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wdp" ContentType="image/vnd.ms-photo"/>
  <Default Extension="WMF" ContentType="image/x-wmf"/>
  <Default Extension="docx" ContentType="application/vnd.openxmlformats-officedocument.wordprocessingml.document"/>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8" r:id="rId3"/>
  </p:sldMasterIdLst>
  <p:notesMasterIdLst>
    <p:notesMasterId r:id="rId30"/>
  </p:notesMasterIdLst>
  <p:handoutMasterIdLst>
    <p:handoutMasterId r:id="rId31"/>
  </p:handoutMasterIdLst>
  <p:sldIdLst>
    <p:sldId id="256" r:id="rId4"/>
    <p:sldId id="295" r:id="rId5"/>
    <p:sldId id="294" r:id="rId6"/>
    <p:sldId id="259" r:id="rId7"/>
    <p:sldId id="263" r:id="rId8"/>
    <p:sldId id="286" r:id="rId9"/>
    <p:sldId id="292" r:id="rId10"/>
    <p:sldId id="290" r:id="rId11"/>
    <p:sldId id="274" r:id="rId12"/>
    <p:sldId id="291" r:id="rId13"/>
    <p:sldId id="293" r:id="rId14"/>
    <p:sldId id="297" r:id="rId15"/>
    <p:sldId id="302" r:id="rId16"/>
    <p:sldId id="262" r:id="rId17"/>
    <p:sldId id="264" r:id="rId18"/>
    <p:sldId id="273" r:id="rId19"/>
    <p:sldId id="265" r:id="rId20"/>
    <p:sldId id="266" r:id="rId21"/>
    <p:sldId id="269" r:id="rId22"/>
    <p:sldId id="289" r:id="rId23"/>
    <p:sldId id="298" r:id="rId24"/>
    <p:sldId id="299" r:id="rId25"/>
    <p:sldId id="270" r:id="rId26"/>
    <p:sldId id="271" r:id="rId27"/>
    <p:sldId id="300" r:id="rId28"/>
    <p:sldId id="30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6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5" autoAdjust="0"/>
    <p:restoredTop sz="94722" autoAdjust="0"/>
  </p:normalViewPr>
  <p:slideViewPr>
    <p:cSldViewPr showGuides="1">
      <p:cViewPr>
        <p:scale>
          <a:sx n="95" d="100"/>
          <a:sy n="95" d="100"/>
        </p:scale>
        <p:origin x="-1360"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49" d="100"/>
          <a:sy n="49" d="100"/>
        </p:scale>
        <p:origin x="-187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audemard:Desktop:FRG-vibrio%202014%20data-ForISS2016.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audemard:Desktop:FRG-vibrio%202014%20data-ForISS2016.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audemard:Desktop:FRG-vibrio%202014%20data-ForISS2016.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audemard:Desktop:FRG-vibrio%202014%20data-ForISS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defRPr sz="2000"/>
            </a:pPr>
            <a:r>
              <a:rPr lang="en-US" sz="2000" dirty="0"/>
              <a:t>Total </a:t>
            </a:r>
            <a:r>
              <a:rPr lang="en-US" sz="2000" i="1" dirty="0" err="1"/>
              <a:t>Vv</a:t>
            </a:r>
            <a:r>
              <a:rPr lang="en-US" sz="2000" dirty="0"/>
              <a:t>- Oysters</a:t>
            </a:r>
          </a:p>
        </c:rich>
      </c:tx>
      <c:layout/>
      <c:overlay val="0"/>
    </c:title>
    <c:autoTitleDeleted val="0"/>
    <c:plotArea>
      <c:layout>
        <c:manualLayout>
          <c:layoutTarget val="inner"/>
          <c:xMode val="edge"/>
          <c:yMode val="edge"/>
          <c:x val="0.183533753486294"/>
          <c:y val="0.350057294667435"/>
          <c:w val="0.769499514615468"/>
          <c:h val="0.517070610076179"/>
        </c:manualLayout>
      </c:layout>
      <c:lineChart>
        <c:grouping val="standard"/>
        <c:varyColors val="0"/>
        <c:ser>
          <c:idx val="0"/>
          <c:order val="0"/>
          <c:tx>
            <c:strRef>
              <c:f>'geomean oysters rounded-2'!$F$3</c:f>
              <c:strCache>
                <c:ptCount val="1"/>
                <c:pt idx="0">
                  <c:v>Low</c:v>
                </c:pt>
              </c:strCache>
            </c:strRef>
          </c:tx>
          <c:spPr>
            <a:ln w="38100">
              <a:solidFill>
                <a:schemeClr val="accent2">
                  <a:lumMod val="75000"/>
                </a:schemeClr>
              </a:solidFill>
            </a:ln>
          </c:spPr>
          <c:marker>
            <c:symbol val="square"/>
            <c:size val="7"/>
            <c:spPr>
              <a:solidFill>
                <a:schemeClr val="accent2">
                  <a:lumMod val="75000"/>
                </a:schemeClr>
              </a:solidFill>
              <a:ln>
                <a:solidFill>
                  <a:schemeClr val="accent2">
                    <a:lumMod val="75000"/>
                  </a:schemeClr>
                </a:solidFill>
              </a:ln>
            </c:spPr>
          </c:marker>
          <c:cat>
            <c:numRef>
              <c:f>'geomean oysters rounded-2'!$A$4:$A$19</c:f>
              <c:numCache>
                <c:formatCode>m/d/yy;@</c:formatCode>
                <c:ptCount val="16"/>
                <c:pt idx="0">
                  <c:v>41753.0</c:v>
                </c:pt>
                <c:pt idx="1">
                  <c:v>41766.0</c:v>
                </c:pt>
                <c:pt idx="2">
                  <c:v>41780.0</c:v>
                </c:pt>
                <c:pt idx="3">
                  <c:v>41793.0</c:v>
                </c:pt>
                <c:pt idx="4">
                  <c:v>41808.0</c:v>
                </c:pt>
                <c:pt idx="5">
                  <c:v>41821.0</c:v>
                </c:pt>
                <c:pt idx="6">
                  <c:v>41836.0</c:v>
                </c:pt>
                <c:pt idx="7">
                  <c:v>41849.0</c:v>
                </c:pt>
                <c:pt idx="8">
                  <c:v>41863.0</c:v>
                </c:pt>
                <c:pt idx="9">
                  <c:v>41876.0</c:v>
                </c:pt>
                <c:pt idx="10">
                  <c:v>41891.0</c:v>
                </c:pt>
                <c:pt idx="11">
                  <c:v>41905.0</c:v>
                </c:pt>
                <c:pt idx="12">
                  <c:v>41919.0</c:v>
                </c:pt>
                <c:pt idx="13">
                  <c:v>41933.0</c:v>
                </c:pt>
                <c:pt idx="14">
                  <c:v>41947.0</c:v>
                </c:pt>
                <c:pt idx="15">
                  <c:v>41961.0</c:v>
                </c:pt>
              </c:numCache>
            </c:numRef>
          </c:cat>
          <c:val>
            <c:numRef>
              <c:f>'geomean oysters rounded-2'!$F$4:$F$19</c:f>
              <c:numCache>
                <c:formatCode>0.00E+00</c:formatCode>
                <c:ptCount val="16"/>
                <c:pt idx="0">
                  <c:v>4.626065009182739</c:v>
                </c:pt>
                <c:pt idx="1">
                  <c:v>3.969976151550087</c:v>
                </c:pt>
                <c:pt idx="2">
                  <c:v>1731.94254424319</c:v>
                </c:pt>
                <c:pt idx="3">
                  <c:v>114844.4904728185</c:v>
                </c:pt>
                <c:pt idx="4">
                  <c:v>69277.70176972754</c:v>
                </c:pt>
                <c:pt idx="5">
                  <c:v>67533.98210274017</c:v>
                </c:pt>
                <c:pt idx="6">
                  <c:v>67003.190822813</c:v>
                </c:pt>
                <c:pt idx="7">
                  <c:v>55595.97545352676</c:v>
                </c:pt>
                <c:pt idx="8">
                  <c:v>32673.7563402568</c:v>
                </c:pt>
                <c:pt idx="9">
                  <c:v>26894.47004314742</c:v>
                </c:pt>
                <c:pt idx="10">
                  <c:v>66238.93230414084</c:v>
                </c:pt>
                <c:pt idx="11">
                  <c:v>87892.8904548816</c:v>
                </c:pt>
                <c:pt idx="12">
                  <c:v>246345.4433935269</c:v>
                </c:pt>
                <c:pt idx="13">
                  <c:v>2561.0696357312</c:v>
                </c:pt>
                <c:pt idx="14">
                  <c:v>301.652955113353</c:v>
                </c:pt>
                <c:pt idx="15">
                  <c:v>14.13120522947736</c:v>
                </c:pt>
              </c:numCache>
            </c:numRef>
          </c:val>
          <c:smooth val="0"/>
        </c:ser>
        <c:ser>
          <c:idx val="1"/>
          <c:order val="1"/>
          <c:tx>
            <c:strRef>
              <c:f>'geomean oysters rounded-2'!$N$3</c:f>
              <c:strCache>
                <c:ptCount val="1"/>
                <c:pt idx="0">
                  <c:v>Mod.</c:v>
                </c:pt>
              </c:strCache>
            </c:strRef>
          </c:tx>
          <c:spPr>
            <a:ln w="38100">
              <a:solidFill>
                <a:schemeClr val="accent5">
                  <a:lumMod val="75000"/>
                </a:schemeClr>
              </a:solidFill>
            </a:ln>
          </c:spPr>
          <c:marker>
            <c:symbol val="square"/>
            <c:size val="7"/>
            <c:spPr>
              <a:solidFill>
                <a:schemeClr val="accent5">
                  <a:lumMod val="75000"/>
                </a:schemeClr>
              </a:solidFill>
              <a:ln>
                <a:solidFill>
                  <a:schemeClr val="accent5">
                    <a:lumMod val="75000"/>
                  </a:schemeClr>
                </a:solidFill>
              </a:ln>
            </c:spPr>
          </c:marker>
          <c:cat>
            <c:numRef>
              <c:f>'geomean oysters rounded-2'!$A$4:$A$19</c:f>
              <c:numCache>
                <c:formatCode>m/d/yy;@</c:formatCode>
                <c:ptCount val="16"/>
                <c:pt idx="0">
                  <c:v>41753.0</c:v>
                </c:pt>
                <c:pt idx="1">
                  <c:v>41766.0</c:v>
                </c:pt>
                <c:pt idx="2">
                  <c:v>41780.0</c:v>
                </c:pt>
                <c:pt idx="3">
                  <c:v>41793.0</c:v>
                </c:pt>
                <c:pt idx="4">
                  <c:v>41808.0</c:v>
                </c:pt>
                <c:pt idx="5">
                  <c:v>41821.0</c:v>
                </c:pt>
                <c:pt idx="6">
                  <c:v>41836.0</c:v>
                </c:pt>
                <c:pt idx="7">
                  <c:v>41849.0</c:v>
                </c:pt>
                <c:pt idx="8">
                  <c:v>41863.0</c:v>
                </c:pt>
                <c:pt idx="9">
                  <c:v>41876.0</c:v>
                </c:pt>
                <c:pt idx="10">
                  <c:v>41891.0</c:v>
                </c:pt>
                <c:pt idx="11">
                  <c:v>41905.0</c:v>
                </c:pt>
                <c:pt idx="12">
                  <c:v>41919.0</c:v>
                </c:pt>
                <c:pt idx="13">
                  <c:v>41933.0</c:v>
                </c:pt>
                <c:pt idx="14">
                  <c:v>41947.0</c:v>
                </c:pt>
                <c:pt idx="15">
                  <c:v>41961.0</c:v>
                </c:pt>
              </c:numCache>
            </c:numRef>
          </c:cat>
          <c:val>
            <c:numRef>
              <c:f>'geomean oysters rounded-2'!$N$4:$N$19</c:f>
              <c:numCache>
                <c:formatCode>0.00E+00</c:formatCode>
                <c:ptCount val="16"/>
                <c:pt idx="0">
                  <c:v>3.0</c:v>
                </c:pt>
                <c:pt idx="1">
                  <c:v>3.0</c:v>
                </c:pt>
                <c:pt idx="2">
                  <c:v>1536.849722143078</c:v>
                </c:pt>
                <c:pt idx="3">
                  <c:v>11430.18919468983</c:v>
                </c:pt>
                <c:pt idx="4">
                  <c:v>5787.982918110998</c:v>
                </c:pt>
                <c:pt idx="5">
                  <c:v>1894.053347477145</c:v>
                </c:pt>
                <c:pt idx="6">
                  <c:v>778.6793229194108</c:v>
                </c:pt>
                <c:pt idx="7">
                  <c:v>4197.738699193424</c:v>
                </c:pt>
                <c:pt idx="8">
                  <c:v>11628.75714185488</c:v>
                </c:pt>
                <c:pt idx="9">
                  <c:v>3427.225060477879</c:v>
                </c:pt>
                <c:pt idx="10">
                  <c:v>19388.95877875302</c:v>
                </c:pt>
                <c:pt idx="11">
                  <c:v>3257.530952141151</c:v>
                </c:pt>
                <c:pt idx="12">
                  <c:v>848.2923368904834</c:v>
                </c:pt>
                <c:pt idx="13">
                  <c:v>182.6363434174743</c:v>
                </c:pt>
                <c:pt idx="14">
                  <c:v>20.44054179481192</c:v>
                </c:pt>
                <c:pt idx="15">
                  <c:v>3.582394420178278</c:v>
                </c:pt>
              </c:numCache>
            </c:numRef>
          </c:val>
          <c:smooth val="0"/>
        </c:ser>
        <c:ser>
          <c:idx val="2"/>
          <c:order val="2"/>
          <c:tx>
            <c:strRef>
              <c:f>'geomean oysters rounded-2'!$V$3</c:f>
              <c:strCache>
                <c:ptCount val="1"/>
                <c:pt idx="0">
                  <c:v>High</c:v>
                </c:pt>
              </c:strCache>
            </c:strRef>
          </c:tx>
          <c:spPr>
            <a:ln w="38100"/>
          </c:spPr>
          <c:marker>
            <c:symbol val="square"/>
            <c:size val="7"/>
          </c:marker>
          <c:cat>
            <c:numRef>
              <c:f>'geomean oysters rounded-2'!$A$4:$A$19</c:f>
              <c:numCache>
                <c:formatCode>m/d/yy;@</c:formatCode>
                <c:ptCount val="16"/>
                <c:pt idx="0">
                  <c:v>41753.0</c:v>
                </c:pt>
                <c:pt idx="1">
                  <c:v>41766.0</c:v>
                </c:pt>
                <c:pt idx="2">
                  <c:v>41780.0</c:v>
                </c:pt>
                <c:pt idx="3">
                  <c:v>41793.0</c:v>
                </c:pt>
                <c:pt idx="4">
                  <c:v>41808.0</c:v>
                </c:pt>
                <c:pt idx="5">
                  <c:v>41821.0</c:v>
                </c:pt>
                <c:pt idx="6">
                  <c:v>41836.0</c:v>
                </c:pt>
                <c:pt idx="7">
                  <c:v>41849.0</c:v>
                </c:pt>
                <c:pt idx="8">
                  <c:v>41863.0</c:v>
                </c:pt>
                <c:pt idx="9">
                  <c:v>41876.0</c:v>
                </c:pt>
                <c:pt idx="10">
                  <c:v>41891.0</c:v>
                </c:pt>
                <c:pt idx="11">
                  <c:v>41905.0</c:v>
                </c:pt>
                <c:pt idx="12">
                  <c:v>41919.0</c:v>
                </c:pt>
                <c:pt idx="13">
                  <c:v>41933.0</c:v>
                </c:pt>
                <c:pt idx="14">
                  <c:v>41947.0</c:v>
                </c:pt>
                <c:pt idx="15">
                  <c:v>41961.0</c:v>
                </c:pt>
              </c:numCache>
            </c:numRef>
          </c:cat>
          <c:val>
            <c:numRef>
              <c:f>'geomean oysters rounded-2'!$V$4:$V$19</c:f>
              <c:numCache>
                <c:formatCode>0.00E+00</c:formatCode>
                <c:ptCount val="16"/>
                <c:pt idx="0">
                  <c:v>3.0</c:v>
                </c:pt>
                <c:pt idx="1">
                  <c:v>3.0</c:v>
                </c:pt>
                <c:pt idx="2">
                  <c:v>3.139905418176316</c:v>
                </c:pt>
                <c:pt idx="3">
                  <c:v>7.43974440068974</c:v>
                </c:pt>
                <c:pt idx="4">
                  <c:v>3.139905418176317</c:v>
                </c:pt>
                <c:pt idx="5">
                  <c:v>3.0</c:v>
                </c:pt>
                <c:pt idx="6">
                  <c:v>11.54859998356803</c:v>
                </c:pt>
                <c:pt idx="7">
                  <c:v>5.744562646538029</c:v>
                </c:pt>
                <c:pt idx="8">
                  <c:v>7.63871296309872</c:v>
                </c:pt>
                <c:pt idx="9">
                  <c:v>4.820570513667888</c:v>
                </c:pt>
                <c:pt idx="10">
                  <c:v>11.55385532052924</c:v>
                </c:pt>
                <c:pt idx="11">
                  <c:v>35.1769336904262</c:v>
                </c:pt>
                <c:pt idx="12">
                  <c:v>11.99478827238654</c:v>
                </c:pt>
                <c:pt idx="13">
                  <c:v>3.6</c:v>
                </c:pt>
                <c:pt idx="14">
                  <c:v>3.0</c:v>
                </c:pt>
                <c:pt idx="15">
                  <c:v>3.286335345030996</c:v>
                </c:pt>
              </c:numCache>
            </c:numRef>
          </c:val>
          <c:smooth val="0"/>
        </c:ser>
        <c:dLbls>
          <c:showLegendKey val="0"/>
          <c:showVal val="0"/>
          <c:showCatName val="0"/>
          <c:showSerName val="0"/>
          <c:showPercent val="0"/>
          <c:showBubbleSize val="0"/>
        </c:dLbls>
        <c:marker val="1"/>
        <c:smooth val="0"/>
        <c:axId val="-2100545112"/>
        <c:axId val="-2101145368"/>
      </c:lineChart>
      <c:dateAx>
        <c:axId val="-2100545112"/>
        <c:scaling>
          <c:orientation val="minMax"/>
          <c:max val="41974.0"/>
          <c:min val="41730.0"/>
        </c:scaling>
        <c:delete val="0"/>
        <c:axPos val="b"/>
        <c:numFmt formatCode="[$-409]d\-mmm;@" sourceLinked="0"/>
        <c:majorTickMark val="out"/>
        <c:minorTickMark val="none"/>
        <c:tickLblPos val="none"/>
        <c:crossAx val="-2101145368"/>
        <c:crosses val="autoZero"/>
        <c:auto val="1"/>
        <c:lblOffset val="100"/>
        <c:baseTimeUnit val="days"/>
      </c:dateAx>
      <c:valAx>
        <c:axId val="-2101145368"/>
        <c:scaling>
          <c:logBase val="10.0"/>
          <c:orientation val="minMax"/>
        </c:scaling>
        <c:delete val="0"/>
        <c:axPos val="l"/>
        <c:majorGridlines>
          <c:spPr>
            <a:ln>
              <a:noFill/>
            </a:ln>
          </c:spPr>
        </c:majorGridlines>
        <c:title>
          <c:tx>
            <c:rich>
              <a:bodyPr rot="-5400000" vert="horz"/>
              <a:lstStyle/>
              <a:p>
                <a:pPr>
                  <a:defRPr sz="1200"/>
                </a:pPr>
                <a:r>
                  <a:rPr lang="en-US" sz="1200"/>
                  <a:t>MPN/g</a:t>
                </a:r>
              </a:p>
            </c:rich>
          </c:tx>
          <c:layout>
            <c:manualLayout>
              <c:xMode val="edge"/>
              <c:yMode val="edge"/>
              <c:x val="0.0"/>
              <c:y val="0.463453111507862"/>
            </c:manualLayout>
          </c:layout>
          <c:overlay val="0"/>
        </c:title>
        <c:numFmt formatCode="0.E+00" sourceLinked="0"/>
        <c:majorTickMark val="out"/>
        <c:minorTickMark val="none"/>
        <c:tickLblPos val="nextTo"/>
        <c:txPr>
          <a:bodyPr/>
          <a:lstStyle/>
          <a:p>
            <a:pPr>
              <a:defRPr sz="1200"/>
            </a:pPr>
            <a:endParaRPr lang="en-US"/>
          </a:p>
        </c:txPr>
        <c:crossAx val="-2100545112"/>
        <c:crossesAt val="41730.0"/>
        <c:crossBetween val="between"/>
        <c:majorUnit val="10.0"/>
      </c:valAx>
      <c:spPr>
        <a:solidFill>
          <a:srgbClr val="009DD9">
            <a:lumMod val="20000"/>
            <a:lumOff val="80000"/>
          </a:srgbClr>
        </a:solidFill>
      </c:spPr>
    </c:plotArea>
    <c:legend>
      <c:legendPos val="t"/>
      <c:layout/>
      <c:overlay val="0"/>
    </c:legend>
    <c:plotVisOnly val="1"/>
    <c:dispBlanksAs val="gap"/>
    <c:showDLblsOverMax val="0"/>
  </c:chart>
  <c:spPr>
    <a:noFill/>
    <a:ln>
      <a:noFill/>
    </a:ln>
  </c:spPr>
  <c:txPr>
    <a:bodyPr/>
    <a:lstStyle/>
    <a:p>
      <a:pPr>
        <a:defRPr sz="16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defRPr sz="2000"/>
            </a:pPr>
            <a:r>
              <a:rPr lang="en-US" sz="2000"/>
              <a:t>Total </a:t>
            </a:r>
            <a:r>
              <a:rPr lang="en-US" sz="2000" i="1"/>
              <a:t>Vp</a:t>
            </a:r>
            <a:r>
              <a:rPr lang="en-US" sz="2000"/>
              <a:t>- Oysters</a:t>
            </a:r>
          </a:p>
        </c:rich>
      </c:tx>
      <c:layout/>
      <c:overlay val="0"/>
    </c:title>
    <c:autoTitleDeleted val="0"/>
    <c:plotArea>
      <c:layout>
        <c:manualLayout>
          <c:layoutTarget val="inner"/>
          <c:xMode val="edge"/>
          <c:yMode val="edge"/>
          <c:x val="0.185114538197518"/>
          <c:y val="0.326189751849201"/>
          <c:w val="0.775437730047058"/>
          <c:h val="0.549997613934622"/>
        </c:manualLayout>
      </c:layout>
      <c:lineChart>
        <c:grouping val="standard"/>
        <c:varyColors val="0"/>
        <c:ser>
          <c:idx val="0"/>
          <c:order val="0"/>
          <c:tx>
            <c:strRef>
              <c:f>'geomean oysters rounded-2'!$F$24</c:f>
              <c:strCache>
                <c:ptCount val="1"/>
                <c:pt idx="0">
                  <c:v>Low</c:v>
                </c:pt>
              </c:strCache>
            </c:strRef>
          </c:tx>
          <c:spPr>
            <a:ln w="38100">
              <a:solidFill>
                <a:schemeClr val="accent2">
                  <a:lumMod val="75000"/>
                </a:schemeClr>
              </a:solidFill>
            </a:ln>
          </c:spPr>
          <c:marker>
            <c:symbol val="square"/>
            <c:size val="7"/>
            <c:spPr>
              <a:solidFill>
                <a:schemeClr val="accent2">
                  <a:lumMod val="75000"/>
                </a:schemeClr>
              </a:solidFill>
              <a:ln>
                <a:solidFill>
                  <a:schemeClr val="accent2">
                    <a:lumMod val="75000"/>
                  </a:schemeClr>
                </a:solidFill>
              </a:ln>
            </c:spPr>
          </c:marker>
          <c:cat>
            <c:numRef>
              <c:f>'geomean oysters rounded-2'!$A$25:$A$40</c:f>
              <c:numCache>
                <c:formatCode>m/d/yy;@</c:formatCode>
                <c:ptCount val="16"/>
                <c:pt idx="0">
                  <c:v>41753.0</c:v>
                </c:pt>
                <c:pt idx="1">
                  <c:v>41766.0</c:v>
                </c:pt>
                <c:pt idx="2">
                  <c:v>41780.0</c:v>
                </c:pt>
                <c:pt idx="3">
                  <c:v>41793.0</c:v>
                </c:pt>
                <c:pt idx="4">
                  <c:v>41808.0</c:v>
                </c:pt>
                <c:pt idx="5">
                  <c:v>41821.0</c:v>
                </c:pt>
                <c:pt idx="6">
                  <c:v>41836.0</c:v>
                </c:pt>
                <c:pt idx="7">
                  <c:v>41848.0</c:v>
                </c:pt>
                <c:pt idx="8">
                  <c:v>41863.0</c:v>
                </c:pt>
                <c:pt idx="9">
                  <c:v>41876.0</c:v>
                </c:pt>
                <c:pt idx="10">
                  <c:v>41891.0</c:v>
                </c:pt>
                <c:pt idx="11">
                  <c:v>41905.0</c:v>
                </c:pt>
                <c:pt idx="12">
                  <c:v>41919.0</c:v>
                </c:pt>
                <c:pt idx="13">
                  <c:v>41933.0</c:v>
                </c:pt>
                <c:pt idx="14">
                  <c:v>41947.0</c:v>
                </c:pt>
                <c:pt idx="15">
                  <c:v>41961.0</c:v>
                </c:pt>
              </c:numCache>
            </c:numRef>
          </c:cat>
          <c:val>
            <c:numRef>
              <c:f>'geomean oysters rounded-2'!$F$25:$F$40</c:f>
              <c:numCache>
                <c:formatCode>0.00E+00</c:formatCode>
                <c:ptCount val="16"/>
                <c:pt idx="0">
                  <c:v>3.0</c:v>
                </c:pt>
                <c:pt idx="1">
                  <c:v>3.0</c:v>
                </c:pt>
                <c:pt idx="2">
                  <c:v>5.107296559153474</c:v>
                </c:pt>
                <c:pt idx="3">
                  <c:v>9.051773752836263</c:v>
                </c:pt>
                <c:pt idx="4">
                  <c:v>263.8181191654584</c:v>
                </c:pt>
                <c:pt idx="5">
                  <c:v>238.2419533259499</c:v>
                </c:pt>
                <c:pt idx="6">
                  <c:v>818.9850642468036</c:v>
                </c:pt>
                <c:pt idx="7">
                  <c:v>558.5082657053704</c:v>
                </c:pt>
                <c:pt idx="8">
                  <c:v>890.8569870879687</c:v>
                </c:pt>
                <c:pt idx="9">
                  <c:v>927.3038839994201</c:v>
                </c:pt>
                <c:pt idx="10">
                  <c:v>3007.835912410444</c:v>
                </c:pt>
                <c:pt idx="11">
                  <c:v>42819.25359326049</c:v>
                </c:pt>
                <c:pt idx="12">
                  <c:v>14078.10667915169</c:v>
                </c:pt>
                <c:pt idx="13">
                  <c:v>1651.762138827709</c:v>
                </c:pt>
                <c:pt idx="14">
                  <c:v>156.1895769599748</c:v>
                </c:pt>
                <c:pt idx="15">
                  <c:v>19.2206842567272</c:v>
                </c:pt>
              </c:numCache>
            </c:numRef>
          </c:val>
          <c:smooth val="0"/>
        </c:ser>
        <c:ser>
          <c:idx val="1"/>
          <c:order val="1"/>
          <c:tx>
            <c:strRef>
              <c:f>'geomean oysters rounded-2'!$N$24</c:f>
              <c:strCache>
                <c:ptCount val="1"/>
                <c:pt idx="0">
                  <c:v>Mod.</c:v>
                </c:pt>
              </c:strCache>
            </c:strRef>
          </c:tx>
          <c:spPr>
            <a:ln w="38100">
              <a:solidFill>
                <a:schemeClr val="accent5">
                  <a:lumMod val="75000"/>
                </a:schemeClr>
              </a:solidFill>
            </a:ln>
          </c:spPr>
          <c:marker>
            <c:symbol val="square"/>
            <c:size val="7"/>
            <c:spPr>
              <a:solidFill>
                <a:schemeClr val="accent5">
                  <a:lumMod val="75000"/>
                </a:schemeClr>
              </a:solidFill>
              <a:ln>
                <a:solidFill>
                  <a:schemeClr val="accent5">
                    <a:lumMod val="75000"/>
                  </a:schemeClr>
                </a:solidFill>
              </a:ln>
            </c:spPr>
          </c:marker>
          <c:cat>
            <c:numRef>
              <c:f>'geomean oysters rounded-2'!$A$25:$A$40</c:f>
              <c:numCache>
                <c:formatCode>m/d/yy;@</c:formatCode>
                <c:ptCount val="16"/>
                <c:pt idx="0">
                  <c:v>41753.0</c:v>
                </c:pt>
                <c:pt idx="1">
                  <c:v>41766.0</c:v>
                </c:pt>
                <c:pt idx="2">
                  <c:v>41780.0</c:v>
                </c:pt>
                <c:pt idx="3">
                  <c:v>41793.0</c:v>
                </c:pt>
                <c:pt idx="4">
                  <c:v>41808.0</c:v>
                </c:pt>
                <c:pt idx="5">
                  <c:v>41821.0</c:v>
                </c:pt>
                <c:pt idx="6">
                  <c:v>41836.0</c:v>
                </c:pt>
                <c:pt idx="7">
                  <c:v>41848.0</c:v>
                </c:pt>
                <c:pt idx="8">
                  <c:v>41863.0</c:v>
                </c:pt>
                <c:pt idx="9">
                  <c:v>41876.0</c:v>
                </c:pt>
                <c:pt idx="10">
                  <c:v>41891.0</c:v>
                </c:pt>
                <c:pt idx="11">
                  <c:v>41905.0</c:v>
                </c:pt>
                <c:pt idx="12">
                  <c:v>41919.0</c:v>
                </c:pt>
                <c:pt idx="13">
                  <c:v>41933.0</c:v>
                </c:pt>
                <c:pt idx="14">
                  <c:v>41947.0</c:v>
                </c:pt>
                <c:pt idx="15">
                  <c:v>41961.0</c:v>
                </c:pt>
              </c:numCache>
            </c:numRef>
          </c:cat>
          <c:val>
            <c:numRef>
              <c:f>'geomean oysters rounded-2'!$N$25:$N$40</c:f>
              <c:numCache>
                <c:formatCode>0.00E+00</c:formatCode>
                <c:ptCount val="16"/>
                <c:pt idx="0">
                  <c:v>9.149587143818518</c:v>
                </c:pt>
                <c:pt idx="1">
                  <c:v>3.934994978481768</c:v>
                </c:pt>
                <c:pt idx="2">
                  <c:v>906.004457916107</c:v>
                </c:pt>
                <c:pt idx="3">
                  <c:v>5462.100670720411</c:v>
                </c:pt>
                <c:pt idx="4">
                  <c:v>14713.9193497866</c:v>
                </c:pt>
                <c:pt idx="5">
                  <c:v>2542.308543754787</c:v>
                </c:pt>
                <c:pt idx="6">
                  <c:v>3427.225060477879</c:v>
                </c:pt>
                <c:pt idx="7">
                  <c:v>2141.570456045964</c:v>
                </c:pt>
                <c:pt idx="8">
                  <c:v>460.5491463396507</c:v>
                </c:pt>
                <c:pt idx="9">
                  <c:v>2589.858172679232</c:v>
                </c:pt>
                <c:pt idx="10">
                  <c:v>14296.45155537814</c:v>
                </c:pt>
                <c:pt idx="11">
                  <c:v>8836.166916115984</c:v>
                </c:pt>
                <c:pt idx="12">
                  <c:v>16206.34671556178</c:v>
                </c:pt>
                <c:pt idx="13">
                  <c:v>10837.83724511842</c:v>
                </c:pt>
                <c:pt idx="14">
                  <c:v>1164.397176489706</c:v>
                </c:pt>
                <c:pt idx="15">
                  <c:v>355.6114222436246</c:v>
                </c:pt>
              </c:numCache>
            </c:numRef>
          </c:val>
          <c:smooth val="0"/>
        </c:ser>
        <c:ser>
          <c:idx val="2"/>
          <c:order val="2"/>
          <c:tx>
            <c:strRef>
              <c:f>'geomean oysters rounded-2'!$V$24</c:f>
              <c:strCache>
                <c:ptCount val="1"/>
                <c:pt idx="0">
                  <c:v>High</c:v>
                </c:pt>
              </c:strCache>
            </c:strRef>
          </c:tx>
          <c:spPr>
            <a:ln w="38100"/>
          </c:spPr>
          <c:marker>
            <c:symbol val="square"/>
            <c:size val="7"/>
          </c:marker>
          <c:cat>
            <c:numRef>
              <c:f>'geomean oysters rounded-2'!$A$25:$A$40</c:f>
              <c:numCache>
                <c:formatCode>m/d/yy;@</c:formatCode>
                <c:ptCount val="16"/>
                <c:pt idx="0">
                  <c:v>41753.0</c:v>
                </c:pt>
                <c:pt idx="1">
                  <c:v>41766.0</c:v>
                </c:pt>
                <c:pt idx="2">
                  <c:v>41780.0</c:v>
                </c:pt>
                <c:pt idx="3">
                  <c:v>41793.0</c:v>
                </c:pt>
                <c:pt idx="4">
                  <c:v>41808.0</c:v>
                </c:pt>
                <c:pt idx="5">
                  <c:v>41821.0</c:v>
                </c:pt>
                <c:pt idx="6">
                  <c:v>41836.0</c:v>
                </c:pt>
                <c:pt idx="7">
                  <c:v>41848.0</c:v>
                </c:pt>
                <c:pt idx="8">
                  <c:v>41863.0</c:v>
                </c:pt>
                <c:pt idx="9">
                  <c:v>41876.0</c:v>
                </c:pt>
                <c:pt idx="10">
                  <c:v>41891.0</c:v>
                </c:pt>
                <c:pt idx="11">
                  <c:v>41905.0</c:v>
                </c:pt>
                <c:pt idx="12">
                  <c:v>41919.0</c:v>
                </c:pt>
                <c:pt idx="13">
                  <c:v>41933.0</c:v>
                </c:pt>
                <c:pt idx="14">
                  <c:v>41947.0</c:v>
                </c:pt>
                <c:pt idx="15">
                  <c:v>41961.0</c:v>
                </c:pt>
              </c:numCache>
            </c:numRef>
          </c:cat>
          <c:val>
            <c:numRef>
              <c:f>'geomean oysters rounded-2'!$V$25:$V$40</c:f>
              <c:numCache>
                <c:formatCode>0.00E+00</c:formatCode>
                <c:ptCount val="16"/>
                <c:pt idx="0">
                  <c:v>3.0</c:v>
                </c:pt>
                <c:pt idx="1">
                  <c:v>3.139905418176317</c:v>
                </c:pt>
                <c:pt idx="2">
                  <c:v>70.2349659043931</c:v>
                </c:pt>
                <c:pt idx="3">
                  <c:v>112.454205626172</c:v>
                </c:pt>
                <c:pt idx="4">
                  <c:v>2895.684130421259</c:v>
                </c:pt>
                <c:pt idx="5">
                  <c:v>15892.38222155888</c:v>
                </c:pt>
                <c:pt idx="6">
                  <c:v>712.6524453573156</c:v>
                </c:pt>
                <c:pt idx="7">
                  <c:v>275.6637433653105</c:v>
                </c:pt>
                <c:pt idx="8">
                  <c:v>791.0117625158467</c:v>
                </c:pt>
                <c:pt idx="9">
                  <c:v>857.2321289096399</c:v>
                </c:pt>
                <c:pt idx="10">
                  <c:v>482.6017891191771</c:v>
                </c:pt>
                <c:pt idx="11">
                  <c:v>519.3264869039514</c:v>
                </c:pt>
                <c:pt idx="12">
                  <c:v>75.09780850353414</c:v>
                </c:pt>
                <c:pt idx="13">
                  <c:v>58.7657328458085</c:v>
                </c:pt>
                <c:pt idx="14">
                  <c:v>13.4530778363442</c:v>
                </c:pt>
                <c:pt idx="15">
                  <c:v>45.93060873763704</c:v>
                </c:pt>
              </c:numCache>
            </c:numRef>
          </c:val>
          <c:smooth val="0"/>
        </c:ser>
        <c:dLbls>
          <c:showLegendKey val="0"/>
          <c:showVal val="0"/>
          <c:showCatName val="0"/>
          <c:showSerName val="0"/>
          <c:showPercent val="0"/>
          <c:showBubbleSize val="0"/>
        </c:dLbls>
        <c:marker val="1"/>
        <c:smooth val="0"/>
        <c:axId val="-2100426248"/>
        <c:axId val="2124333064"/>
      </c:lineChart>
      <c:dateAx>
        <c:axId val="-2100426248"/>
        <c:scaling>
          <c:orientation val="minMax"/>
          <c:max val="41974.0"/>
          <c:min val="41730.0"/>
        </c:scaling>
        <c:delete val="0"/>
        <c:axPos val="b"/>
        <c:numFmt formatCode="[$-409]d\-mmm;@" sourceLinked="0"/>
        <c:majorTickMark val="out"/>
        <c:minorTickMark val="none"/>
        <c:tickLblPos val="none"/>
        <c:crossAx val="2124333064"/>
        <c:crosses val="autoZero"/>
        <c:auto val="1"/>
        <c:lblOffset val="100"/>
        <c:baseTimeUnit val="days"/>
      </c:dateAx>
      <c:valAx>
        <c:axId val="2124333064"/>
        <c:scaling>
          <c:logBase val="10.0"/>
          <c:orientation val="minMax"/>
        </c:scaling>
        <c:delete val="0"/>
        <c:axPos val="l"/>
        <c:majorGridlines>
          <c:spPr>
            <a:ln>
              <a:noFill/>
            </a:ln>
          </c:spPr>
        </c:majorGridlines>
        <c:numFmt formatCode="0.E+00" sourceLinked="0"/>
        <c:majorTickMark val="out"/>
        <c:minorTickMark val="none"/>
        <c:tickLblPos val="nextTo"/>
        <c:txPr>
          <a:bodyPr/>
          <a:lstStyle/>
          <a:p>
            <a:pPr>
              <a:defRPr sz="1200"/>
            </a:pPr>
            <a:endParaRPr lang="en-US"/>
          </a:p>
        </c:txPr>
        <c:crossAx val="-2100426248"/>
        <c:crossesAt val="41730.0"/>
        <c:crossBetween val="between"/>
      </c:valAx>
      <c:spPr>
        <a:solidFill>
          <a:srgbClr val="009DD9">
            <a:lumMod val="20000"/>
            <a:lumOff val="80000"/>
          </a:srgbClr>
        </a:solidFill>
        <a:ln>
          <a:noFill/>
        </a:ln>
      </c:spPr>
    </c:plotArea>
    <c:plotVisOnly val="1"/>
    <c:dispBlanksAs val="gap"/>
    <c:showDLblsOverMax val="0"/>
  </c:chart>
  <c:spPr>
    <a:noFill/>
    <a:ln>
      <a:noFill/>
    </a:ln>
  </c:spPr>
  <c:txPr>
    <a:bodyPr/>
    <a:lstStyle/>
    <a:p>
      <a:pPr>
        <a:defRPr sz="1600">
          <a:solidFill>
            <a:srgbClr val="FFFFFF"/>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defRPr sz="2000"/>
            </a:pPr>
            <a:r>
              <a:rPr lang="en-US" sz="2000" i="1" dirty="0" err="1"/>
              <a:t>Vp</a:t>
            </a:r>
            <a:r>
              <a:rPr lang="en-US" sz="2000" i="1" dirty="0"/>
              <a:t> </a:t>
            </a:r>
            <a:r>
              <a:rPr lang="en-US" sz="2000" i="1" dirty="0" err="1"/>
              <a:t>tdh</a:t>
            </a:r>
            <a:r>
              <a:rPr lang="en-US" sz="2000" dirty="0"/>
              <a:t>- Oysters</a:t>
            </a:r>
          </a:p>
        </c:rich>
      </c:tx>
      <c:layout/>
      <c:overlay val="0"/>
    </c:title>
    <c:autoTitleDeleted val="0"/>
    <c:plotArea>
      <c:layout/>
      <c:lineChart>
        <c:grouping val="standard"/>
        <c:varyColors val="0"/>
        <c:ser>
          <c:idx val="0"/>
          <c:order val="0"/>
          <c:tx>
            <c:strRef>
              <c:f>'geomean oysters rounded-2'!$F$48</c:f>
              <c:strCache>
                <c:ptCount val="1"/>
                <c:pt idx="0">
                  <c:v>Low</c:v>
                </c:pt>
              </c:strCache>
            </c:strRef>
          </c:tx>
          <c:spPr>
            <a:ln w="38100">
              <a:solidFill>
                <a:schemeClr val="accent2">
                  <a:lumMod val="75000"/>
                </a:schemeClr>
              </a:solidFill>
            </a:ln>
          </c:spPr>
          <c:marker>
            <c:symbol val="square"/>
            <c:size val="7"/>
            <c:spPr>
              <a:solidFill>
                <a:schemeClr val="accent2">
                  <a:lumMod val="75000"/>
                </a:schemeClr>
              </a:solidFill>
              <a:ln>
                <a:solidFill>
                  <a:schemeClr val="accent2">
                    <a:lumMod val="75000"/>
                  </a:schemeClr>
                </a:solidFill>
              </a:ln>
            </c:spPr>
          </c:marker>
          <c:cat>
            <c:numRef>
              <c:f>'geomean oysters rounded-2'!$A$49:$A$64</c:f>
              <c:numCache>
                <c:formatCode>m/d/yy;@</c:formatCode>
                <c:ptCount val="16"/>
                <c:pt idx="0">
                  <c:v>41753.0</c:v>
                </c:pt>
                <c:pt idx="1">
                  <c:v>41766.0</c:v>
                </c:pt>
                <c:pt idx="2">
                  <c:v>41780.0</c:v>
                </c:pt>
                <c:pt idx="3">
                  <c:v>41793.0</c:v>
                </c:pt>
                <c:pt idx="4">
                  <c:v>41808.0</c:v>
                </c:pt>
                <c:pt idx="5">
                  <c:v>41821.0</c:v>
                </c:pt>
                <c:pt idx="6">
                  <c:v>41836.0</c:v>
                </c:pt>
                <c:pt idx="7">
                  <c:v>41848.0</c:v>
                </c:pt>
                <c:pt idx="8">
                  <c:v>41863.0</c:v>
                </c:pt>
                <c:pt idx="9">
                  <c:v>41876.0</c:v>
                </c:pt>
                <c:pt idx="10">
                  <c:v>41891.0</c:v>
                </c:pt>
                <c:pt idx="11">
                  <c:v>41905.0</c:v>
                </c:pt>
                <c:pt idx="12">
                  <c:v>41919.0</c:v>
                </c:pt>
                <c:pt idx="13">
                  <c:v>41933.0</c:v>
                </c:pt>
                <c:pt idx="14">
                  <c:v>41947.0</c:v>
                </c:pt>
                <c:pt idx="15">
                  <c:v>41961.0</c:v>
                </c:pt>
              </c:numCache>
            </c:numRef>
          </c:cat>
          <c:val>
            <c:numRef>
              <c:f>'geomean oysters rounded-2'!$F$49:$F$64</c:f>
              <c:numCache>
                <c:formatCode>0.00E+00</c:formatCode>
                <c:ptCount val="16"/>
                <c:pt idx="0">
                  <c:v>3.0</c:v>
                </c:pt>
                <c:pt idx="1">
                  <c:v>3.0</c:v>
                </c:pt>
                <c:pt idx="2">
                  <c:v>3.0</c:v>
                </c:pt>
                <c:pt idx="3">
                  <c:v>3.0</c:v>
                </c:pt>
                <c:pt idx="4">
                  <c:v>4.957254976247124</c:v>
                </c:pt>
                <c:pt idx="5">
                  <c:v>3.139905418176317</c:v>
                </c:pt>
                <c:pt idx="6">
                  <c:v>5.834982973571265</c:v>
                </c:pt>
                <c:pt idx="7">
                  <c:v>3.286335345030996</c:v>
                </c:pt>
                <c:pt idx="8">
                  <c:v>3.0</c:v>
                </c:pt>
                <c:pt idx="9">
                  <c:v>3.0</c:v>
                </c:pt>
                <c:pt idx="10">
                  <c:v>3.139905418176317</c:v>
                </c:pt>
                <c:pt idx="11">
                  <c:v>3.0</c:v>
                </c:pt>
                <c:pt idx="12">
                  <c:v>3.286335345030996</c:v>
                </c:pt>
                <c:pt idx="13">
                  <c:v>3.0</c:v>
                </c:pt>
                <c:pt idx="14">
                  <c:v>3.0</c:v>
                </c:pt>
                <c:pt idx="15">
                  <c:v>3.0</c:v>
                </c:pt>
              </c:numCache>
            </c:numRef>
          </c:val>
          <c:smooth val="0"/>
        </c:ser>
        <c:ser>
          <c:idx val="1"/>
          <c:order val="1"/>
          <c:tx>
            <c:strRef>
              <c:f>'geomean oysters rounded-2'!$N$48</c:f>
              <c:strCache>
                <c:ptCount val="1"/>
                <c:pt idx="0">
                  <c:v>Mod.</c:v>
                </c:pt>
              </c:strCache>
            </c:strRef>
          </c:tx>
          <c:spPr>
            <a:ln w="38100">
              <a:solidFill>
                <a:schemeClr val="accent5">
                  <a:lumMod val="75000"/>
                </a:schemeClr>
              </a:solidFill>
            </a:ln>
          </c:spPr>
          <c:marker>
            <c:symbol val="square"/>
            <c:size val="7"/>
            <c:spPr>
              <a:solidFill>
                <a:schemeClr val="accent5">
                  <a:lumMod val="75000"/>
                </a:schemeClr>
              </a:solidFill>
              <a:ln>
                <a:solidFill>
                  <a:schemeClr val="accent5">
                    <a:lumMod val="75000"/>
                  </a:schemeClr>
                </a:solidFill>
              </a:ln>
            </c:spPr>
          </c:marker>
          <c:cat>
            <c:numRef>
              <c:f>'geomean oysters rounded-2'!$A$49:$A$64</c:f>
              <c:numCache>
                <c:formatCode>m/d/yy;@</c:formatCode>
                <c:ptCount val="16"/>
                <c:pt idx="0">
                  <c:v>41753.0</c:v>
                </c:pt>
                <c:pt idx="1">
                  <c:v>41766.0</c:v>
                </c:pt>
                <c:pt idx="2">
                  <c:v>41780.0</c:v>
                </c:pt>
                <c:pt idx="3">
                  <c:v>41793.0</c:v>
                </c:pt>
                <c:pt idx="4">
                  <c:v>41808.0</c:v>
                </c:pt>
                <c:pt idx="5">
                  <c:v>41821.0</c:v>
                </c:pt>
                <c:pt idx="6">
                  <c:v>41836.0</c:v>
                </c:pt>
                <c:pt idx="7">
                  <c:v>41848.0</c:v>
                </c:pt>
                <c:pt idx="8">
                  <c:v>41863.0</c:v>
                </c:pt>
                <c:pt idx="9">
                  <c:v>41876.0</c:v>
                </c:pt>
                <c:pt idx="10">
                  <c:v>41891.0</c:v>
                </c:pt>
                <c:pt idx="11">
                  <c:v>41905.0</c:v>
                </c:pt>
                <c:pt idx="12">
                  <c:v>41919.0</c:v>
                </c:pt>
                <c:pt idx="13">
                  <c:v>41933.0</c:v>
                </c:pt>
                <c:pt idx="14">
                  <c:v>41947.0</c:v>
                </c:pt>
                <c:pt idx="15">
                  <c:v>41961.0</c:v>
                </c:pt>
              </c:numCache>
            </c:numRef>
          </c:cat>
          <c:val>
            <c:numRef>
              <c:f>'geomean oysters rounded-2'!$N$49:$N$64</c:f>
              <c:numCache>
                <c:formatCode>0.00E+00</c:formatCode>
                <c:ptCount val="16"/>
                <c:pt idx="0">
                  <c:v>4.155116542760927</c:v>
                </c:pt>
                <c:pt idx="1">
                  <c:v>3.139905418176317</c:v>
                </c:pt>
                <c:pt idx="2">
                  <c:v>30.32960587959562</c:v>
                </c:pt>
                <c:pt idx="3">
                  <c:v>86.42341093683581</c:v>
                </c:pt>
                <c:pt idx="4">
                  <c:v>69.29483119720695</c:v>
                </c:pt>
                <c:pt idx="5">
                  <c:v>4.155116542760926</c:v>
                </c:pt>
                <c:pt idx="6">
                  <c:v>6.525870357815631</c:v>
                </c:pt>
                <c:pt idx="7">
                  <c:v>5.253570214625475</c:v>
                </c:pt>
                <c:pt idx="8">
                  <c:v>3.0</c:v>
                </c:pt>
                <c:pt idx="9">
                  <c:v>3.0</c:v>
                </c:pt>
                <c:pt idx="10">
                  <c:v>3.969976151550087</c:v>
                </c:pt>
                <c:pt idx="11">
                  <c:v>3.0</c:v>
                </c:pt>
                <c:pt idx="12">
                  <c:v>3.759662589550782</c:v>
                </c:pt>
                <c:pt idx="13">
                  <c:v>3.439594051935721</c:v>
                </c:pt>
                <c:pt idx="14">
                  <c:v>3.0</c:v>
                </c:pt>
                <c:pt idx="15">
                  <c:v>3.139905418176316</c:v>
                </c:pt>
              </c:numCache>
            </c:numRef>
          </c:val>
          <c:smooth val="0"/>
        </c:ser>
        <c:ser>
          <c:idx val="2"/>
          <c:order val="2"/>
          <c:tx>
            <c:strRef>
              <c:f>'geomean oysters rounded-2'!$V$48</c:f>
              <c:strCache>
                <c:ptCount val="1"/>
                <c:pt idx="0">
                  <c:v>High</c:v>
                </c:pt>
              </c:strCache>
            </c:strRef>
          </c:tx>
          <c:spPr>
            <a:ln w="38100"/>
          </c:spPr>
          <c:marker>
            <c:symbol val="square"/>
            <c:size val="7"/>
          </c:marker>
          <c:cat>
            <c:numRef>
              <c:f>'geomean oysters rounded-2'!$A$49:$A$64</c:f>
              <c:numCache>
                <c:formatCode>m/d/yy;@</c:formatCode>
                <c:ptCount val="16"/>
                <c:pt idx="0">
                  <c:v>41753.0</c:v>
                </c:pt>
                <c:pt idx="1">
                  <c:v>41766.0</c:v>
                </c:pt>
                <c:pt idx="2">
                  <c:v>41780.0</c:v>
                </c:pt>
                <c:pt idx="3">
                  <c:v>41793.0</c:v>
                </c:pt>
                <c:pt idx="4">
                  <c:v>41808.0</c:v>
                </c:pt>
                <c:pt idx="5">
                  <c:v>41821.0</c:v>
                </c:pt>
                <c:pt idx="6">
                  <c:v>41836.0</c:v>
                </c:pt>
                <c:pt idx="7">
                  <c:v>41848.0</c:v>
                </c:pt>
                <c:pt idx="8">
                  <c:v>41863.0</c:v>
                </c:pt>
                <c:pt idx="9">
                  <c:v>41876.0</c:v>
                </c:pt>
                <c:pt idx="10">
                  <c:v>41891.0</c:v>
                </c:pt>
                <c:pt idx="11">
                  <c:v>41905.0</c:v>
                </c:pt>
                <c:pt idx="12">
                  <c:v>41919.0</c:v>
                </c:pt>
                <c:pt idx="13">
                  <c:v>41933.0</c:v>
                </c:pt>
                <c:pt idx="14">
                  <c:v>41947.0</c:v>
                </c:pt>
                <c:pt idx="15">
                  <c:v>41961.0</c:v>
                </c:pt>
              </c:numCache>
            </c:numRef>
          </c:cat>
          <c:val>
            <c:numRef>
              <c:f>'geomean oysters rounded-2'!$V$49:$V$64</c:f>
              <c:numCache>
                <c:formatCode>0.00E+00</c:formatCode>
                <c:ptCount val="16"/>
                <c:pt idx="0">
                  <c:v>3.0</c:v>
                </c:pt>
                <c:pt idx="1">
                  <c:v>3.0</c:v>
                </c:pt>
                <c:pt idx="2">
                  <c:v>4.679524025910497</c:v>
                </c:pt>
                <c:pt idx="3">
                  <c:v>3.0</c:v>
                </c:pt>
                <c:pt idx="4">
                  <c:v>6.56006134428469</c:v>
                </c:pt>
                <c:pt idx="5">
                  <c:v>5.450120910256967</c:v>
                </c:pt>
                <c:pt idx="6">
                  <c:v>3.934994978481768</c:v>
                </c:pt>
                <c:pt idx="7">
                  <c:v>3.286335345030996</c:v>
                </c:pt>
                <c:pt idx="8">
                  <c:v>3.0</c:v>
                </c:pt>
                <c:pt idx="9">
                  <c:v>3.0</c:v>
                </c:pt>
                <c:pt idx="10">
                  <c:v>3.0</c:v>
                </c:pt>
                <c:pt idx="11">
                  <c:v>3.0</c:v>
                </c:pt>
                <c:pt idx="12">
                  <c:v>3.139905418176316</c:v>
                </c:pt>
                <c:pt idx="13">
                  <c:v>3.139905418176317</c:v>
                </c:pt>
                <c:pt idx="14">
                  <c:v>3.0</c:v>
                </c:pt>
                <c:pt idx="15">
                  <c:v>3.0</c:v>
                </c:pt>
              </c:numCache>
            </c:numRef>
          </c:val>
          <c:smooth val="0"/>
        </c:ser>
        <c:dLbls>
          <c:showLegendKey val="0"/>
          <c:showVal val="0"/>
          <c:showCatName val="0"/>
          <c:showSerName val="0"/>
          <c:showPercent val="0"/>
          <c:showBubbleSize val="0"/>
        </c:dLbls>
        <c:marker val="1"/>
        <c:smooth val="0"/>
        <c:axId val="-2100614968"/>
        <c:axId val="2124168632"/>
      </c:lineChart>
      <c:dateAx>
        <c:axId val="-2100614968"/>
        <c:scaling>
          <c:orientation val="minMax"/>
          <c:max val="41974.0"/>
          <c:min val="41730.0"/>
        </c:scaling>
        <c:delete val="0"/>
        <c:axPos val="b"/>
        <c:numFmt formatCode="[$-409]d\-mmm;@" sourceLinked="0"/>
        <c:majorTickMark val="out"/>
        <c:minorTickMark val="none"/>
        <c:tickLblPos val="nextTo"/>
        <c:crossAx val="2124168632"/>
        <c:crosses val="autoZero"/>
        <c:auto val="1"/>
        <c:lblOffset val="100"/>
        <c:baseTimeUnit val="days"/>
      </c:dateAx>
      <c:valAx>
        <c:axId val="2124168632"/>
        <c:scaling>
          <c:logBase val="10.0"/>
          <c:orientation val="minMax"/>
          <c:max val="1000.0"/>
        </c:scaling>
        <c:delete val="0"/>
        <c:axPos val="l"/>
        <c:majorGridlines>
          <c:spPr>
            <a:ln>
              <a:noFill/>
            </a:ln>
          </c:spPr>
        </c:majorGridlines>
        <c:title>
          <c:tx>
            <c:rich>
              <a:bodyPr rot="-5400000" vert="horz"/>
              <a:lstStyle/>
              <a:p>
                <a:pPr>
                  <a:defRPr/>
                </a:pPr>
                <a:r>
                  <a:rPr lang="en-US"/>
                  <a:t>MPN/g</a:t>
                </a:r>
              </a:p>
            </c:rich>
          </c:tx>
          <c:layout/>
          <c:overlay val="0"/>
        </c:title>
        <c:numFmt formatCode="0.E+00" sourceLinked="0"/>
        <c:majorTickMark val="out"/>
        <c:minorTickMark val="none"/>
        <c:tickLblPos val="nextTo"/>
        <c:crossAx val="-2100614968"/>
        <c:crosses val="autoZero"/>
        <c:crossBetween val="between"/>
      </c:valAx>
      <c:spPr>
        <a:solidFill>
          <a:srgbClr val="009DD9">
            <a:lumMod val="20000"/>
            <a:lumOff val="80000"/>
          </a:srgbClr>
        </a:solidFill>
      </c:spPr>
    </c:plotArea>
    <c:plotVisOnly val="1"/>
    <c:dispBlanksAs val="gap"/>
    <c:showDLblsOverMax val="0"/>
  </c:chart>
  <c:spPr>
    <a:noFill/>
    <a:ln>
      <a:noFill/>
    </a:ln>
  </c:spPr>
  <c:txPr>
    <a:bodyPr/>
    <a:lstStyle/>
    <a:p>
      <a:pPr>
        <a:defRPr sz="1200">
          <a:solidFill>
            <a:srgbClr val="FFFFFF"/>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defRPr sz="2000"/>
            </a:pPr>
            <a:r>
              <a:rPr lang="en-US" sz="2000" i="1" dirty="0" err="1"/>
              <a:t>Vp</a:t>
            </a:r>
            <a:r>
              <a:rPr lang="en-US" sz="2000" i="1" dirty="0"/>
              <a:t> </a:t>
            </a:r>
            <a:r>
              <a:rPr lang="en-US" sz="2000" i="1" dirty="0" err="1"/>
              <a:t>trh</a:t>
            </a:r>
            <a:r>
              <a:rPr lang="en-US" sz="2000" dirty="0"/>
              <a:t>- Oysters</a:t>
            </a:r>
          </a:p>
        </c:rich>
      </c:tx>
      <c:layout/>
      <c:overlay val="0"/>
    </c:title>
    <c:autoTitleDeleted val="0"/>
    <c:plotArea>
      <c:layout/>
      <c:lineChart>
        <c:grouping val="standard"/>
        <c:varyColors val="0"/>
        <c:ser>
          <c:idx val="0"/>
          <c:order val="0"/>
          <c:tx>
            <c:strRef>
              <c:f>'geomean oysters rounded-2'!$F$69</c:f>
              <c:strCache>
                <c:ptCount val="1"/>
                <c:pt idx="0">
                  <c:v>Low</c:v>
                </c:pt>
              </c:strCache>
            </c:strRef>
          </c:tx>
          <c:spPr>
            <a:ln w="38100">
              <a:solidFill>
                <a:schemeClr val="accent2">
                  <a:lumMod val="75000"/>
                </a:schemeClr>
              </a:solidFill>
            </a:ln>
          </c:spPr>
          <c:marker>
            <c:symbol val="square"/>
            <c:size val="7"/>
            <c:spPr>
              <a:solidFill>
                <a:schemeClr val="accent2">
                  <a:lumMod val="75000"/>
                </a:schemeClr>
              </a:solidFill>
              <a:ln>
                <a:solidFill>
                  <a:schemeClr val="accent2">
                    <a:lumMod val="75000"/>
                  </a:schemeClr>
                </a:solidFill>
              </a:ln>
            </c:spPr>
          </c:marker>
          <c:cat>
            <c:numRef>
              <c:f>'geomean oysters rounded-2'!$A$70:$A$85</c:f>
              <c:numCache>
                <c:formatCode>m/d/yy;@</c:formatCode>
                <c:ptCount val="16"/>
                <c:pt idx="0">
                  <c:v>41753.0</c:v>
                </c:pt>
                <c:pt idx="1">
                  <c:v>41766.0</c:v>
                </c:pt>
                <c:pt idx="2">
                  <c:v>41780.0</c:v>
                </c:pt>
                <c:pt idx="3">
                  <c:v>41793.0</c:v>
                </c:pt>
                <c:pt idx="4">
                  <c:v>41808.0</c:v>
                </c:pt>
                <c:pt idx="5">
                  <c:v>41821.0</c:v>
                </c:pt>
                <c:pt idx="6">
                  <c:v>41836.0</c:v>
                </c:pt>
                <c:pt idx="7">
                  <c:v>41849.0</c:v>
                </c:pt>
                <c:pt idx="8">
                  <c:v>41863.0</c:v>
                </c:pt>
                <c:pt idx="9">
                  <c:v>41876.0</c:v>
                </c:pt>
                <c:pt idx="10">
                  <c:v>41891.0</c:v>
                </c:pt>
                <c:pt idx="11">
                  <c:v>41905.0</c:v>
                </c:pt>
                <c:pt idx="12">
                  <c:v>41919.0</c:v>
                </c:pt>
                <c:pt idx="13">
                  <c:v>41933.0</c:v>
                </c:pt>
                <c:pt idx="14">
                  <c:v>41947.0</c:v>
                </c:pt>
                <c:pt idx="15">
                  <c:v>41961.0</c:v>
                </c:pt>
              </c:numCache>
            </c:numRef>
          </c:cat>
          <c:val>
            <c:numRef>
              <c:f>'geomean oysters rounded-2'!$F$70:$F$85</c:f>
              <c:numCache>
                <c:formatCode>0.00E+00</c:formatCode>
                <c:ptCount val="16"/>
                <c:pt idx="0">
                  <c:v>3.0</c:v>
                </c:pt>
                <c:pt idx="1">
                  <c:v>3.0</c:v>
                </c:pt>
                <c:pt idx="2">
                  <c:v>3.0</c:v>
                </c:pt>
                <c:pt idx="3">
                  <c:v>3.0</c:v>
                </c:pt>
                <c:pt idx="4">
                  <c:v>3.0</c:v>
                </c:pt>
                <c:pt idx="5">
                  <c:v>3.0</c:v>
                </c:pt>
                <c:pt idx="6">
                  <c:v>3.139905418176316</c:v>
                </c:pt>
                <c:pt idx="7">
                  <c:v>3.0</c:v>
                </c:pt>
                <c:pt idx="8">
                  <c:v>4.48604634366366</c:v>
                </c:pt>
                <c:pt idx="9">
                  <c:v>3.0</c:v>
                </c:pt>
                <c:pt idx="10">
                  <c:v>4.93141780355603</c:v>
                </c:pt>
                <c:pt idx="11">
                  <c:v>3.139905418176316</c:v>
                </c:pt>
                <c:pt idx="12">
                  <c:v>4.975256939463882</c:v>
                </c:pt>
                <c:pt idx="13">
                  <c:v>3.139905418176317</c:v>
                </c:pt>
                <c:pt idx="14">
                  <c:v>3.0</c:v>
                </c:pt>
                <c:pt idx="15">
                  <c:v>3.0</c:v>
                </c:pt>
              </c:numCache>
            </c:numRef>
          </c:val>
          <c:smooth val="0"/>
        </c:ser>
        <c:ser>
          <c:idx val="1"/>
          <c:order val="1"/>
          <c:tx>
            <c:strRef>
              <c:f>'geomean oysters rounded-2'!$N$69</c:f>
              <c:strCache>
                <c:ptCount val="1"/>
                <c:pt idx="0">
                  <c:v>Mod.</c:v>
                </c:pt>
              </c:strCache>
            </c:strRef>
          </c:tx>
          <c:spPr>
            <a:ln w="38100">
              <a:solidFill>
                <a:schemeClr val="accent5">
                  <a:lumMod val="75000"/>
                </a:schemeClr>
              </a:solidFill>
            </a:ln>
          </c:spPr>
          <c:marker>
            <c:symbol val="square"/>
            <c:size val="7"/>
            <c:spPr>
              <a:solidFill>
                <a:schemeClr val="accent5">
                  <a:lumMod val="75000"/>
                </a:schemeClr>
              </a:solidFill>
              <a:ln>
                <a:solidFill>
                  <a:schemeClr val="accent5">
                    <a:lumMod val="75000"/>
                  </a:schemeClr>
                </a:solidFill>
              </a:ln>
            </c:spPr>
          </c:marker>
          <c:cat>
            <c:numRef>
              <c:f>'geomean oysters rounded-2'!$A$70:$A$85</c:f>
              <c:numCache>
                <c:formatCode>m/d/yy;@</c:formatCode>
                <c:ptCount val="16"/>
                <c:pt idx="0">
                  <c:v>41753.0</c:v>
                </c:pt>
                <c:pt idx="1">
                  <c:v>41766.0</c:v>
                </c:pt>
                <c:pt idx="2">
                  <c:v>41780.0</c:v>
                </c:pt>
                <c:pt idx="3">
                  <c:v>41793.0</c:v>
                </c:pt>
                <c:pt idx="4">
                  <c:v>41808.0</c:v>
                </c:pt>
                <c:pt idx="5">
                  <c:v>41821.0</c:v>
                </c:pt>
                <c:pt idx="6">
                  <c:v>41836.0</c:v>
                </c:pt>
                <c:pt idx="7">
                  <c:v>41849.0</c:v>
                </c:pt>
                <c:pt idx="8">
                  <c:v>41863.0</c:v>
                </c:pt>
                <c:pt idx="9">
                  <c:v>41876.0</c:v>
                </c:pt>
                <c:pt idx="10">
                  <c:v>41891.0</c:v>
                </c:pt>
                <c:pt idx="11">
                  <c:v>41905.0</c:v>
                </c:pt>
                <c:pt idx="12">
                  <c:v>41919.0</c:v>
                </c:pt>
                <c:pt idx="13">
                  <c:v>41933.0</c:v>
                </c:pt>
                <c:pt idx="14">
                  <c:v>41947.0</c:v>
                </c:pt>
                <c:pt idx="15">
                  <c:v>41961.0</c:v>
                </c:pt>
              </c:numCache>
            </c:numRef>
          </c:cat>
          <c:val>
            <c:numRef>
              <c:f>'geomean oysters rounded-2'!$N$70:$N$85</c:f>
              <c:numCache>
                <c:formatCode>0.00E+00</c:formatCode>
                <c:ptCount val="16"/>
                <c:pt idx="0">
                  <c:v>3.0</c:v>
                </c:pt>
                <c:pt idx="1">
                  <c:v>3.0</c:v>
                </c:pt>
                <c:pt idx="2">
                  <c:v>30.32960587959563</c:v>
                </c:pt>
                <c:pt idx="3">
                  <c:v>192.7270282234705</c:v>
                </c:pt>
                <c:pt idx="4">
                  <c:v>28.09533470300805</c:v>
                </c:pt>
                <c:pt idx="5">
                  <c:v>5.498571193890751</c:v>
                </c:pt>
                <c:pt idx="6">
                  <c:v>6.914087234689839</c:v>
                </c:pt>
                <c:pt idx="7">
                  <c:v>4.155116542760926</c:v>
                </c:pt>
                <c:pt idx="8">
                  <c:v>3.286335345030996</c:v>
                </c:pt>
                <c:pt idx="9">
                  <c:v>3.0</c:v>
                </c:pt>
                <c:pt idx="10">
                  <c:v>3.286335345030996</c:v>
                </c:pt>
                <c:pt idx="11">
                  <c:v>3.439594051935721</c:v>
                </c:pt>
                <c:pt idx="12">
                  <c:v>4.34889098192306</c:v>
                </c:pt>
                <c:pt idx="13">
                  <c:v>5.253570214625475</c:v>
                </c:pt>
                <c:pt idx="14">
                  <c:v>3.139905418176317</c:v>
                </c:pt>
                <c:pt idx="15">
                  <c:v>3.0</c:v>
                </c:pt>
              </c:numCache>
            </c:numRef>
          </c:val>
          <c:smooth val="0"/>
        </c:ser>
        <c:ser>
          <c:idx val="2"/>
          <c:order val="2"/>
          <c:tx>
            <c:strRef>
              <c:f>'geomean oysters rounded-2'!$V$69</c:f>
              <c:strCache>
                <c:ptCount val="1"/>
                <c:pt idx="0">
                  <c:v>High</c:v>
                </c:pt>
              </c:strCache>
            </c:strRef>
          </c:tx>
          <c:spPr>
            <a:ln w="38100"/>
          </c:spPr>
          <c:marker>
            <c:symbol val="square"/>
            <c:size val="7"/>
          </c:marker>
          <c:cat>
            <c:numRef>
              <c:f>'geomean oysters rounded-2'!$A$70:$A$85</c:f>
              <c:numCache>
                <c:formatCode>m/d/yy;@</c:formatCode>
                <c:ptCount val="16"/>
                <c:pt idx="0">
                  <c:v>41753.0</c:v>
                </c:pt>
                <c:pt idx="1">
                  <c:v>41766.0</c:v>
                </c:pt>
                <c:pt idx="2">
                  <c:v>41780.0</c:v>
                </c:pt>
                <c:pt idx="3">
                  <c:v>41793.0</c:v>
                </c:pt>
                <c:pt idx="4">
                  <c:v>41808.0</c:v>
                </c:pt>
                <c:pt idx="5">
                  <c:v>41821.0</c:v>
                </c:pt>
                <c:pt idx="6">
                  <c:v>41836.0</c:v>
                </c:pt>
                <c:pt idx="7">
                  <c:v>41849.0</c:v>
                </c:pt>
                <c:pt idx="8">
                  <c:v>41863.0</c:v>
                </c:pt>
                <c:pt idx="9">
                  <c:v>41876.0</c:v>
                </c:pt>
                <c:pt idx="10">
                  <c:v>41891.0</c:v>
                </c:pt>
                <c:pt idx="11">
                  <c:v>41905.0</c:v>
                </c:pt>
                <c:pt idx="12">
                  <c:v>41919.0</c:v>
                </c:pt>
                <c:pt idx="13">
                  <c:v>41933.0</c:v>
                </c:pt>
                <c:pt idx="14">
                  <c:v>41947.0</c:v>
                </c:pt>
                <c:pt idx="15">
                  <c:v>41961.0</c:v>
                </c:pt>
              </c:numCache>
            </c:numRef>
          </c:cat>
          <c:val>
            <c:numRef>
              <c:f>'geomean oysters rounded-2'!$V$70:$V$85</c:f>
              <c:numCache>
                <c:formatCode>0.00E+00</c:formatCode>
                <c:ptCount val="16"/>
                <c:pt idx="0">
                  <c:v>3.0</c:v>
                </c:pt>
                <c:pt idx="1">
                  <c:v>3.0</c:v>
                </c:pt>
                <c:pt idx="2">
                  <c:v>3.0</c:v>
                </c:pt>
                <c:pt idx="3">
                  <c:v>3.0</c:v>
                </c:pt>
                <c:pt idx="4">
                  <c:v>3.0</c:v>
                </c:pt>
                <c:pt idx="5">
                  <c:v>3.0</c:v>
                </c:pt>
                <c:pt idx="6">
                  <c:v>3.0</c:v>
                </c:pt>
                <c:pt idx="7">
                  <c:v>3.0</c:v>
                </c:pt>
                <c:pt idx="8">
                  <c:v>3.0</c:v>
                </c:pt>
                <c:pt idx="9">
                  <c:v>3.0</c:v>
                </c:pt>
                <c:pt idx="10">
                  <c:v>3.0</c:v>
                </c:pt>
                <c:pt idx="11">
                  <c:v>3.0</c:v>
                </c:pt>
                <c:pt idx="12">
                  <c:v>3.0</c:v>
                </c:pt>
                <c:pt idx="13">
                  <c:v>3.0</c:v>
                </c:pt>
                <c:pt idx="14">
                  <c:v>3.0</c:v>
                </c:pt>
                <c:pt idx="15">
                  <c:v>3.0</c:v>
                </c:pt>
              </c:numCache>
            </c:numRef>
          </c:val>
          <c:smooth val="0"/>
        </c:ser>
        <c:dLbls>
          <c:showLegendKey val="0"/>
          <c:showVal val="0"/>
          <c:showCatName val="0"/>
          <c:showSerName val="0"/>
          <c:showPercent val="0"/>
          <c:showBubbleSize val="0"/>
        </c:dLbls>
        <c:marker val="1"/>
        <c:smooth val="0"/>
        <c:axId val="-2041325544"/>
        <c:axId val="-2041430904"/>
      </c:lineChart>
      <c:dateAx>
        <c:axId val="-2041325544"/>
        <c:scaling>
          <c:orientation val="minMax"/>
          <c:max val="41974.0"/>
          <c:min val="41730.0"/>
        </c:scaling>
        <c:delete val="0"/>
        <c:axPos val="b"/>
        <c:numFmt formatCode="[$-409]d\-mmm;@" sourceLinked="0"/>
        <c:majorTickMark val="out"/>
        <c:minorTickMark val="none"/>
        <c:tickLblPos val="nextTo"/>
        <c:crossAx val="-2041430904"/>
        <c:crosses val="autoZero"/>
        <c:auto val="1"/>
        <c:lblOffset val="100"/>
        <c:baseTimeUnit val="days"/>
      </c:dateAx>
      <c:valAx>
        <c:axId val="-2041430904"/>
        <c:scaling>
          <c:logBase val="10.0"/>
          <c:orientation val="minMax"/>
          <c:max val="1000.0"/>
        </c:scaling>
        <c:delete val="0"/>
        <c:axPos val="l"/>
        <c:majorGridlines>
          <c:spPr>
            <a:ln>
              <a:noFill/>
            </a:ln>
          </c:spPr>
        </c:majorGridlines>
        <c:numFmt formatCode="0.E+00" sourceLinked="0"/>
        <c:majorTickMark val="out"/>
        <c:minorTickMark val="none"/>
        <c:tickLblPos val="nextTo"/>
        <c:crossAx val="-2041325544"/>
        <c:crosses val="autoZero"/>
        <c:crossBetween val="between"/>
      </c:valAx>
      <c:spPr>
        <a:solidFill>
          <a:srgbClr val="009DD9">
            <a:lumMod val="20000"/>
            <a:lumOff val="80000"/>
          </a:srgbClr>
        </a:solidFill>
      </c:spPr>
    </c:plotArea>
    <c:plotVisOnly val="1"/>
    <c:dispBlanksAs val="gap"/>
    <c:showDLblsOverMax val="0"/>
  </c:chart>
  <c:spPr>
    <a:noFill/>
    <a:ln>
      <a:noFill/>
    </a:ln>
  </c:spPr>
  <c:txPr>
    <a:bodyPr/>
    <a:lstStyle/>
    <a:p>
      <a:pPr>
        <a:defRPr sz="1200">
          <a:solidFill>
            <a:srgbClr val="FFFFFF"/>
          </a:solidFil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490B20-D34A-4D1E-B230-3EC325E60C1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27A512B4-0487-47D9-B1A3-9A5CB3DBD813}">
      <dgm:prSet phldrT="[Text]" custT="1"/>
      <dgm:spPr/>
      <dgm:t>
        <a:bodyPr/>
        <a:lstStyle/>
        <a:p>
          <a:r>
            <a:rPr lang="en-US" sz="1600" i="1" dirty="0" smtClean="0"/>
            <a:t>Alexandrium </a:t>
          </a:r>
          <a:r>
            <a:rPr lang="en-US" sz="1600" i="1" dirty="0" err="1" smtClean="0"/>
            <a:t>fundyense</a:t>
          </a:r>
          <a:r>
            <a:rPr lang="en-US" sz="1600" i="1" dirty="0" smtClean="0"/>
            <a:t>/</a:t>
          </a:r>
          <a:r>
            <a:rPr lang="en-US" sz="1600" i="1" dirty="0" err="1" smtClean="0"/>
            <a:t>tamarense</a:t>
          </a:r>
          <a:r>
            <a:rPr lang="en-US" sz="1600" i="1" dirty="0" smtClean="0"/>
            <a:t>/</a:t>
          </a:r>
          <a:r>
            <a:rPr lang="en-US" sz="1600" i="1" dirty="0" err="1" smtClean="0"/>
            <a:t>catenella</a:t>
          </a:r>
          <a:endParaRPr lang="en-US" sz="1600" i="1" dirty="0"/>
        </a:p>
      </dgm:t>
    </dgm:pt>
    <dgm:pt modelId="{707F3401-367E-4B63-A0D0-F7A85AAD198C}" type="parTrans" cxnId="{859C278A-7667-48B1-9499-03596EE675E3}">
      <dgm:prSet/>
      <dgm:spPr/>
      <dgm:t>
        <a:bodyPr/>
        <a:lstStyle/>
        <a:p>
          <a:endParaRPr lang="en-US"/>
        </a:p>
      </dgm:t>
    </dgm:pt>
    <dgm:pt modelId="{2029FE9C-2AD3-4D72-8EBE-02F045D8A925}" type="sibTrans" cxnId="{859C278A-7667-48B1-9499-03596EE675E3}">
      <dgm:prSet/>
      <dgm:spPr/>
      <dgm:t>
        <a:bodyPr/>
        <a:lstStyle/>
        <a:p>
          <a:endParaRPr lang="en-US"/>
        </a:p>
      </dgm:t>
    </dgm:pt>
    <dgm:pt modelId="{8A2C0C95-A71A-40FD-87D8-AE1BA496852D}">
      <dgm:prSet phldrT="[Text]"/>
      <dgm:spPr/>
      <dgm:t>
        <a:bodyPr/>
        <a:lstStyle/>
        <a:p>
          <a:r>
            <a:rPr lang="en-US" dirty="0" smtClean="0"/>
            <a:t>Paralytic Shellfish Poisoning (PSP)</a:t>
          </a:r>
          <a:endParaRPr lang="en-US" dirty="0"/>
        </a:p>
      </dgm:t>
    </dgm:pt>
    <dgm:pt modelId="{91115D86-3456-4BBA-A317-510D96EA638D}" type="parTrans" cxnId="{8615A4E3-E926-40C3-B08D-F28E44F27588}">
      <dgm:prSet/>
      <dgm:spPr/>
      <dgm:t>
        <a:bodyPr/>
        <a:lstStyle/>
        <a:p>
          <a:endParaRPr lang="en-US"/>
        </a:p>
      </dgm:t>
    </dgm:pt>
    <dgm:pt modelId="{24E7E62E-CD28-4EC9-B65F-8ACBDE842ABA}" type="sibTrans" cxnId="{8615A4E3-E926-40C3-B08D-F28E44F27588}">
      <dgm:prSet/>
      <dgm:spPr/>
      <dgm:t>
        <a:bodyPr/>
        <a:lstStyle/>
        <a:p>
          <a:endParaRPr lang="en-US"/>
        </a:p>
      </dgm:t>
    </dgm:pt>
    <dgm:pt modelId="{86D9C098-C36F-42FA-A388-7BFFEBFF7BCA}">
      <dgm:prSet phldrT="[Text]"/>
      <dgm:spPr/>
      <dgm:t>
        <a:bodyPr/>
        <a:lstStyle/>
        <a:p>
          <a:r>
            <a:rPr lang="en-US" dirty="0" smtClean="0"/>
            <a:t>Domoic acid</a:t>
          </a:r>
          <a:endParaRPr lang="en-US" dirty="0"/>
        </a:p>
      </dgm:t>
    </dgm:pt>
    <dgm:pt modelId="{C3A8E9FB-09CC-4BE2-AF63-0D742E15F6C7}" type="parTrans" cxnId="{749D6049-81C7-4542-A130-A687488306C3}">
      <dgm:prSet/>
      <dgm:spPr/>
      <dgm:t>
        <a:bodyPr/>
        <a:lstStyle/>
        <a:p>
          <a:endParaRPr lang="en-US"/>
        </a:p>
      </dgm:t>
    </dgm:pt>
    <dgm:pt modelId="{9EB8E614-EBEC-4EA0-9A18-D01218B08363}" type="sibTrans" cxnId="{749D6049-81C7-4542-A130-A687488306C3}">
      <dgm:prSet/>
      <dgm:spPr/>
      <dgm:t>
        <a:bodyPr/>
        <a:lstStyle/>
        <a:p>
          <a:endParaRPr lang="en-US"/>
        </a:p>
      </dgm:t>
    </dgm:pt>
    <dgm:pt modelId="{0D640CBD-A6A7-4910-9156-480C707E0B4A}">
      <dgm:prSet phldrT="[Text]"/>
      <dgm:spPr/>
      <dgm:t>
        <a:bodyPr/>
        <a:lstStyle/>
        <a:p>
          <a:r>
            <a:rPr lang="en-US" dirty="0" smtClean="0"/>
            <a:t>Amnesic Shellfish Poisoning (ASP)</a:t>
          </a:r>
          <a:endParaRPr lang="en-US" dirty="0"/>
        </a:p>
      </dgm:t>
    </dgm:pt>
    <dgm:pt modelId="{1E816931-1C7A-4154-B00B-57B431E4BBFF}" type="parTrans" cxnId="{D51C024E-2497-4BFF-AF3A-C7479B1FCEF1}">
      <dgm:prSet/>
      <dgm:spPr/>
      <dgm:t>
        <a:bodyPr/>
        <a:lstStyle/>
        <a:p>
          <a:endParaRPr lang="en-US"/>
        </a:p>
      </dgm:t>
    </dgm:pt>
    <dgm:pt modelId="{2BADE042-AC33-4774-B051-8C8B61EE47D1}" type="sibTrans" cxnId="{D51C024E-2497-4BFF-AF3A-C7479B1FCEF1}">
      <dgm:prSet/>
      <dgm:spPr/>
      <dgm:t>
        <a:bodyPr/>
        <a:lstStyle/>
        <a:p>
          <a:endParaRPr lang="en-US"/>
        </a:p>
      </dgm:t>
    </dgm:pt>
    <dgm:pt modelId="{56ADF828-9F2C-4AE4-985F-A85E7429D79F}">
      <dgm:prSet phldrT="[Text]" custT="1"/>
      <dgm:spPr/>
      <dgm:t>
        <a:bodyPr/>
        <a:lstStyle/>
        <a:p>
          <a:r>
            <a:rPr lang="en-US" sz="1600" i="1" dirty="0" err="1" smtClean="0"/>
            <a:t>Dinophysis</a:t>
          </a:r>
          <a:r>
            <a:rPr lang="en-US" sz="1600" dirty="0" smtClean="0"/>
            <a:t> spp.</a:t>
          </a:r>
          <a:endParaRPr lang="en-US" sz="1600" dirty="0"/>
        </a:p>
      </dgm:t>
    </dgm:pt>
    <dgm:pt modelId="{DF12FE00-A843-4BD2-87CC-F93219E6F20A}" type="parTrans" cxnId="{245996AF-531F-4277-A17B-B98AEB29B02C}">
      <dgm:prSet/>
      <dgm:spPr/>
      <dgm:t>
        <a:bodyPr/>
        <a:lstStyle/>
        <a:p>
          <a:endParaRPr lang="en-US"/>
        </a:p>
      </dgm:t>
    </dgm:pt>
    <dgm:pt modelId="{51FB15F0-081A-433F-9C27-7CEDAFF79CBD}" type="sibTrans" cxnId="{245996AF-531F-4277-A17B-B98AEB29B02C}">
      <dgm:prSet/>
      <dgm:spPr/>
      <dgm:t>
        <a:bodyPr/>
        <a:lstStyle/>
        <a:p>
          <a:endParaRPr lang="en-US"/>
        </a:p>
      </dgm:t>
    </dgm:pt>
    <dgm:pt modelId="{71323BCB-5E39-4BB6-B732-3E5DC3A2874F}">
      <dgm:prSet phldrT="[Text]"/>
      <dgm:spPr/>
      <dgm:t>
        <a:bodyPr/>
        <a:lstStyle/>
        <a:p>
          <a:r>
            <a:rPr lang="en-US" dirty="0" smtClean="0"/>
            <a:t>Diarrhetic Shellfish Poisoning (DSP)</a:t>
          </a:r>
          <a:endParaRPr lang="en-US" dirty="0"/>
        </a:p>
      </dgm:t>
    </dgm:pt>
    <dgm:pt modelId="{8CF0D810-4BFD-4E05-8338-FFBD3DD38F6C}" type="parTrans" cxnId="{205452D3-F797-4CB3-ACF9-35CE4693C996}">
      <dgm:prSet/>
      <dgm:spPr/>
      <dgm:t>
        <a:bodyPr/>
        <a:lstStyle/>
        <a:p>
          <a:endParaRPr lang="en-US"/>
        </a:p>
      </dgm:t>
    </dgm:pt>
    <dgm:pt modelId="{B0BFE654-01A7-4CD4-9330-A9DC9439A5AC}" type="sibTrans" cxnId="{205452D3-F797-4CB3-ACF9-35CE4693C996}">
      <dgm:prSet/>
      <dgm:spPr/>
      <dgm:t>
        <a:bodyPr/>
        <a:lstStyle/>
        <a:p>
          <a:endParaRPr lang="en-US"/>
        </a:p>
      </dgm:t>
    </dgm:pt>
    <dgm:pt modelId="{41516CFA-DF03-4D68-8D38-DDE5EF249813}">
      <dgm:prSet phldrT="[Text]"/>
      <dgm:spPr/>
      <dgm:t>
        <a:bodyPr/>
        <a:lstStyle/>
        <a:p>
          <a:r>
            <a:rPr lang="en-US" dirty="0" smtClean="0"/>
            <a:t>Neurotoxic Shellfish Poisoning (NSP)</a:t>
          </a:r>
          <a:endParaRPr lang="en-US" dirty="0"/>
        </a:p>
      </dgm:t>
    </dgm:pt>
    <dgm:pt modelId="{A2F46033-3E2E-4CEE-B420-BBCF664976C2}" type="parTrans" cxnId="{0FD83003-642F-49A7-8CA6-DFDCC53E1C1C}">
      <dgm:prSet/>
      <dgm:spPr/>
      <dgm:t>
        <a:bodyPr/>
        <a:lstStyle/>
        <a:p>
          <a:endParaRPr lang="en-US"/>
        </a:p>
      </dgm:t>
    </dgm:pt>
    <dgm:pt modelId="{5D2FAD13-B494-45E3-BF56-6477CD32710C}" type="sibTrans" cxnId="{0FD83003-642F-49A7-8CA6-DFDCC53E1C1C}">
      <dgm:prSet/>
      <dgm:spPr/>
      <dgm:t>
        <a:bodyPr/>
        <a:lstStyle/>
        <a:p>
          <a:endParaRPr lang="en-US"/>
        </a:p>
      </dgm:t>
    </dgm:pt>
    <dgm:pt modelId="{7E8F30FB-2541-4D47-9F96-83DFB7790FCD}">
      <dgm:prSet phldrT="[Text]"/>
      <dgm:spPr/>
      <dgm:t>
        <a:bodyPr/>
        <a:lstStyle/>
        <a:p>
          <a:r>
            <a:rPr lang="en-US" dirty="0" smtClean="0"/>
            <a:t>Brevetoxin</a:t>
          </a:r>
          <a:endParaRPr lang="en-US" dirty="0"/>
        </a:p>
      </dgm:t>
    </dgm:pt>
    <dgm:pt modelId="{73E3350C-2EB6-4119-9936-B00D447366BA}" type="parTrans" cxnId="{08CFFCC9-DDC6-45EF-9DEC-8AB66C2F692C}">
      <dgm:prSet/>
      <dgm:spPr/>
      <dgm:t>
        <a:bodyPr/>
        <a:lstStyle/>
        <a:p>
          <a:endParaRPr lang="en-US"/>
        </a:p>
      </dgm:t>
    </dgm:pt>
    <dgm:pt modelId="{D991EBAF-FD08-42C0-A664-3A4314AC36FF}" type="sibTrans" cxnId="{08CFFCC9-DDC6-45EF-9DEC-8AB66C2F692C}">
      <dgm:prSet/>
      <dgm:spPr/>
      <dgm:t>
        <a:bodyPr/>
        <a:lstStyle/>
        <a:p>
          <a:endParaRPr lang="en-US"/>
        </a:p>
      </dgm:t>
    </dgm:pt>
    <dgm:pt modelId="{C650E226-D56B-4CBF-9F9C-7A07E2F703B4}">
      <dgm:prSet phldrT="[Text]"/>
      <dgm:spPr/>
      <dgm:t>
        <a:bodyPr/>
        <a:lstStyle/>
        <a:p>
          <a:r>
            <a:rPr lang="en-US" dirty="0" err="1" smtClean="0"/>
            <a:t>Saxitoxin</a:t>
          </a:r>
          <a:endParaRPr lang="en-US" dirty="0"/>
        </a:p>
      </dgm:t>
    </dgm:pt>
    <dgm:pt modelId="{F2D5FA3A-4744-4AAF-8033-7E81DC68CBA5}" type="parTrans" cxnId="{215ECD16-16B8-4A6F-A52C-3499C432032F}">
      <dgm:prSet/>
      <dgm:spPr/>
      <dgm:t>
        <a:bodyPr/>
        <a:lstStyle/>
        <a:p>
          <a:endParaRPr lang="en-US"/>
        </a:p>
      </dgm:t>
    </dgm:pt>
    <dgm:pt modelId="{B3359C5B-57E5-47F3-B737-B84B6B592D88}" type="sibTrans" cxnId="{215ECD16-16B8-4A6F-A52C-3499C432032F}">
      <dgm:prSet/>
      <dgm:spPr/>
      <dgm:t>
        <a:bodyPr/>
        <a:lstStyle/>
        <a:p>
          <a:endParaRPr lang="en-US"/>
        </a:p>
      </dgm:t>
    </dgm:pt>
    <dgm:pt modelId="{9CF1FAC7-D0E1-4F08-A07E-BB38B5EC13E7}">
      <dgm:prSet phldrT="[Text]" custT="1"/>
      <dgm:spPr/>
      <dgm:t>
        <a:bodyPr/>
        <a:lstStyle/>
        <a:p>
          <a:r>
            <a:rPr lang="en-US" sz="1600" i="1" dirty="0" smtClean="0"/>
            <a:t>Pseudo-nitzschia </a:t>
          </a:r>
          <a:r>
            <a:rPr lang="en-US" sz="1600" i="0" dirty="0" smtClean="0"/>
            <a:t>spp.</a:t>
          </a:r>
          <a:endParaRPr lang="en-US" sz="1600" i="0" dirty="0"/>
        </a:p>
      </dgm:t>
    </dgm:pt>
    <dgm:pt modelId="{8D8DCA10-2B54-4FEE-8552-0DD3F787FA5D}" type="parTrans" cxnId="{70FCFACA-53D7-4DCB-BAE9-7445795CC01D}">
      <dgm:prSet/>
      <dgm:spPr/>
      <dgm:t>
        <a:bodyPr/>
        <a:lstStyle/>
        <a:p>
          <a:endParaRPr lang="en-US"/>
        </a:p>
      </dgm:t>
    </dgm:pt>
    <dgm:pt modelId="{55FD7138-76C4-4988-8AED-CF4E811572BA}" type="sibTrans" cxnId="{70FCFACA-53D7-4DCB-BAE9-7445795CC01D}">
      <dgm:prSet/>
      <dgm:spPr/>
      <dgm:t>
        <a:bodyPr/>
        <a:lstStyle/>
        <a:p>
          <a:endParaRPr lang="en-US"/>
        </a:p>
      </dgm:t>
    </dgm:pt>
    <dgm:pt modelId="{2AF1B158-41A5-4D08-8EED-E9F0278B9A91}">
      <dgm:prSet phldrT="[Text]"/>
      <dgm:spPr/>
      <dgm:t>
        <a:bodyPr/>
        <a:lstStyle/>
        <a:p>
          <a:r>
            <a:rPr lang="en-US" dirty="0" err="1" smtClean="0"/>
            <a:t>Okadaic</a:t>
          </a:r>
          <a:r>
            <a:rPr lang="en-US" dirty="0" smtClean="0"/>
            <a:t> acid</a:t>
          </a:r>
          <a:endParaRPr lang="en-US" dirty="0"/>
        </a:p>
      </dgm:t>
    </dgm:pt>
    <dgm:pt modelId="{E69473B9-C8E6-4F97-9982-EE45377B54B8}" type="parTrans" cxnId="{A93968E9-CA1E-432C-91BD-15FE2984DF6A}">
      <dgm:prSet/>
      <dgm:spPr/>
      <dgm:t>
        <a:bodyPr/>
        <a:lstStyle/>
        <a:p>
          <a:endParaRPr lang="en-US"/>
        </a:p>
      </dgm:t>
    </dgm:pt>
    <dgm:pt modelId="{A6C995BC-BC1A-4212-84DA-BBC01CE71EE7}" type="sibTrans" cxnId="{A93968E9-CA1E-432C-91BD-15FE2984DF6A}">
      <dgm:prSet/>
      <dgm:spPr/>
      <dgm:t>
        <a:bodyPr/>
        <a:lstStyle/>
        <a:p>
          <a:endParaRPr lang="en-US"/>
        </a:p>
      </dgm:t>
    </dgm:pt>
    <dgm:pt modelId="{32243D75-A977-4011-977F-DF515DA82480}">
      <dgm:prSet phldrT="[Text]" custT="1"/>
      <dgm:spPr/>
      <dgm:t>
        <a:bodyPr/>
        <a:lstStyle/>
        <a:p>
          <a:r>
            <a:rPr lang="en-US" sz="1600" i="1" dirty="0" err="1" smtClean="0"/>
            <a:t>Karenia</a:t>
          </a:r>
          <a:r>
            <a:rPr lang="en-US" sz="1600" i="1" dirty="0" smtClean="0"/>
            <a:t> </a:t>
          </a:r>
          <a:r>
            <a:rPr lang="en-US" sz="1600" i="1" dirty="0" err="1" smtClean="0"/>
            <a:t>brevis</a:t>
          </a:r>
          <a:endParaRPr lang="en-US" sz="1600" i="1" dirty="0"/>
        </a:p>
      </dgm:t>
    </dgm:pt>
    <dgm:pt modelId="{99231D97-A501-4F26-92B8-BCF14B5E526E}" type="parTrans" cxnId="{6CCDE8AC-9457-4C95-B1DD-AD11F0FC96F1}">
      <dgm:prSet/>
      <dgm:spPr/>
      <dgm:t>
        <a:bodyPr/>
        <a:lstStyle/>
        <a:p>
          <a:endParaRPr lang="en-US"/>
        </a:p>
      </dgm:t>
    </dgm:pt>
    <dgm:pt modelId="{A49E7969-4499-4738-BDF2-AA31A8BD03A2}" type="sibTrans" cxnId="{6CCDE8AC-9457-4C95-B1DD-AD11F0FC96F1}">
      <dgm:prSet/>
      <dgm:spPr/>
      <dgm:t>
        <a:bodyPr/>
        <a:lstStyle/>
        <a:p>
          <a:endParaRPr lang="en-US"/>
        </a:p>
      </dgm:t>
    </dgm:pt>
    <dgm:pt modelId="{5B42C223-DB7A-4580-A336-706F521B154A}" type="pres">
      <dgm:prSet presAssocID="{8F490B20-D34A-4D1E-B230-3EC325E60C17}" presName="Name0" presStyleCnt="0">
        <dgm:presLayoutVars>
          <dgm:chPref val="3"/>
          <dgm:dir/>
          <dgm:animLvl val="lvl"/>
          <dgm:resizeHandles/>
        </dgm:presLayoutVars>
      </dgm:prSet>
      <dgm:spPr/>
      <dgm:t>
        <a:bodyPr/>
        <a:lstStyle/>
        <a:p>
          <a:endParaRPr lang="en-US"/>
        </a:p>
      </dgm:t>
    </dgm:pt>
    <dgm:pt modelId="{B7D266BA-28C0-4F52-A7A8-FCE5B093E1E5}" type="pres">
      <dgm:prSet presAssocID="{27A512B4-0487-47D9-B1A3-9A5CB3DBD813}" presName="horFlow" presStyleCnt="0"/>
      <dgm:spPr/>
    </dgm:pt>
    <dgm:pt modelId="{A55665D6-04FD-4682-87AE-61A1C9D2048B}" type="pres">
      <dgm:prSet presAssocID="{27A512B4-0487-47D9-B1A3-9A5CB3DBD813}" presName="bigChev" presStyleLbl="node1" presStyleIdx="0" presStyleCnt="4" custScaleX="153797"/>
      <dgm:spPr/>
      <dgm:t>
        <a:bodyPr/>
        <a:lstStyle/>
        <a:p>
          <a:endParaRPr lang="en-US"/>
        </a:p>
      </dgm:t>
    </dgm:pt>
    <dgm:pt modelId="{B9392BD0-8D51-49D0-B70B-13E66A9DED05}" type="pres">
      <dgm:prSet presAssocID="{F2D5FA3A-4744-4AAF-8033-7E81DC68CBA5}" presName="parTrans" presStyleCnt="0"/>
      <dgm:spPr/>
    </dgm:pt>
    <dgm:pt modelId="{4BFF232C-8AE0-461E-A26E-650E73A87F9A}" type="pres">
      <dgm:prSet presAssocID="{C650E226-D56B-4CBF-9F9C-7A07E2F703B4}" presName="node" presStyleLbl="alignAccFollowNode1" presStyleIdx="0" presStyleCnt="8">
        <dgm:presLayoutVars>
          <dgm:bulletEnabled val="1"/>
        </dgm:presLayoutVars>
      </dgm:prSet>
      <dgm:spPr/>
      <dgm:t>
        <a:bodyPr/>
        <a:lstStyle/>
        <a:p>
          <a:endParaRPr lang="en-US"/>
        </a:p>
      </dgm:t>
    </dgm:pt>
    <dgm:pt modelId="{6C873EA8-FA75-4FBB-8FE5-F05B4E1DDA75}" type="pres">
      <dgm:prSet presAssocID="{B3359C5B-57E5-47F3-B737-B84B6B592D88}" presName="sibTrans" presStyleCnt="0"/>
      <dgm:spPr/>
    </dgm:pt>
    <dgm:pt modelId="{2E536352-B57B-43E3-A696-0B6E9BBB644B}" type="pres">
      <dgm:prSet presAssocID="{8A2C0C95-A71A-40FD-87D8-AE1BA496852D}" presName="node" presStyleLbl="alignAccFollowNode1" presStyleIdx="1" presStyleCnt="8" custScaleX="258166">
        <dgm:presLayoutVars>
          <dgm:bulletEnabled val="1"/>
        </dgm:presLayoutVars>
      </dgm:prSet>
      <dgm:spPr/>
      <dgm:t>
        <a:bodyPr/>
        <a:lstStyle/>
        <a:p>
          <a:endParaRPr lang="en-US"/>
        </a:p>
      </dgm:t>
    </dgm:pt>
    <dgm:pt modelId="{F557DF1F-87F3-4E66-BA6E-36006B4EFB71}" type="pres">
      <dgm:prSet presAssocID="{27A512B4-0487-47D9-B1A3-9A5CB3DBD813}" presName="vSp" presStyleCnt="0"/>
      <dgm:spPr/>
    </dgm:pt>
    <dgm:pt modelId="{69067F3A-C30A-4298-A95F-BC4DFC992843}" type="pres">
      <dgm:prSet presAssocID="{9CF1FAC7-D0E1-4F08-A07E-BB38B5EC13E7}" presName="horFlow" presStyleCnt="0"/>
      <dgm:spPr/>
    </dgm:pt>
    <dgm:pt modelId="{BE25F0BA-4B0F-4918-8808-551C3E5F077F}" type="pres">
      <dgm:prSet presAssocID="{9CF1FAC7-D0E1-4F08-A07E-BB38B5EC13E7}" presName="bigChev" presStyleLbl="node1" presStyleIdx="1" presStyleCnt="4" custScaleX="153797"/>
      <dgm:spPr/>
      <dgm:t>
        <a:bodyPr/>
        <a:lstStyle/>
        <a:p>
          <a:endParaRPr lang="en-US"/>
        </a:p>
      </dgm:t>
    </dgm:pt>
    <dgm:pt modelId="{3663E780-0239-4E55-A0D8-A24A6670E11D}" type="pres">
      <dgm:prSet presAssocID="{C3A8E9FB-09CC-4BE2-AF63-0D742E15F6C7}" presName="parTrans" presStyleCnt="0"/>
      <dgm:spPr/>
    </dgm:pt>
    <dgm:pt modelId="{36C9DFB0-72D9-4A3F-A05C-A9160C479A1A}" type="pres">
      <dgm:prSet presAssocID="{86D9C098-C36F-42FA-A388-7BFFEBFF7BCA}" presName="node" presStyleLbl="alignAccFollowNode1" presStyleIdx="2" presStyleCnt="8">
        <dgm:presLayoutVars>
          <dgm:bulletEnabled val="1"/>
        </dgm:presLayoutVars>
      </dgm:prSet>
      <dgm:spPr/>
      <dgm:t>
        <a:bodyPr/>
        <a:lstStyle/>
        <a:p>
          <a:endParaRPr lang="en-US"/>
        </a:p>
      </dgm:t>
    </dgm:pt>
    <dgm:pt modelId="{D50CA8B3-308F-4C61-A2DF-85BFF4597968}" type="pres">
      <dgm:prSet presAssocID="{9EB8E614-EBEC-4EA0-9A18-D01218B08363}" presName="sibTrans" presStyleCnt="0"/>
      <dgm:spPr/>
    </dgm:pt>
    <dgm:pt modelId="{B25C60A6-E071-4DA8-869C-BBC800EBB5FD}" type="pres">
      <dgm:prSet presAssocID="{0D640CBD-A6A7-4910-9156-480C707E0B4A}" presName="node" presStyleLbl="alignAccFollowNode1" presStyleIdx="3" presStyleCnt="8" custScaleX="257935">
        <dgm:presLayoutVars>
          <dgm:bulletEnabled val="1"/>
        </dgm:presLayoutVars>
      </dgm:prSet>
      <dgm:spPr/>
      <dgm:t>
        <a:bodyPr/>
        <a:lstStyle/>
        <a:p>
          <a:endParaRPr lang="en-US"/>
        </a:p>
      </dgm:t>
    </dgm:pt>
    <dgm:pt modelId="{06B26C81-2C87-4B34-A6AF-BB9143AA58E6}" type="pres">
      <dgm:prSet presAssocID="{9CF1FAC7-D0E1-4F08-A07E-BB38B5EC13E7}" presName="vSp" presStyleCnt="0"/>
      <dgm:spPr/>
    </dgm:pt>
    <dgm:pt modelId="{0C867F4C-F021-4DAC-93F4-53E6C3C3A483}" type="pres">
      <dgm:prSet presAssocID="{56ADF828-9F2C-4AE4-985F-A85E7429D79F}" presName="horFlow" presStyleCnt="0"/>
      <dgm:spPr/>
    </dgm:pt>
    <dgm:pt modelId="{C542B308-1F5D-4DF7-B9AE-88CE6EBD6CAC}" type="pres">
      <dgm:prSet presAssocID="{56ADF828-9F2C-4AE4-985F-A85E7429D79F}" presName="bigChev" presStyleLbl="node1" presStyleIdx="2" presStyleCnt="4" custScaleX="154281"/>
      <dgm:spPr/>
      <dgm:t>
        <a:bodyPr/>
        <a:lstStyle/>
        <a:p>
          <a:endParaRPr lang="en-US"/>
        </a:p>
      </dgm:t>
    </dgm:pt>
    <dgm:pt modelId="{9DBC1FEA-C828-4A43-86B0-E7510FB5077B}" type="pres">
      <dgm:prSet presAssocID="{E69473B9-C8E6-4F97-9982-EE45377B54B8}" presName="parTrans" presStyleCnt="0"/>
      <dgm:spPr/>
    </dgm:pt>
    <dgm:pt modelId="{25DF0B02-F6A1-47AB-BFD4-BBDF016FE7CA}" type="pres">
      <dgm:prSet presAssocID="{2AF1B158-41A5-4D08-8EED-E9F0278B9A91}" presName="node" presStyleLbl="alignAccFollowNode1" presStyleIdx="4" presStyleCnt="8">
        <dgm:presLayoutVars>
          <dgm:bulletEnabled val="1"/>
        </dgm:presLayoutVars>
      </dgm:prSet>
      <dgm:spPr/>
      <dgm:t>
        <a:bodyPr/>
        <a:lstStyle/>
        <a:p>
          <a:endParaRPr lang="en-US"/>
        </a:p>
      </dgm:t>
    </dgm:pt>
    <dgm:pt modelId="{10C7EFCE-AF29-4361-B964-672A69CBEBBA}" type="pres">
      <dgm:prSet presAssocID="{A6C995BC-BC1A-4212-84DA-BBC01CE71EE7}" presName="sibTrans" presStyleCnt="0"/>
      <dgm:spPr/>
    </dgm:pt>
    <dgm:pt modelId="{D4760D7C-B2A4-423B-BB8B-319B4734BB12}" type="pres">
      <dgm:prSet presAssocID="{71323BCB-5E39-4BB6-B732-3E5DC3A2874F}" presName="node" presStyleLbl="alignAccFollowNode1" presStyleIdx="5" presStyleCnt="8" custScaleX="257935">
        <dgm:presLayoutVars>
          <dgm:bulletEnabled val="1"/>
        </dgm:presLayoutVars>
      </dgm:prSet>
      <dgm:spPr/>
      <dgm:t>
        <a:bodyPr/>
        <a:lstStyle/>
        <a:p>
          <a:endParaRPr lang="en-US"/>
        </a:p>
      </dgm:t>
    </dgm:pt>
    <dgm:pt modelId="{3C3F4CCB-E7F0-4AED-902E-C2A53CD8659C}" type="pres">
      <dgm:prSet presAssocID="{56ADF828-9F2C-4AE4-985F-A85E7429D79F}" presName="vSp" presStyleCnt="0"/>
      <dgm:spPr/>
    </dgm:pt>
    <dgm:pt modelId="{29793425-F04C-416F-B7C3-68EC2FB2D610}" type="pres">
      <dgm:prSet presAssocID="{32243D75-A977-4011-977F-DF515DA82480}" presName="horFlow" presStyleCnt="0"/>
      <dgm:spPr/>
    </dgm:pt>
    <dgm:pt modelId="{365CB470-A281-4A82-A9C4-FB9DCAB2E2EF}" type="pres">
      <dgm:prSet presAssocID="{32243D75-A977-4011-977F-DF515DA82480}" presName="bigChev" presStyleLbl="node1" presStyleIdx="3" presStyleCnt="4" custScaleX="154051"/>
      <dgm:spPr/>
      <dgm:t>
        <a:bodyPr/>
        <a:lstStyle/>
        <a:p>
          <a:endParaRPr lang="en-US"/>
        </a:p>
      </dgm:t>
    </dgm:pt>
    <dgm:pt modelId="{DBEFA600-0160-4C1E-B0C2-1DB4D33FD846}" type="pres">
      <dgm:prSet presAssocID="{73E3350C-2EB6-4119-9936-B00D447366BA}" presName="parTrans" presStyleCnt="0"/>
      <dgm:spPr/>
    </dgm:pt>
    <dgm:pt modelId="{E97E8F62-0332-4A98-A0BB-B8E6ABCBE35C}" type="pres">
      <dgm:prSet presAssocID="{7E8F30FB-2541-4D47-9F96-83DFB7790FCD}" presName="node" presStyleLbl="alignAccFollowNode1" presStyleIdx="6" presStyleCnt="8">
        <dgm:presLayoutVars>
          <dgm:bulletEnabled val="1"/>
        </dgm:presLayoutVars>
      </dgm:prSet>
      <dgm:spPr/>
      <dgm:t>
        <a:bodyPr/>
        <a:lstStyle/>
        <a:p>
          <a:endParaRPr lang="en-US"/>
        </a:p>
      </dgm:t>
    </dgm:pt>
    <dgm:pt modelId="{5ACC85C6-7BA7-4C1C-9CA5-1673A0BFF13D}" type="pres">
      <dgm:prSet presAssocID="{D991EBAF-FD08-42C0-A664-3A4314AC36FF}" presName="sibTrans" presStyleCnt="0"/>
      <dgm:spPr/>
    </dgm:pt>
    <dgm:pt modelId="{6813A005-BDE6-43AC-84A2-10D09490A223}" type="pres">
      <dgm:prSet presAssocID="{41516CFA-DF03-4D68-8D38-DDE5EF249813}" presName="node" presStyleLbl="alignAccFollowNode1" presStyleIdx="7" presStyleCnt="8" custScaleX="257935">
        <dgm:presLayoutVars>
          <dgm:bulletEnabled val="1"/>
        </dgm:presLayoutVars>
      </dgm:prSet>
      <dgm:spPr/>
      <dgm:t>
        <a:bodyPr/>
        <a:lstStyle/>
        <a:p>
          <a:endParaRPr lang="en-US"/>
        </a:p>
      </dgm:t>
    </dgm:pt>
  </dgm:ptLst>
  <dgm:cxnLst>
    <dgm:cxn modelId="{1F465DAB-6EB0-6542-80A8-56B2557B0675}" type="presOf" srcId="{56ADF828-9F2C-4AE4-985F-A85E7429D79F}" destId="{C542B308-1F5D-4DF7-B9AE-88CE6EBD6CAC}" srcOrd="0" destOrd="0" presId="urn:microsoft.com/office/officeart/2005/8/layout/lProcess3"/>
    <dgm:cxn modelId="{9C68767B-280A-CB40-82EB-75365DFBAC39}" type="presOf" srcId="{32243D75-A977-4011-977F-DF515DA82480}" destId="{365CB470-A281-4A82-A9C4-FB9DCAB2E2EF}" srcOrd="0" destOrd="0" presId="urn:microsoft.com/office/officeart/2005/8/layout/lProcess3"/>
    <dgm:cxn modelId="{E5504301-1D14-EA4A-BFF1-6FE949030660}" type="presOf" srcId="{27A512B4-0487-47D9-B1A3-9A5CB3DBD813}" destId="{A55665D6-04FD-4682-87AE-61A1C9D2048B}" srcOrd="0" destOrd="0" presId="urn:microsoft.com/office/officeart/2005/8/layout/lProcess3"/>
    <dgm:cxn modelId="{C89939C2-30AE-B949-93BA-FB8044571B31}" type="presOf" srcId="{71323BCB-5E39-4BB6-B732-3E5DC3A2874F}" destId="{D4760D7C-B2A4-423B-BB8B-319B4734BB12}" srcOrd="0" destOrd="0" presId="urn:microsoft.com/office/officeart/2005/8/layout/lProcess3"/>
    <dgm:cxn modelId="{158D17DB-9EC5-4040-B128-CEEEDA7C6888}" type="presOf" srcId="{8F490B20-D34A-4D1E-B230-3EC325E60C17}" destId="{5B42C223-DB7A-4580-A336-706F521B154A}" srcOrd="0" destOrd="0" presId="urn:microsoft.com/office/officeart/2005/8/layout/lProcess3"/>
    <dgm:cxn modelId="{F5D38E94-A217-5642-A320-1A3DAB30EFD9}" type="presOf" srcId="{7E8F30FB-2541-4D47-9F96-83DFB7790FCD}" destId="{E97E8F62-0332-4A98-A0BB-B8E6ABCBE35C}" srcOrd="0" destOrd="0" presId="urn:microsoft.com/office/officeart/2005/8/layout/lProcess3"/>
    <dgm:cxn modelId="{4815A02F-1BF7-3342-8B0E-1340D2463B51}" type="presOf" srcId="{41516CFA-DF03-4D68-8D38-DDE5EF249813}" destId="{6813A005-BDE6-43AC-84A2-10D09490A223}" srcOrd="0" destOrd="0" presId="urn:microsoft.com/office/officeart/2005/8/layout/lProcess3"/>
    <dgm:cxn modelId="{5F6ED6AD-BD00-E042-A319-496AA1B1CE15}" type="presOf" srcId="{C650E226-D56B-4CBF-9F9C-7A07E2F703B4}" destId="{4BFF232C-8AE0-461E-A26E-650E73A87F9A}" srcOrd="0" destOrd="0" presId="urn:microsoft.com/office/officeart/2005/8/layout/lProcess3"/>
    <dgm:cxn modelId="{D84B274D-A0A6-644A-B23C-EFBAB413FC9E}" type="presOf" srcId="{2AF1B158-41A5-4D08-8EED-E9F0278B9A91}" destId="{25DF0B02-F6A1-47AB-BFD4-BBDF016FE7CA}" srcOrd="0" destOrd="0" presId="urn:microsoft.com/office/officeart/2005/8/layout/lProcess3"/>
    <dgm:cxn modelId="{205452D3-F797-4CB3-ACF9-35CE4693C996}" srcId="{56ADF828-9F2C-4AE4-985F-A85E7429D79F}" destId="{71323BCB-5E39-4BB6-B732-3E5DC3A2874F}" srcOrd="1" destOrd="0" parTransId="{8CF0D810-4BFD-4E05-8338-FFBD3DD38F6C}" sibTransId="{B0BFE654-01A7-4CD4-9330-A9DC9439A5AC}"/>
    <dgm:cxn modelId="{5C95D58A-1F4F-B14A-9B53-F22A05DA5F4F}" type="presOf" srcId="{8A2C0C95-A71A-40FD-87D8-AE1BA496852D}" destId="{2E536352-B57B-43E3-A696-0B6E9BBB644B}" srcOrd="0" destOrd="0" presId="urn:microsoft.com/office/officeart/2005/8/layout/lProcess3"/>
    <dgm:cxn modelId="{70FCFACA-53D7-4DCB-BAE9-7445795CC01D}" srcId="{8F490B20-D34A-4D1E-B230-3EC325E60C17}" destId="{9CF1FAC7-D0E1-4F08-A07E-BB38B5EC13E7}" srcOrd="1" destOrd="0" parTransId="{8D8DCA10-2B54-4FEE-8552-0DD3F787FA5D}" sibTransId="{55FD7138-76C4-4988-8AED-CF4E811572BA}"/>
    <dgm:cxn modelId="{215ECD16-16B8-4A6F-A52C-3499C432032F}" srcId="{27A512B4-0487-47D9-B1A3-9A5CB3DBD813}" destId="{C650E226-D56B-4CBF-9F9C-7A07E2F703B4}" srcOrd="0" destOrd="0" parTransId="{F2D5FA3A-4744-4AAF-8033-7E81DC68CBA5}" sibTransId="{B3359C5B-57E5-47F3-B737-B84B6B592D88}"/>
    <dgm:cxn modelId="{4883E7E2-FF68-FE44-B35F-0E29638120D6}" type="presOf" srcId="{86D9C098-C36F-42FA-A388-7BFFEBFF7BCA}" destId="{36C9DFB0-72D9-4A3F-A05C-A9160C479A1A}" srcOrd="0" destOrd="0" presId="urn:microsoft.com/office/officeart/2005/8/layout/lProcess3"/>
    <dgm:cxn modelId="{245996AF-531F-4277-A17B-B98AEB29B02C}" srcId="{8F490B20-D34A-4D1E-B230-3EC325E60C17}" destId="{56ADF828-9F2C-4AE4-985F-A85E7429D79F}" srcOrd="2" destOrd="0" parTransId="{DF12FE00-A843-4BD2-87CC-F93219E6F20A}" sibTransId="{51FB15F0-081A-433F-9C27-7CEDAFF79CBD}"/>
    <dgm:cxn modelId="{0FD83003-642F-49A7-8CA6-DFDCC53E1C1C}" srcId="{32243D75-A977-4011-977F-DF515DA82480}" destId="{41516CFA-DF03-4D68-8D38-DDE5EF249813}" srcOrd="1" destOrd="0" parTransId="{A2F46033-3E2E-4CEE-B420-BBCF664976C2}" sibTransId="{5D2FAD13-B494-45E3-BF56-6477CD32710C}"/>
    <dgm:cxn modelId="{D51C024E-2497-4BFF-AF3A-C7479B1FCEF1}" srcId="{9CF1FAC7-D0E1-4F08-A07E-BB38B5EC13E7}" destId="{0D640CBD-A6A7-4910-9156-480C707E0B4A}" srcOrd="1" destOrd="0" parTransId="{1E816931-1C7A-4154-B00B-57B431E4BBFF}" sibTransId="{2BADE042-AC33-4774-B051-8C8B61EE47D1}"/>
    <dgm:cxn modelId="{08663951-3C54-AA4A-94F8-F03A55B6EAC8}" type="presOf" srcId="{9CF1FAC7-D0E1-4F08-A07E-BB38B5EC13E7}" destId="{BE25F0BA-4B0F-4918-8808-551C3E5F077F}" srcOrd="0" destOrd="0" presId="urn:microsoft.com/office/officeart/2005/8/layout/lProcess3"/>
    <dgm:cxn modelId="{749D6049-81C7-4542-A130-A687488306C3}" srcId="{9CF1FAC7-D0E1-4F08-A07E-BB38B5EC13E7}" destId="{86D9C098-C36F-42FA-A388-7BFFEBFF7BCA}" srcOrd="0" destOrd="0" parTransId="{C3A8E9FB-09CC-4BE2-AF63-0D742E15F6C7}" sibTransId="{9EB8E614-EBEC-4EA0-9A18-D01218B08363}"/>
    <dgm:cxn modelId="{609C54C8-2107-1B4B-8CA2-649E01AC989B}" type="presOf" srcId="{0D640CBD-A6A7-4910-9156-480C707E0B4A}" destId="{B25C60A6-E071-4DA8-869C-BBC800EBB5FD}" srcOrd="0" destOrd="0" presId="urn:microsoft.com/office/officeart/2005/8/layout/lProcess3"/>
    <dgm:cxn modelId="{08CFFCC9-DDC6-45EF-9DEC-8AB66C2F692C}" srcId="{32243D75-A977-4011-977F-DF515DA82480}" destId="{7E8F30FB-2541-4D47-9F96-83DFB7790FCD}" srcOrd="0" destOrd="0" parTransId="{73E3350C-2EB6-4119-9936-B00D447366BA}" sibTransId="{D991EBAF-FD08-42C0-A664-3A4314AC36FF}"/>
    <dgm:cxn modelId="{A93968E9-CA1E-432C-91BD-15FE2984DF6A}" srcId="{56ADF828-9F2C-4AE4-985F-A85E7429D79F}" destId="{2AF1B158-41A5-4D08-8EED-E9F0278B9A91}" srcOrd="0" destOrd="0" parTransId="{E69473B9-C8E6-4F97-9982-EE45377B54B8}" sibTransId="{A6C995BC-BC1A-4212-84DA-BBC01CE71EE7}"/>
    <dgm:cxn modelId="{859C278A-7667-48B1-9499-03596EE675E3}" srcId="{8F490B20-D34A-4D1E-B230-3EC325E60C17}" destId="{27A512B4-0487-47D9-B1A3-9A5CB3DBD813}" srcOrd="0" destOrd="0" parTransId="{707F3401-367E-4B63-A0D0-F7A85AAD198C}" sibTransId="{2029FE9C-2AD3-4D72-8EBE-02F045D8A925}"/>
    <dgm:cxn modelId="{6CCDE8AC-9457-4C95-B1DD-AD11F0FC96F1}" srcId="{8F490B20-D34A-4D1E-B230-3EC325E60C17}" destId="{32243D75-A977-4011-977F-DF515DA82480}" srcOrd="3" destOrd="0" parTransId="{99231D97-A501-4F26-92B8-BCF14B5E526E}" sibTransId="{A49E7969-4499-4738-BDF2-AA31A8BD03A2}"/>
    <dgm:cxn modelId="{8615A4E3-E926-40C3-B08D-F28E44F27588}" srcId="{27A512B4-0487-47D9-B1A3-9A5CB3DBD813}" destId="{8A2C0C95-A71A-40FD-87D8-AE1BA496852D}" srcOrd="1" destOrd="0" parTransId="{91115D86-3456-4BBA-A317-510D96EA638D}" sibTransId="{24E7E62E-CD28-4EC9-B65F-8ACBDE842ABA}"/>
    <dgm:cxn modelId="{4CEB3A2A-E222-6843-87B7-85D94980EBF5}" type="presParOf" srcId="{5B42C223-DB7A-4580-A336-706F521B154A}" destId="{B7D266BA-28C0-4F52-A7A8-FCE5B093E1E5}" srcOrd="0" destOrd="0" presId="urn:microsoft.com/office/officeart/2005/8/layout/lProcess3"/>
    <dgm:cxn modelId="{8CB81702-E023-5843-B3C3-C6AA2C5064AC}" type="presParOf" srcId="{B7D266BA-28C0-4F52-A7A8-FCE5B093E1E5}" destId="{A55665D6-04FD-4682-87AE-61A1C9D2048B}" srcOrd="0" destOrd="0" presId="urn:microsoft.com/office/officeart/2005/8/layout/lProcess3"/>
    <dgm:cxn modelId="{4564F9C9-CC3A-6B42-94E3-9DA7C6E664F3}" type="presParOf" srcId="{B7D266BA-28C0-4F52-A7A8-FCE5B093E1E5}" destId="{B9392BD0-8D51-49D0-B70B-13E66A9DED05}" srcOrd="1" destOrd="0" presId="urn:microsoft.com/office/officeart/2005/8/layout/lProcess3"/>
    <dgm:cxn modelId="{559476A8-1A1C-1841-A46D-687157278475}" type="presParOf" srcId="{B7D266BA-28C0-4F52-A7A8-FCE5B093E1E5}" destId="{4BFF232C-8AE0-461E-A26E-650E73A87F9A}" srcOrd="2" destOrd="0" presId="urn:microsoft.com/office/officeart/2005/8/layout/lProcess3"/>
    <dgm:cxn modelId="{CF9DDC68-C81D-E941-9979-A4A0DFDFBE81}" type="presParOf" srcId="{B7D266BA-28C0-4F52-A7A8-FCE5B093E1E5}" destId="{6C873EA8-FA75-4FBB-8FE5-F05B4E1DDA75}" srcOrd="3" destOrd="0" presId="urn:microsoft.com/office/officeart/2005/8/layout/lProcess3"/>
    <dgm:cxn modelId="{6DBF434B-1CE1-644A-AD2B-05F58DB2B16B}" type="presParOf" srcId="{B7D266BA-28C0-4F52-A7A8-FCE5B093E1E5}" destId="{2E536352-B57B-43E3-A696-0B6E9BBB644B}" srcOrd="4" destOrd="0" presId="urn:microsoft.com/office/officeart/2005/8/layout/lProcess3"/>
    <dgm:cxn modelId="{6554FC52-1795-C141-81E7-1CB1287EC757}" type="presParOf" srcId="{5B42C223-DB7A-4580-A336-706F521B154A}" destId="{F557DF1F-87F3-4E66-BA6E-36006B4EFB71}" srcOrd="1" destOrd="0" presId="urn:microsoft.com/office/officeart/2005/8/layout/lProcess3"/>
    <dgm:cxn modelId="{BB312AD6-6D9C-9E4C-871D-C0FE16250804}" type="presParOf" srcId="{5B42C223-DB7A-4580-A336-706F521B154A}" destId="{69067F3A-C30A-4298-A95F-BC4DFC992843}" srcOrd="2" destOrd="0" presId="urn:microsoft.com/office/officeart/2005/8/layout/lProcess3"/>
    <dgm:cxn modelId="{BD0ADB88-5B63-6F41-B1A9-588A5B40DB6B}" type="presParOf" srcId="{69067F3A-C30A-4298-A95F-BC4DFC992843}" destId="{BE25F0BA-4B0F-4918-8808-551C3E5F077F}" srcOrd="0" destOrd="0" presId="urn:microsoft.com/office/officeart/2005/8/layout/lProcess3"/>
    <dgm:cxn modelId="{C5801CAC-8CC1-E34F-BBB7-5BE28470AC85}" type="presParOf" srcId="{69067F3A-C30A-4298-A95F-BC4DFC992843}" destId="{3663E780-0239-4E55-A0D8-A24A6670E11D}" srcOrd="1" destOrd="0" presId="urn:microsoft.com/office/officeart/2005/8/layout/lProcess3"/>
    <dgm:cxn modelId="{534AF284-1486-474B-B0AF-B46DDD7FEF9A}" type="presParOf" srcId="{69067F3A-C30A-4298-A95F-BC4DFC992843}" destId="{36C9DFB0-72D9-4A3F-A05C-A9160C479A1A}" srcOrd="2" destOrd="0" presId="urn:microsoft.com/office/officeart/2005/8/layout/lProcess3"/>
    <dgm:cxn modelId="{A350923F-B5D5-B34F-A842-1DC366A2799F}" type="presParOf" srcId="{69067F3A-C30A-4298-A95F-BC4DFC992843}" destId="{D50CA8B3-308F-4C61-A2DF-85BFF4597968}" srcOrd="3" destOrd="0" presId="urn:microsoft.com/office/officeart/2005/8/layout/lProcess3"/>
    <dgm:cxn modelId="{34A696F4-A225-4541-9A1F-AF48B38D03E3}" type="presParOf" srcId="{69067F3A-C30A-4298-A95F-BC4DFC992843}" destId="{B25C60A6-E071-4DA8-869C-BBC800EBB5FD}" srcOrd="4" destOrd="0" presId="urn:microsoft.com/office/officeart/2005/8/layout/lProcess3"/>
    <dgm:cxn modelId="{6D02503C-AF56-8B41-A1D4-7FC71A66A0D0}" type="presParOf" srcId="{5B42C223-DB7A-4580-A336-706F521B154A}" destId="{06B26C81-2C87-4B34-A6AF-BB9143AA58E6}" srcOrd="3" destOrd="0" presId="urn:microsoft.com/office/officeart/2005/8/layout/lProcess3"/>
    <dgm:cxn modelId="{8E6B7F33-708F-CF4D-826D-B4D962257839}" type="presParOf" srcId="{5B42C223-DB7A-4580-A336-706F521B154A}" destId="{0C867F4C-F021-4DAC-93F4-53E6C3C3A483}" srcOrd="4" destOrd="0" presId="urn:microsoft.com/office/officeart/2005/8/layout/lProcess3"/>
    <dgm:cxn modelId="{3A8F810B-24F4-B247-B7B8-83A0CAE229F9}" type="presParOf" srcId="{0C867F4C-F021-4DAC-93F4-53E6C3C3A483}" destId="{C542B308-1F5D-4DF7-B9AE-88CE6EBD6CAC}" srcOrd="0" destOrd="0" presId="urn:microsoft.com/office/officeart/2005/8/layout/lProcess3"/>
    <dgm:cxn modelId="{F93596B5-03A5-1F4D-854D-69638BD05C88}" type="presParOf" srcId="{0C867F4C-F021-4DAC-93F4-53E6C3C3A483}" destId="{9DBC1FEA-C828-4A43-86B0-E7510FB5077B}" srcOrd="1" destOrd="0" presId="urn:microsoft.com/office/officeart/2005/8/layout/lProcess3"/>
    <dgm:cxn modelId="{764A9E89-5193-0541-81DB-B7564ECBDBF9}" type="presParOf" srcId="{0C867F4C-F021-4DAC-93F4-53E6C3C3A483}" destId="{25DF0B02-F6A1-47AB-BFD4-BBDF016FE7CA}" srcOrd="2" destOrd="0" presId="urn:microsoft.com/office/officeart/2005/8/layout/lProcess3"/>
    <dgm:cxn modelId="{E1DC43C9-DF86-1249-9F2C-5658A35B22DB}" type="presParOf" srcId="{0C867F4C-F021-4DAC-93F4-53E6C3C3A483}" destId="{10C7EFCE-AF29-4361-B964-672A69CBEBBA}" srcOrd="3" destOrd="0" presId="urn:microsoft.com/office/officeart/2005/8/layout/lProcess3"/>
    <dgm:cxn modelId="{2C46FCA1-2FC4-3743-AE29-F4BCFFD22E04}" type="presParOf" srcId="{0C867F4C-F021-4DAC-93F4-53E6C3C3A483}" destId="{D4760D7C-B2A4-423B-BB8B-319B4734BB12}" srcOrd="4" destOrd="0" presId="urn:microsoft.com/office/officeart/2005/8/layout/lProcess3"/>
    <dgm:cxn modelId="{93AE3380-1EB6-D34E-B15D-3D5619EC1431}" type="presParOf" srcId="{5B42C223-DB7A-4580-A336-706F521B154A}" destId="{3C3F4CCB-E7F0-4AED-902E-C2A53CD8659C}" srcOrd="5" destOrd="0" presId="urn:microsoft.com/office/officeart/2005/8/layout/lProcess3"/>
    <dgm:cxn modelId="{92BBC22C-651D-9D41-A8A5-3DF84C17973A}" type="presParOf" srcId="{5B42C223-DB7A-4580-A336-706F521B154A}" destId="{29793425-F04C-416F-B7C3-68EC2FB2D610}" srcOrd="6" destOrd="0" presId="urn:microsoft.com/office/officeart/2005/8/layout/lProcess3"/>
    <dgm:cxn modelId="{EE94FBF4-F0D9-B04F-A3F6-14949CFDB34B}" type="presParOf" srcId="{29793425-F04C-416F-B7C3-68EC2FB2D610}" destId="{365CB470-A281-4A82-A9C4-FB9DCAB2E2EF}" srcOrd="0" destOrd="0" presId="urn:microsoft.com/office/officeart/2005/8/layout/lProcess3"/>
    <dgm:cxn modelId="{998270B1-C69B-E04D-A067-BFB9495CD3FF}" type="presParOf" srcId="{29793425-F04C-416F-B7C3-68EC2FB2D610}" destId="{DBEFA600-0160-4C1E-B0C2-1DB4D33FD846}" srcOrd="1" destOrd="0" presId="urn:microsoft.com/office/officeart/2005/8/layout/lProcess3"/>
    <dgm:cxn modelId="{DE54CCAC-2A9D-2F4E-8B64-BD474B740ED8}" type="presParOf" srcId="{29793425-F04C-416F-B7C3-68EC2FB2D610}" destId="{E97E8F62-0332-4A98-A0BB-B8E6ABCBE35C}" srcOrd="2" destOrd="0" presId="urn:microsoft.com/office/officeart/2005/8/layout/lProcess3"/>
    <dgm:cxn modelId="{8B51CEAF-F08A-8D43-B4AD-E49843C21B9E}" type="presParOf" srcId="{29793425-F04C-416F-B7C3-68EC2FB2D610}" destId="{5ACC85C6-7BA7-4C1C-9CA5-1673A0BFF13D}" srcOrd="3" destOrd="0" presId="urn:microsoft.com/office/officeart/2005/8/layout/lProcess3"/>
    <dgm:cxn modelId="{AFC03C4D-6A37-074B-A0D9-45F313A3D882}" type="presParOf" srcId="{29793425-F04C-416F-B7C3-68EC2FB2D610}" destId="{6813A005-BDE6-43AC-84A2-10D09490A223}"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665D6-04FD-4682-87AE-61A1C9D2048B}">
      <dsp:nvSpPr>
        <dsp:cNvPr id="0" name=""/>
        <dsp:cNvSpPr/>
      </dsp:nvSpPr>
      <dsp:spPr>
        <a:xfrm>
          <a:off x="56230" y="1217"/>
          <a:ext cx="2584567" cy="67220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i="1" kern="1200" dirty="0" smtClean="0"/>
            <a:t>Alexandrium </a:t>
          </a:r>
          <a:r>
            <a:rPr lang="en-US" sz="1600" i="1" kern="1200" dirty="0" err="1" smtClean="0"/>
            <a:t>fundyense</a:t>
          </a:r>
          <a:r>
            <a:rPr lang="en-US" sz="1600" i="1" kern="1200" dirty="0" smtClean="0"/>
            <a:t>/</a:t>
          </a:r>
          <a:r>
            <a:rPr lang="en-US" sz="1600" i="1" kern="1200" dirty="0" err="1" smtClean="0"/>
            <a:t>tamarense</a:t>
          </a:r>
          <a:r>
            <a:rPr lang="en-US" sz="1600" i="1" kern="1200" dirty="0" smtClean="0"/>
            <a:t>/</a:t>
          </a:r>
          <a:r>
            <a:rPr lang="en-US" sz="1600" i="1" kern="1200" dirty="0" err="1" smtClean="0"/>
            <a:t>catenella</a:t>
          </a:r>
          <a:endParaRPr lang="en-US" sz="1600" i="1" kern="1200" dirty="0"/>
        </a:p>
      </dsp:txBody>
      <dsp:txXfrm>
        <a:off x="392331" y="1217"/>
        <a:ext cx="1912365" cy="672202"/>
      </dsp:txXfrm>
    </dsp:sp>
    <dsp:sp modelId="{4BFF232C-8AE0-461E-A26E-650E73A87F9A}">
      <dsp:nvSpPr>
        <dsp:cNvPr id="0" name=""/>
        <dsp:cNvSpPr/>
      </dsp:nvSpPr>
      <dsp:spPr>
        <a:xfrm>
          <a:off x="2422332" y="58354"/>
          <a:ext cx="1394819"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err="1" smtClean="0"/>
            <a:t>Saxitoxin</a:t>
          </a:r>
          <a:endParaRPr lang="en-US" sz="1300" kern="1200" dirty="0"/>
        </a:p>
      </dsp:txBody>
      <dsp:txXfrm>
        <a:off x="2701296" y="58354"/>
        <a:ext cx="836892" cy="557927"/>
      </dsp:txXfrm>
    </dsp:sp>
    <dsp:sp modelId="{2E536352-B57B-43E3-A696-0B6E9BBB644B}">
      <dsp:nvSpPr>
        <dsp:cNvPr id="0" name=""/>
        <dsp:cNvSpPr/>
      </dsp:nvSpPr>
      <dsp:spPr>
        <a:xfrm>
          <a:off x="3621877" y="58354"/>
          <a:ext cx="3600950"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Paralytic Shellfish Poisoning (PSP)</a:t>
          </a:r>
          <a:endParaRPr lang="en-US" sz="1300" kern="1200" dirty="0"/>
        </a:p>
      </dsp:txBody>
      <dsp:txXfrm>
        <a:off x="3900841" y="58354"/>
        <a:ext cx="3043023" cy="557927"/>
      </dsp:txXfrm>
    </dsp:sp>
    <dsp:sp modelId="{BE25F0BA-4B0F-4918-8808-551C3E5F077F}">
      <dsp:nvSpPr>
        <dsp:cNvPr id="0" name=""/>
        <dsp:cNvSpPr/>
      </dsp:nvSpPr>
      <dsp:spPr>
        <a:xfrm>
          <a:off x="56230" y="767527"/>
          <a:ext cx="2584567" cy="67220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i="1" kern="1200" dirty="0" smtClean="0"/>
            <a:t>Pseudo-nitzschia </a:t>
          </a:r>
          <a:r>
            <a:rPr lang="en-US" sz="1600" i="0" kern="1200" dirty="0" smtClean="0"/>
            <a:t>spp.</a:t>
          </a:r>
          <a:endParaRPr lang="en-US" sz="1600" i="0" kern="1200" dirty="0"/>
        </a:p>
      </dsp:txBody>
      <dsp:txXfrm>
        <a:off x="392331" y="767527"/>
        <a:ext cx="1912365" cy="672202"/>
      </dsp:txXfrm>
    </dsp:sp>
    <dsp:sp modelId="{36C9DFB0-72D9-4A3F-A05C-A9160C479A1A}">
      <dsp:nvSpPr>
        <dsp:cNvPr id="0" name=""/>
        <dsp:cNvSpPr/>
      </dsp:nvSpPr>
      <dsp:spPr>
        <a:xfrm>
          <a:off x="2422332" y="824665"/>
          <a:ext cx="1394819"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Domoic acid</a:t>
          </a:r>
          <a:endParaRPr lang="en-US" sz="1300" kern="1200" dirty="0"/>
        </a:p>
      </dsp:txBody>
      <dsp:txXfrm>
        <a:off x="2701296" y="824665"/>
        <a:ext cx="836892" cy="557927"/>
      </dsp:txXfrm>
    </dsp:sp>
    <dsp:sp modelId="{B25C60A6-E071-4DA8-869C-BBC800EBB5FD}">
      <dsp:nvSpPr>
        <dsp:cNvPr id="0" name=""/>
        <dsp:cNvSpPr/>
      </dsp:nvSpPr>
      <dsp:spPr>
        <a:xfrm>
          <a:off x="3621877" y="824665"/>
          <a:ext cx="3597728"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Amnesic Shellfish Poisoning (ASP)</a:t>
          </a:r>
          <a:endParaRPr lang="en-US" sz="1300" kern="1200" dirty="0"/>
        </a:p>
      </dsp:txBody>
      <dsp:txXfrm>
        <a:off x="3900841" y="824665"/>
        <a:ext cx="3039801" cy="557927"/>
      </dsp:txXfrm>
    </dsp:sp>
    <dsp:sp modelId="{C542B308-1F5D-4DF7-B9AE-88CE6EBD6CAC}">
      <dsp:nvSpPr>
        <dsp:cNvPr id="0" name=""/>
        <dsp:cNvSpPr/>
      </dsp:nvSpPr>
      <dsp:spPr>
        <a:xfrm>
          <a:off x="56230" y="1533838"/>
          <a:ext cx="2592701" cy="67220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i="1" kern="1200" dirty="0" err="1" smtClean="0"/>
            <a:t>Dinophysis</a:t>
          </a:r>
          <a:r>
            <a:rPr lang="en-US" sz="1600" kern="1200" dirty="0" smtClean="0"/>
            <a:t> spp.</a:t>
          </a:r>
          <a:endParaRPr lang="en-US" sz="1600" kern="1200" dirty="0"/>
        </a:p>
      </dsp:txBody>
      <dsp:txXfrm>
        <a:off x="392331" y="1533838"/>
        <a:ext cx="1920499" cy="672202"/>
      </dsp:txXfrm>
    </dsp:sp>
    <dsp:sp modelId="{25DF0B02-F6A1-47AB-BFD4-BBDF016FE7CA}">
      <dsp:nvSpPr>
        <dsp:cNvPr id="0" name=""/>
        <dsp:cNvSpPr/>
      </dsp:nvSpPr>
      <dsp:spPr>
        <a:xfrm>
          <a:off x="2430466" y="1590975"/>
          <a:ext cx="1394819"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err="1" smtClean="0"/>
            <a:t>Okadaic</a:t>
          </a:r>
          <a:r>
            <a:rPr lang="en-US" sz="1300" kern="1200" dirty="0" smtClean="0"/>
            <a:t> acid</a:t>
          </a:r>
          <a:endParaRPr lang="en-US" sz="1300" kern="1200" dirty="0"/>
        </a:p>
      </dsp:txBody>
      <dsp:txXfrm>
        <a:off x="2709430" y="1590975"/>
        <a:ext cx="836892" cy="557927"/>
      </dsp:txXfrm>
    </dsp:sp>
    <dsp:sp modelId="{D4760D7C-B2A4-423B-BB8B-319B4734BB12}">
      <dsp:nvSpPr>
        <dsp:cNvPr id="0" name=""/>
        <dsp:cNvSpPr/>
      </dsp:nvSpPr>
      <dsp:spPr>
        <a:xfrm>
          <a:off x="3630011" y="1590975"/>
          <a:ext cx="3597728"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Diarrhetic Shellfish Poisoning (DSP)</a:t>
          </a:r>
          <a:endParaRPr lang="en-US" sz="1300" kern="1200" dirty="0"/>
        </a:p>
      </dsp:txBody>
      <dsp:txXfrm>
        <a:off x="3908975" y="1590975"/>
        <a:ext cx="3039801" cy="557927"/>
      </dsp:txXfrm>
    </dsp:sp>
    <dsp:sp modelId="{365CB470-A281-4A82-A9C4-FB9DCAB2E2EF}">
      <dsp:nvSpPr>
        <dsp:cNvPr id="0" name=""/>
        <dsp:cNvSpPr/>
      </dsp:nvSpPr>
      <dsp:spPr>
        <a:xfrm>
          <a:off x="56230" y="2300149"/>
          <a:ext cx="2588836" cy="67220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i="1" kern="1200" dirty="0" err="1" smtClean="0"/>
            <a:t>Karenia</a:t>
          </a:r>
          <a:r>
            <a:rPr lang="en-US" sz="1600" i="1" kern="1200" dirty="0" smtClean="0"/>
            <a:t> </a:t>
          </a:r>
          <a:r>
            <a:rPr lang="en-US" sz="1600" i="1" kern="1200" dirty="0" err="1" smtClean="0"/>
            <a:t>brevis</a:t>
          </a:r>
          <a:endParaRPr lang="en-US" sz="1600" i="1" kern="1200" dirty="0"/>
        </a:p>
      </dsp:txBody>
      <dsp:txXfrm>
        <a:off x="392331" y="2300149"/>
        <a:ext cx="1916634" cy="672202"/>
      </dsp:txXfrm>
    </dsp:sp>
    <dsp:sp modelId="{E97E8F62-0332-4A98-A0BB-B8E6ABCBE35C}">
      <dsp:nvSpPr>
        <dsp:cNvPr id="0" name=""/>
        <dsp:cNvSpPr/>
      </dsp:nvSpPr>
      <dsp:spPr>
        <a:xfrm>
          <a:off x="2426601" y="2357286"/>
          <a:ext cx="1394819"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Brevetoxin</a:t>
          </a:r>
          <a:endParaRPr lang="en-US" sz="1300" kern="1200" dirty="0"/>
        </a:p>
      </dsp:txBody>
      <dsp:txXfrm>
        <a:off x="2705565" y="2357286"/>
        <a:ext cx="836892" cy="557927"/>
      </dsp:txXfrm>
    </dsp:sp>
    <dsp:sp modelId="{6813A005-BDE6-43AC-84A2-10D09490A223}">
      <dsp:nvSpPr>
        <dsp:cNvPr id="0" name=""/>
        <dsp:cNvSpPr/>
      </dsp:nvSpPr>
      <dsp:spPr>
        <a:xfrm>
          <a:off x="3626146" y="2357286"/>
          <a:ext cx="3597728" cy="55792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Neurotoxic Shellfish Poisoning (NSP)</a:t>
          </a:r>
          <a:endParaRPr lang="en-US" sz="1300" kern="1200" dirty="0"/>
        </a:p>
      </dsp:txBody>
      <dsp:txXfrm>
        <a:off x="3905110" y="2357286"/>
        <a:ext cx="3039801" cy="55792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B7DB87-1B03-4BAC-B110-B147789AF63F}" type="datetimeFigureOut">
              <a:rPr lang="en-US" smtClean="0"/>
              <a:t>4/22/17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1D7293-2A65-4BC6-BB45-C2A9A06E00DC}" type="slidenum">
              <a:rPr lang="en-US" smtClean="0"/>
              <a:t>‹#›</a:t>
            </a:fld>
            <a:endParaRPr lang="en-US"/>
          </a:p>
        </p:txBody>
      </p:sp>
    </p:spTree>
    <p:extLst>
      <p:ext uri="{BB962C8B-B14F-4D97-AF65-F5344CB8AC3E}">
        <p14:creationId xmlns:p14="http://schemas.microsoft.com/office/powerpoint/2010/main" val="65160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1E052-3387-1149-9C19-A0C256CB2010}" type="datetimeFigureOut">
              <a:rPr lang="en-US" smtClean="0"/>
              <a:t>4/22/17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116DE-DD31-4746-AA43-EB03F06899DE}" type="slidenum">
              <a:rPr lang="en-US" smtClean="0"/>
              <a:t>‹#›</a:t>
            </a:fld>
            <a:endParaRPr lang="en-US"/>
          </a:p>
        </p:txBody>
      </p:sp>
    </p:spTree>
    <p:extLst>
      <p:ext uri="{BB962C8B-B14F-4D97-AF65-F5344CB8AC3E}">
        <p14:creationId xmlns:p14="http://schemas.microsoft.com/office/powerpoint/2010/main" val="1339137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A1CA95-A0F8-C544-A903-60EFCCF423BD}" type="slidenum">
              <a:rPr lang="en-US" sz="1200">
                <a:latin typeface="Cambria"/>
              </a:rPr>
              <a:pPr/>
              <a:t>6</a:t>
            </a:fld>
            <a:endParaRPr lang="en-US" sz="1200" dirty="0">
              <a:latin typeface="Cambria"/>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8343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C050-7170-F940-AB4E-0FFB133D2126}" type="slidenum">
              <a:rPr lang="en-US" smtClean="0"/>
              <a:t>14</a:t>
            </a:fld>
            <a:endParaRPr lang="en-US"/>
          </a:p>
        </p:txBody>
      </p:sp>
    </p:spTree>
    <p:extLst>
      <p:ext uri="{BB962C8B-B14F-4D97-AF65-F5344CB8AC3E}">
        <p14:creationId xmlns:p14="http://schemas.microsoft.com/office/powerpoint/2010/main" val="125717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more common routes of exposure for HAB-related human illnesses is through consuming shellfish which have </a:t>
            </a:r>
            <a:r>
              <a:rPr lang="en-US" baseline="0" dirty="0" err="1" smtClean="0"/>
              <a:t>bioaccumulated</a:t>
            </a:r>
            <a:r>
              <a:rPr lang="en-US" baseline="0" dirty="0" smtClean="0"/>
              <a:t> toxins during filter-feeding, concentrating the toxins in their meat. These are the four most common forms of shellfish poisoning disease with their associated toxins and algae species which produce those toxins. Symptoms of these diseases vary greatly, and can be as mild as an upset stomach, to as serious as causing paralysis or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are not new phenomena! Natives along</a:t>
            </a:r>
            <a:r>
              <a:rPr lang="en-US" baseline="0" dirty="0" smtClean="0"/>
              <a:t> the Pacific coast have known for centuries that you should not eat shellfish when the water is red or luminescent. </a:t>
            </a:r>
            <a:endParaRPr lang="en-US" dirty="0" smtClean="0"/>
          </a:p>
          <a:p>
            <a:endParaRPr lang="en-US" dirty="0"/>
          </a:p>
        </p:txBody>
      </p:sp>
      <p:sp>
        <p:nvSpPr>
          <p:cNvPr id="4" name="Slide Number Placeholder 3"/>
          <p:cNvSpPr>
            <a:spLocks noGrp="1"/>
          </p:cNvSpPr>
          <p:nvPr>
            <p:ph type="sldNum" sz="quarter" idx="10"/>
          </p:nvPr>
        </p:nvSpPr>
        <p:spPr/>
        <p:txBody>
          <a:bodyPr/>
          <a:lstStyle/>
          <a:p>
            <a:fld id="{109FD986-565F-4406-93E0-9AD5BFFBEC36}" type="slidenum">
              <a:rPr lang="en-US" smtClean="0"/>
              <a:pPr/>
              <a:t>15</a:t>
            </a:fld>
            <a:endParaRPr lang="en-US"/>
          </a:p>
        </p:txBody>
      </p:sp>
    </p:spTree>
    <p:extLst>
      <p:ext uri="{BB962C8B-B14F-4D97-AF65-F5344CB8AC3E}">
        <p14:creationId xmlns:p14="http://schemas.microsoft.com/office/powerpoint/2010/main" val="6765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88379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248805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1409578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DCAB7-9E1F-4797-BAD6-5A3B01DFA45F}" type="datetimeFigureOut">
              <a:rPr lang="en-US" smtClean="0"/>
              <a:t>4/22/17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4205085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2"/>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600" b="1">
                <a:ln>
                  <a:noFill/>
                </a:ln>
                <a:solidFill>
                  <a:srgbClr val="FFFFCC"/>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ctr">
              <a:buNone/>
              <a:defRPr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30" name="Date Placeholder 29"/>
          <p:cNvSpPr>
            <a:spLocks noGrp="1"/>
          </p:cNvSpPr>
          <p:nvPr>
            <p:ph type="dt" sz="half" idx="10"/>
          </p:nvPr>
        </p:nvSpPr>
        <p:spPr/>
        <p:txBody>
          <a:bodyPr/>
          <a:lstStyle/>
          <a:p>
            <a:fld id="{3B1CBDF3-5857-4BD5-A7D1-4577E33BA313}" type="datetimeFigureOut">
              <a:rPr lang="en-US" smtClean="0"/>
              <a:pPr/>
              <a:t>4/22/17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1454157-6F99-45A1-A561-86D7C520C37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bg2"/>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rgbClr val="FFFFCC"/>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baseline="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B1CBDF3-5857-4BD5-A7D1-4577E33BA313}" type="datetimeFigureOut">
              <a:rPr lang="en-US" smtClean="0"/>
              <a:pPr/>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54157-6F99-45A1-A561-86D7C520C37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1CBDF3-5857-4BD5-A7D1-4577E33BA313}" type="datetimeFigureOut">
              <a:rPr lang="en-US" smtClean="0"/>
              <a:pPr/>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54157-6F99-45A1-A561-86D7C520C37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B1CBDF3-5857-4BD5-A7D1-4577E33BA313}" type="datetimeFigureOut">
              <a:rPr lang="en-US" smtClean="0"/>
              <a:pPr/>
              <a:t>4/22/17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454157-6F99-45A1-A561-86D7C520C37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B1CBDF3-5857-4BD5-A7D1-4577E33BA313}" type="datetimeFigureOut">
              <a:rPr lang="en-US" smtClean="0"/>
              <a:pPr/>
              <a:t>4/22/17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454157-6F99-45A1-A561-86D7C520C37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CBDF3-5857-4BD5-A7D1-4577E33BA313}" type="datetimeFigureOut">
              <a:rPr lang="en-US" smtClean="0"/>
              <a:pPr/>
              <a:t>4/22/17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454157-6F99-45A1-A561-86D7C520C37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1CBDF3-5857-4BD5-A7D1-4577E33BA313}" type="datetimeFigureOut">
              <a:rPr lang="en-US" smtClean="0"/>
              <a:pPr/>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54157-6F99-45A1-A561-86D7C520C37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822467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B1CBDF3-5857-4BD5-A7D1-4577E33BA313}" type="datetimeFigureOut">
              <a:rPr lang="en-US" smtClean="0"/>
              <a:pPr/>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1454157-6F99-45A1-A561-86D7C520C374}"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1CBDF3-5857-4BD5-A7D1-4577E33BA313}" type="datetimeFigureOut">
              <a:rPr lang="en-US" smtClean="0"/>
              <a:pPr/>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54157-6F99-45A1-A561-86D7C520C37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1CBDF3-5857-4BD5-A7D1-4577E33BA313}" type="datetimeFigureOut">
              <a:rPr lang="en-US" smtClean="0"/>
              <a:pPr/>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54157-6F99-45A1-A561-86D7C520C37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061F7D-6CEE-4D0F-9FE1-80CE339A0667}"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4F64D-DEF0-42E6-B4C3-6551120036AB}" type="slidenum">
              <a:rPr lang="en-US" smtClean="0"/>
              <a:t>‹#›</a:t>
            </a:fld>
            <a:endParaRPr lang="en-US"/>
          </a:p>
        </p:txBody>
      </p:sp>
    </p:spTree>
    <p:extLst>
      <p:ext uri="{BB962C8B-B14F-4D97-AF65-F5344CB8AC3E}">
        <p14:creationId xmlns:p14="http://schemas.microsoft.com/office/powerpoint/2010/main" val="1684645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883796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822467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2053485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DCAB7-9E1F-4797-BAD6-5A3B01DFA45F}"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1190571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4DCAB7-9E1F-4797-BAD6-5A3B01DFA45F}" type="datetimeFigureOut">
              <a:rPr lang="en-US" smtClean="0"/>
              <a:t>4/22/17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3751140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DCAB7-9E1F-4797-BAD6-5A3B01DFA45F}" type="datetimeFigureOut">
              <a:rPr lang="en-US" smtClean="0"/>
              <a:t>4/22/17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142924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2053485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DCAB7-9E1F-4797-BAD6-5A3B01DFA45F}" type="datetimeFigureOut">
              <a:rPr lang="en-US" smtClean="0"/>
              <a:t>4/22/17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300748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DCAB7-9E1F-4797-BAD6-5A3B01DFA45F}"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2420517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DCAB7-9E1F-4797-BAD6-5A3B01DFA45F}"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79401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2488058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DCAB7-9E1F-4797-BAD6-5A3B01DFA45F}"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1409578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DCAB7-9E1F-4797-BAD6-5A3B01DFA45F}" type="datetimeFigureOut">
              <a:rPr lang="en-US" smtClean="0"/>
              <a:t>4/22/17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420508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DCAB7-9E1F-4797-BAD6-5A3B01DFA45F}"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119057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4DCAB7-9E1F-4797-BAD6-5A3B01DFA45F}" type="datetimeFigureOut">
              <a:rPr lang="en-US" smtClean="0"/>
              <a:t>4/22/17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3751140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DCAB7-9E1F-4797-BAD6-5A3B01DFA45F}" type="datetimeFigureOut">
              <a:rPr lang="en-US" smtClean="0"/>
              <a:t>4/22/17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142924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DCAB7-9E1F-4797-BAD6-5A3B01DFA45F}" type="datetimeFigureOut">
              <a:rPr lang="en-US" smtClean="0"/>
              <a:t>4/22/17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300748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DCAB7-9E1F-4797-BAD6-5A3B01DFA45F}"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242051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DCAB7-9E1F-4797-BAD6-5A3B01DFA45F}"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E85F9-41B6-49A3-82A2-B5926C7792C4}" type="slidenum">
              <a:rPr lang="en-US" smtClean="0"/>
              <a:t>‹#›</a:t>
            </a:fld>
            <a:endParaRPr lang="en-US"/>
          </a:p>
        </p:txBody>
      </p:sp>
    </p:spTree>
    <p:extLst>
      <p:ext uri="{BB962C8B-B14F-4D97-AF65-F5344CB8AC3E}">
        <p14:creationId xmlns:p14="http://schemas.microsoft.com/office/powerpoint/2010/main" val="7940133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DCAB7-9E1F-4797-BAD6-5A3B01DFA45F}" type="datetimeFigureOut">
              <a:rPr lang="en-US" smtClean="0"/>
              <a:t>4/22/17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E85F9-41B6-49A3-82A2-B5926C7792C4}" type="slidenum">
              <a:rPr lang="en-US" smtClean="0"/>
              <a:t>‹#›</a:t>
            </a:fld>
            <a:endParaRPr lang="en-US"/>
          </a:p>
        </p:txBody>
      </p:sp>
    </p:spTree>
    <p:extLst>
      <p:ext uri="{BB962C8B-B14F-4D97-AF65-F5344CB8AC3E}">
        <p14:creationId xmlns:p14="http://schemas.microsoft.com/office/powerpoint/2010/main" val="28841855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B1CBDF3-5857-4BD5-A7D1-4577E33BA313}" type="datetimeFigureOut">
              <a:rPr lang="en-US" smtClean="0"/>
              <a:pPr/>
              <a:t>4/22/17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1454157-6F99-45A1-A561-86D7C520C374}"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026" name="Picture 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6019800" y="6073423"/>
            <a:ext cx="2734669" cy="6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21" r:id="rId11"/>
  </p:sldLayoutIdLst>
  <p:txStyles>
    <p:titleStyle>
      <a:lvl1pPr algn="l" rtl="0" eaLnBrk="1" latinLnBrk="0" hangingPunct="1">
        <a:spcBef>
          <a:spcPct val="0"/>
        </a:spcBef>
        <a:buNone/>
        <a:defRPr kumimoji="0" sz="5000" b="1" kern="1200">
          <a:ln>
            <a:noFill/>
          </a:ln>
          <a:solidFill>
            <a:srgbClr val="FFFFCC"/>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bg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bg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bg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bg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bg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DCAB7-9E1F-4797-BAD6-5A3B01DFA45F}" type="datetimeFigureOut">
              <a:rPr lang="en-US" smtClean="0"/>
              <a:t>4/22/17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E85F9-41B6-49A3-82A2-B5926C7792C4}" type="slidenum">
              <a:rPr lang="en-US" smtClean="0"/>
              <a:t>‹#›</a:t>
            </a:fld>
            <a:endParaRPr lang="en-US"/>
          </a:p>
        </p:txBody>
      </p:sp>
    </p:spTree>
    <p:extLst>
      <p:ext uri="{BB962C8B-B14F-4D97-AF65-F5344CB8AC3E}">
        <p14:creationId xmlns:p14="http://schemas.microsoft.com/office/powerpoint/2010/main" val="28841855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3.tiff"/><Relationship Id="rId3"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jpg"/><Relationship Id="rId3"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6.emf"/><Relationship Id="rId5"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1.wdp"/><Relationship Id="rId1" Type="http://schemas.openxmlformats.org/officeDocument/2006/relationships/slideLayout" Target="../slideLayouts/slideLayout23.xml"/><Relationship Id="rId2" Type="http://schemas.openxmlformats.org/officeDocument/2006/relationships/image" Target="../media/image28.jpeg"/></Relationships>
</file>

<file path=ppt/slides/_rels/slide14.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gif"/><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jpeg"/><Relationship Id="rId10" Type="http://schemas.openxmlformats.org/officeDocument/2006/relationships/image" Target="../media/image37.jpg"/></Relationships>
</file>

<file path=ppt/slides/_rels/slide15.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jpeg"/><Relationship Id="rId13" Type="http://schemas.openxmlformats.org/officeDocument/2006/relationships/image" Target="../media/image45.tiff"/><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eg"/><Relationship Id="rId1" Type="http://schemas.openxmlformats.org/officeDocument/2006/relationships/slideLayout" Target="../slideLayouts/slideLayout23.xml"/><Relationship Id="rId2"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jpeg"/><Relationship Id="rId3"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gif"/></Relationships>
</file>

<file path=ppt/slides/_rels/slide20.xml.rels><?xml version="1.0" encoding="UTF-8" standalone="yes"?>
<Relationships xmlns="http://schemas.openxmlformats.org/package/2006/relationships"><Relationship Id="rId11" Type="http://schemas.openxmlformats.org/officeDocument/2006/relationships/image" Target="../media/image60.jpeg"/><Relationship Id="rId12" Type="http://schemas.openxmlformats.org/officeDocument/2006/relationships/image" Target="../media/image61.jpeg"/><Relationship Id="rId13" Type="http://schemas.openxmlformats.org/officeDocument/2006/relationships/image" Target="../media/image62.jpg"/><Relationship Id="rId14" Type="http://schemas.openxmlformats.org/officeDocument/2006/relationships/image" Target="../media/image63.jpeg"/><Relationship Id="rId15" Type="http://schemas.openxmlformats.org/officeDocument/2006/relationships/image" Target="../media/image64.png"/><Relationship Id="rId16"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image" Target="../media/image53.jpeg"/><Relationship Id="rId3" Type="http://schemas.microsoft.com/office/2007/relationships/hdphoto" Target="../media/hdphoto3.wdp"/><Relationship Id="rId4" Type="http://schemas.openxmlformats.org/officeDocument/2006/relationships/image" Target="../media/image54.jpeg"/><Relationship Id="rId5" Type="http://schemas.openxmlformats.org/officeDocument/2006/relationships/image" Target="../media/image55.png"/><Relationship Id="rId6" Type="http://schemas.openxmlformats.org/officeDocument/2006/relationships/image" Target="../media/image56.jpeg"/><Relationship Id="rId7" Type="http://schemas.microsoft.com/office/2007/relationships/hdphoto" Target="../media/hdphoto4.wdp"/><Relationship Id="rId8" Type="http://schemas.openxmlformats.org/officeDocument/2006/relationships/image" Target="../media/image57.jpeg"/><Relationship Id="rId9" Type="http://schemas.openxmlformats.org/officeDocument/2006/relationships/image" Target="../media/image58.png"/><Relationship Id="rId10"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microsoft.com/office/2007/relationships/hdphoto" Target="../media/hdphoto5.wdp"/><Relationship Id="rId1" Type="http://schemas.openxmlformats.org/officeDocument/2006/relationships/slideLayout" Target="../slideLayouts/slideLayout14.xml"/><Relationship Id="rId2" Type="http://schemas.openxmlformats.org/officeDocument/2006/relationships/image" Target="../media/image6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9.png"/><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72.jpeg"/><Relationship Id="rId5" Type="http://schemas.openxmlformats.org/officeDocument/2006/relationships/image" Target="../media/image73.jpg"/><Relationship Id="rId6" Type="http://schemas.openxmlformats.org/officeDocument/2006/relationships/image" Target="../media/image74.jpeg"/><Relationship Id="rId1" Type="http://schemas.openxmlformats.org/officeDocument/2006/relationships/slideLayout" Target="../slideLayouts/slideLayout14.xml"/><Relationship Id="rId2"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5.jpeg"/><Relationship Id="rId3" Type="http://schemas.openxmlformats.org/officeDocument/2006/relationships/image" Target="../media/image7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7.tiff"/><Relationship Id="rId3" Type="http://schemas.openxmlformats.org/officeDocument/2006/relationships/image" Target="../media/image78.tif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image" Target="../media/image7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WMF"/><Relationship Id="rId5" Type="http://schemas.openxmlformats.org/officeDocument/2006/relationships/image" Target="../media/image11.WMF"/><Relationship Id="rId6" Type="http://schemas.openxmlformats.org/officeDocument/2006/relationships/image" Target="../media/image12.wmf"/><Relationship Id="rId7" Type="http://schemas.openxmlformats.org/officeDocument/2006/relationships/image" Target="../media/image13.jpg"/><Relationship Id="rId8" Type="http://schemas.openxmlformats.org/officeDocument/2006/relationships/image" Target="../media/image14.jpeg"/><Relationship Id="rId9" Type="http://schemas.openxmlformats.org/officeDocument/2006/relationships/image" Target="../media/image15.GIF"/><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g"/><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3.xml"/><Relationship Id="rId2"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23.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42648"/>
            <a:ext cx="8545164" cy="1828800"/>
          </a:xfrm>
        </p:spPr>
        <p:txBody>
          <a:bodyPr>
            <a:normAutofit fontScale="90000"/>
          </a:bodyPr>
          <a:lstStyle/>
          <a:p>
            <a:r>
              <a:rPr lang="en-US" dirty="0" smtClean="0"/>
              <a:t>Climate Change, the Aquatic Environment and Human Health</a:t>
            </a:r>
            <a:endParaRPr lang="en-US" dirty="0"/>
          </a:p>
        </p:txBody>
      </p:sp>
      <p:sp>
        <p:nvSpPr>
          <p:cNvPr id="3" name="Subtitle 2"/>
          <p:cNvSpPr>
            <a:spLocks noGrp="1"/>
          </p:cNvSpPr>
          <p:nvPr>
            <p:ph type="subTitle" idx="1"/>
          </p:nvPr>
        </p:nvSpPr>
        <p:spPr>
          <a:xfrm>
            <a:off x="685800" y="2874878"/>
            <a:ext cx="7854696" cy="1011322"/>
          </a:xfrm>
        </p:spPr>
        <p:txBody>
          <a:bodyPr/>
          <a:lstStyle/>
          <a:p>
            <a:r>
              <a:rPr lang="en-US" dirty="0" smtClean="0"/>
              <a:t>Kimberly S. Reece, Ph.D.</a:t>
            </a:r>
          </a:p>
          <a:p>
            <a:r>
              <a:rPr lang="en-US" dirty="0" smtClean="0"/>
              <a:t>Aquatic Health Sciences</a:t>
            </a:r>
            <a:endParaRPr lang="en-US" dirty="0"/>
          </a:p>
        </p:txBody>
      </p:sp>
      <p:grpSp>
        <p:nvGrpSpPr>
          <p:cNvPr id="4" name="Group 3"/>
          <p:cNvGrpSpPr/>
          <p:nvPr/>
        </p:nvGrpSpPr>
        <p:grpSpPr>
          <a:xfrm>
            <a:off x="512836" y="4343400"/>
            <a:ext cx="3429001" cy="2331695"/>
            <a:chOff x="381000" y="3685122"/>
            <a:chExt cx="3581400" cy="2337460"/>
          </a:xfrm>
        </p:grpSpPr>
        <p:pic>
          <p:nvPicPr>
            <p:cNvPr id="5" name="Picture 4" descr="_MG_2217MOD4Smal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3685122"/>
              <a:ext cx="3581400" cy="2337460"/>
            </a:xfrm>
            <a:prstGeom prst="rect">
              <a:avLst/>
            </a:prstGeom>
            <a:ln w="38100">
              <a:solidFill>
                <a:schemeClr val="bg1"/>
              </a:solidFill>
            </a:ln>
          </p:spPr>
        </p:pic>
        <p:sp>
          <p:nvSpPr>
            <p:cNvPr id="6" name="TextBox 5"/>
            <p:cNvSpPr txBox="1"/>
            <p:nvPr/>
          </p:nvSpPr>
          <p:spPr>
            <a:xfrm>
              <a:off x="381000" y="5791750"/>
              <a:ext cx="1108433" cy="226588"/>
            </a:xfrm>
            <a:prstGeom prst="rect">
              <a:avLst/>
            </a:prstGeom>
            <a:noFill/>
            <a:ln>
              <a:solidFill>
                <a:schemeClr val="bg1"/>
              </a:solidFill>
            </a:ln>
          </p:spPr>
          <p:txBody>
            <a:bodyPr wrap="none" rtlCol="0">
              <a:spAutoFit/>
            </a:bodyPr>
            <a:lstStyle/>
            <a:p>
              <a:r>
                <a:rPr lang="en-US" sz="600" dirty="0" smtClean="0"/>
                <a:t>Photo by W. </a:t>
              </a:r>
              <a:r>
                <a:rPr lang="en-US" sz="600" dirty="0" err="1" smtClean="0"/>
                <a:t>Vogelbein</a:t>
              </a:r>
              <a:endParaRPr lang="en-US" sz="600" dirty="0"/>
            </a:p>
          </p:txBody>
        </p:sp>
      </p:gr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8625" y="4450102"/>
            <a:ext cx="3012466" cy="1506233"/>
          </a:xfrm>
          <a:prstGeom prst="rect">
            <a:avLst/>
          </a:prstGeom>
          <a:ln>
            <a:solidFill>
              <a:schemeClr val="bg1"/>
            </a:solidFill>
          </a:ln>
        </p:spPr>
      </p:pic>
      <p:sp>
        <p:nvSpPr>
          <p:cNvPr id="8" name="Rectangle 7"/>
          <p:cNvSpPr/>
          <p:nvPr/>
        </p:nvSpPr>
        <p:spPr>
          <a:xfrm>
            <a:off x="5398625" y="5767813"/>
            <a:ext cx="2514600" cy="184666"/>
          </a:xfrm>
          <a:prstGeom prst="rect">
            <a:avLst/>
          </a:prstGeom>
        </p:spPr>
        <p:txBody>
          <a:bodyPr wrap="square">
            <a:spAutoFit/>
          </a:bodyPr>
          <a:lstStyle/>
          <a:p>
            <a:r>
              <a:rPr lang="en-US" sz="600" dirty="0"/>
              <a:t>http://</a:t>
            </a:r>
            <a:r>
              <a:rPr lang="en-US" sz="600" dirty="0" err="1"/>
              <a:t>www.foodpoisonjournal.com</a:t>
            </a:r>
            <a:r>
              <a:rPr lang="en-US" sz="600" dirty="0"/>
              <a:t>/files/2015/08/vibrio-flagella1.jpg</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91000" y="5230909"/>
            <a:ext cx="1073389" cy="1073807"/>
          </a:xfrm>
          <a:prstGeom prst="rect">
            <a:avLst/>
          </a:prstGeom>
          <a:ln w="1905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26895" t="18409" r="11827"/>
          <a:stretch/>
        </p:blipFill>
        <p:spPr>
          <a:xfrm>
            <a:off x="1447800" y="1219200"/>
            <a:ext cx="6230566" cy="4800600"/>
          </a:xfr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6400800"/>
            <a:ext cx="2001938" cy="281963"/>
          </a:xfrm>
          <a:prstGeom prst="rect">
            <a:avLst/>
          </a:prstGeom>
        </p:spPr>
      </p:pic>
      <p:sp>
        <p:nvSpPr>
          <p:cNvPr id="3" name="TextBox 2"/>
          <p:cNvSpPr txBox="1"/>
          <p:nvPr/>
        </p:nvSpPr>
        <p:spPr>
          <a:xfrm>
            <a:off x="2362200" y="304800"/>
            <a:ext cx="4534640" cy="646331"/>
          </a:xfrm>
          <a:prstGeom prst="rect">
            <a:avLst/>
          </a:prstGeom>
          <a:noFill/>
        </p:spPr>
        <p:txBody>
          <a:bodyPr wrap="none" rtlCol="0">
            <a:spAutoFit/>
          </a:bodyPr>
          <a:lstStyle/>
          <a:p>
            <a:r>
              <a:rPr lang="en-US" sz="3600" dirty="0" smtClean="0">
                <a:solidFill>
                  <a:srgbClr val="FCFF6D"/>
                </a:solidFill>
              </a:rPr>
              <a:t>2014 Vibrio Infections</a:t>
            </a:r>
            <a:endParaRPr lang="en-US" sz="3600" dirty="0">
              <a:solidFill>
                <a:srgbClr val="FCFF6D"/>
              </a:solidFill>
            </a:endParaRPr>
          </a:p>
        </p:txBody>
      </p:sp>
    </p:spTree>
    <p:extLst>
      <p:ext uri="{BB962C8B-B14F-4D97-AF65-F5344CB8AC3E}">
        <p14:creationId xmlns:p14="http://schemas.microsoft.com/office/powerpoint/2010/main" val="20832702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38" y="152400"/>
            <a:ext cx="8551762" cy="685800"/>
          </a:xfrm>
        </p:spPr>
        <p:txBody>
          <a:bodyPr>
            <a:normAutofit fontScale="90000"/>
          </a:bodyPr>
          <a:lstStyle/>
          <a:p>
            <a:r>
              <a:rPr lang="en-US" b="0" dirty="0" smtClean="0"/>
              <a:t>Enteric Pathogens - </a:t>
            </a:r>
            <a:r>
              <a:rPr lang="en-US" sz="2700" b="0" dirty="0" smtClean="0"/>
              <a:t>origin = fecal contamination</a:t>
            </a:r>
            <a:endParaRPr lang="en-US" sz="2700" b="0" dirty="0"/>
          </a:p>
        </p:txBody>
      </p:sp>
      <p:sp>
        <p:nvSpPr>
          <p:cNvPr id="3" name="Content Placeholder 2"/>
          <p:cNvSpPr>
            <a:spLocks noGrp="1"/>
          </p:cNvSpPr>
          <p:nvPr>
            <p:ph idx="1"/>
          </p:nvPr>
        </p:nvSpPr>
        <p:spPr>
          <a:xfrm>
            <a:off x="439838" y="990600"/>
            <a:ext cx="8229600" cy="1752600"/>
          </a:xfrm>
        </p:spPr>
        <p:txBody>
          <a:bodyPr>
            <a:normAutofit/>
          </a:bodyPr>
          <a:lstStyle/>
          <a:p>
            <a:r>
              <a:rPr lang="en-US" sz="2400" dirty="0" smtClean="0"/>
              <a:t>Warming waters may favor persistence of bacterial pathogens</a:t>
            </a:r>
          </a:p>
          <a:p>
            <a:r>
              <a:rPr lang="en-US" sz="2400" dirty="0" smtClean="0"/>
              <a:t>Impact of lower pH and higher temp is not clear</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 y="4876800"/>
            <a:ext cx="2133600" cy="1600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2056" y="2438400"/>
            <a:ext cx="5715000" cy="4285774"/>
          </a:xfrm>
          <a:prstGeom prst="rect">
            <a:avLst/>
          </a:prstGeom>
        </p:spPr>
      </p:pic>
      <p:sp>
        <p:nvSpPr>
          <p:cNvPr id="6" name="TextBox 5"/>
          <p:cNvSpPr txBox="1"/>
          <p:nvPr/>
        </p:nvSpPr>
        <p:spPr>
          <a:xfrm>
            <a:off x="458164" y="2286000"/>
            <a:ext cx="2589836" cy="1569660"/>
          </a:xfrm>
          <a:prstGeom prst="rect">
            <a:avLst/>
          </a:prstGeom>
          <a:noFill/>
        </p:spPr>
        <p:txBody>
          <a:bodyPr wrap="square" rtlCol="0">
            <a:spAutoFit/>
          </a:bodyPr>
          <a:lstStyle/>
          <a:p>
            <a:pPr marL="342900" indent="-342900">
              <a:buClr>
                <a:schemeClr val="accent3"/>
              </a:buClr>
              <a:buSzPct val="150000"/>
              <a:buFont typeface="Arial" charset="0"/>
              <a:buChar char="•"/>
            </a:pPr>
            <a:r>
              <a:rPr lang="en-US" sz="2400" dirty="0">
                <a:solidFill>
                  <a:schemeClr val="bg1"/>
                </a:solidFill>
              </a:rPr>
              <a:t>Lower pH </a:t>
            </a:r>
            <a:r>
              <a:rPr lang="en-US" sz="2400">
                <a:solidFill>
                  <a:schemeClr val="bg1"/>
                </a:solidFill>
              </a:rPr>
              <a:t>could </a:t>
            </a:r>
            <a:r>
              <a:rPr lang="en-US" sz="2400" smtClean="0">
                <a:solidFill>
                  <a:schemeClr val="bg1"/>
                </a:solidFill>
              </a:rPr>
              <a:t>favor viral  </a:t>
            </a:r>
            <a:r>
              <a:rPr lang="en-US" sz="2400" dirty="0">
                <a:solidFill>
                  <a:schemeClr val="bg1"/>
                </a:solidFill>
              </a:rPr>
              <a:t>infectivity</a:t>
            </a:r>
          </a:p>
          <a:p>
            <a:pPr>
              <a:buClr>
                <a:schemeClr val="accent3"/>
              </a:buClr>
              <a:buSzPct val="150000"/>
            </a:pPr>
            <a:endParaRPr lang="en-US" sz="2400" dirty="0">
              <a:solidFill>
                <a:schemeClr val="bg1"/>
              </a:solidFill>
            </a:endParaRPr>
          </a:p>
        </p:txBody>
      </p:sp>
    </p:spTree>
    <p:extLst>
      <p:ext uri="{BB962C8B-B14F-4D97-AF65-F5344CB8AC3E}">
        <p14:creationId xmlns:p14="http://schemas.microsoft.com/office/powerpoint/2010/main" val="14527964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003642844"/>
              </p:ext>
            </p:extLst>
          </p:nvPr>
        </p:nvGraphicFramePr>
        <p:xfrm>
          <a:off x="457200" y="1066366"/>
          <a:ext cx="8229600" cy="5486400"/>
        </p:xfrm>
        <a:graphic>
          <a:graphicData uri="http://schemas.openxmlformats.org/presentationml/2006/ole">
            <mc:AlternateContent xmlns:mc="http://schemas.openxmlformats.org/markup-compatibility/2006">
              <mc:Choice xmlns:v="urn:schemas-microsoft-com:vml" Requires="v">
                <p:oleObj spid="_x0000_s1092" name="Document" r:id="rId3" imgW="8229600" imgH="5486400" progId="Word.Document.12">
                  <p:embed/>
                </p:oleObj>
              </mc:Choice>
              <mc:Fallback>
                <p:oleObj name="Document" r:id="rId3" imgW="8229600" imgH="5486400" progId="Word.Document.12">
                  <p:embed/>
                  <p:pic>
                    <p:nvPicPr>
                      <p:cNvPr id="0" name=""/>
                      <p:cNvPicPr/>
                      <p:nvPr/>
                    </p:nvPicPr>
                    <p:blipFill>
                      <a:blip r:embed="rId4"/>
                      <a:stretch>
                        <a:fillRect/>
                      </a:stretch>
                    </p:blipFill>
                    <p:spPr>
                      <a:xfrm>
                        <a:off x="457200" y="1066366"/>
                        <a:ext cx="8229600" cy="5486400"/>
                      </a:xfrm>
                      <a:prstGeom prst="rect">
                        <a:avLst/>
                      </a:prstGeom>
                    </p:spPr>
                  </p:pic>
                </p:oleObj>
              </mc:Fallback>
            </mc:AlternateContent>
          </a:graphicData>
        </a:graphic>
      </p:graphicFrame>
      <p:sp>
        <p:nvSpPr>
          <p:cNvPr id="6" name="Title 1"/>
          <p:cNvSpPr>
            <a:spLocks noGrp="1"/>
          </p:cNvSpPr>
          <p:nvPr>
            <p:ph type="title"/>
          </p:nvPr>
        </p:nvSpPr>
        <p:spPr>
          <a:xfrm>
            <a:off x="152400" y="228600"/>
            <a:ext cx="8991600" cy="685800"/>
          </a:xfrm>
        </p:spPr>
        <p:txBody>
          <a:bodyPr>
            <a:normAutofit fontScale="90000"/>
          </a:bodyPr>
          <a:lstStyle/>
          <a:p>
            <a:r>
              <a:rPr lang="en-US" sz="4000" b="0" dirty="0" smtClean="0">
                <a:solidFill>
                  <a:srgbClr val="FFFFCC"/>
                </a:solidFill>
              </a:rPr>
              <a:t>Adenoviruses: </a:t>
            </a:r>
            <a:r>
              <a:rPr lang="en-US" b="0" dirty="0" smtClean="0">
                <a:solidFill>
                  <a:srgbClr val="FFFFCC"/>
                </a:solidFill>
              </a:rPr>
              <a:t/>
            </a:r>
            <a:br>
              <a:rPr lang="en-US" b="0" dirty="0" smtClean="0">
                <a:solidFill>
                  <a:srgbClr val="FFFFCC"/>
                </a:solidFill>
              </a:rPr>
            </a:br>
            <a:r>
              <a:rPr lang="en-US" sz="2700" b="0" dirty="0" smtClean="0"/>
              <a:t>temperature </a:t>
            </a:r>
            <a:r>
              <a:rPr lang="en-US" sz="2700" b="0" dirty="0"/>
              <a:t>and </a:t>
            </a:r>
            <a:r>
              <a:rPr lang="en-US" sz="2700" b="0" dirty="0" smtClean="0"/>
              <a:t>salinity persistence study </a:t>
            </a:r>
            <a:r>
              <a:rPr lang="en-US" sz="2700" b="0" dirty="0"/>
              <a:t>(</a:t>
            </a:r>
            <a:r>
              <a:rPr lang="en-US" sz="2700" b="0" dirty="0" err="1"/>
              <a:t>Quidort</a:t>
            </a:r>
            <a:r>
              <a:rPr lang="en-US" sz="2700" b="0" dirty="0"/>
              <a:t> 2013</a:t>
            </a:r>
            <a:r>
              <a:rPr lang="en-US" sz="2700" b="0" dirty="0" smtClean="0"/>
              <a:t>)</a:t>
            </a:r>
            <a:endParaRPr lang="en-US" b="0" dirty="0">
              <a:solidFill>
                <a:srgbClr val="FFFFCC"/>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48600" y="163133"/>
            <a:ext cx="1156201" cy="1284667"/>
          </a:xfrm>
          <a:prstGeom prst="rect">
            <a:avLst/>
          </a:prstGeom>
        </p:spPr>
      </p:pic>
    </p:spTree>
    <p:extLst>
      <p:ext uri="{BB962C8B-B14F-4D97-AF65-F5344CB8AC3E}">
        <p14:creationId xmlns:p14="http://schemas.microsoft.com/office/powerpoint/2010/main" val="26266307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400" y="304800"/>
            <a:ext cx="7851648" cy="591127"/>
          </a:xfrm>
          <a:prstGeom prst="rect">
            <a:avLst/>
          </a:prstGeom>
          <a:effectLst>
            <a:outerShdw blurRad="50800" dist="76200" dir="2700000" algn="tl" rotWithShape="0">
              <a:prstClr val="black">
                <a:alpha val="40000"/>
              </a:prstClr>
            </a:outerShdw>
          </a:effectLst>
        </p:spPr>
        <p:txBody>
          <a:bodyPr vert="horz" lIns="0" rIns="0" bIns="0" anchor="b">
            <a:normAutofit fontScale="90000" lnSpcReduction="20000"/>
          </a:bodyPr>
          <a:lstStyle>
            <a:lvl1pPr algn="l" rtl="0" eaLnBrk="1" latinLnBrk="0" hangingPunct="1">
              <a:spcBef>
                <a:spcPct val="0"/>
              </a:spcBef>
              <a:buNone/>
              <a:defRPr kumimoji="0" sz="5000" b="1" kern="1200">
                <a:ln>
                  <a:noFill/>
                </a:ln>
                <a:solidFill>
                  <a:srgbClr val="FFFFCC"/>
                </a:solidFill>
                <a:effectLst/>
                <a:latin typeface="+mj-lt"/>
                <a:ea typeface="+mj-ea"/>
                <a:cs typeface="+mj-cs"/>
              </a:defRPr>
            </a:lvl1pPr>
          </a:lstStyle>
          <a:p>
            <a:r>
              <a:rPr lang="en-US" sz="4400" dirty="0" smtClean="0"/>
              <a:t>Harmful Algal Blooms (HAB)s</a:t>
            </a:r>
            <a:endParaRPr lang="en-US" sz="4400" dirty="0"/>
          </a:p>
        </p:txBody>
      </p:sp>
      <p:sp>
        <p:nvSpPr>
          <p:cNvPr id="6" name="TextBox 5"/>
          <p:cNvSpPr txBox="1"/>
          <p:nvPr/>
        </p:nvSpPr>
        <p:spPr>
          <a:xfrm>
            <a:off x="685800" y="1143000"/>
            <a:ext cx="7924800" cy="1015663"/>
          </a:xfrm>
          <a:prstGeom prst="rect">
            <a:avLst/>
          </a:prstGeom>
          <a:noFill/>
        </p:spPr>
        <p:txBody>
          <a:bodyPr wrap="square" rtlCol="0">
            <a:spAutoFit/>
          </a:bodyPr>
          <a:lstStyle/>
          <a:p>
            <a:r>
              <a:rPr lang="en-US" sz="2000" dirty="0" smtClean="0">
                <a:solidFill>
                  <a:schemeClr val="bg1"/>
                </a:solidFill>
              </a:rPr>
              <a:t>Blooms = rapid increase in the number of microscopic plant-like cells (phytoplankton or micro-algae) in water causing discoloration (red, mahogany, brown, green)</a:t>
            </a:r>
            <a:endParaRPr lang="en-US" sz="2000" dirty="0">
              <a:solidFill>
                <a:schemeClr val="bg1"/>
              </a:solidFill>
            </a:endParaRPr>
          </a:p>
        </p:txBody>
      </p:sp>
      <p:pic>
        <p:nvPicPr>
          <p:cNvPr id="8" name="Picture 7" descr="RedwaterpierAmon.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4800" y="2362200"/>
            <a:ext cx="3586527" cy="3581892"/>
          </a:xfrm>
          <a:prstGeom prst="rect">
            <a:avLst/>
          </a:prstGeom>
          <a:ln w="38100" cmpd="sng">
            <a:solidFill>
              <a:srgbClr val="0BD0D9"/>
            </a:solidFill>
          </a:ln>
        </p:spPr>
      </p:pic>
      <p:sp>
        <p:nvSpPr>
          <p:cNvPr id="7" name="TextBox 6"/>
          <p:cNvSpPr txBox="1"/>
          <p:nvPr/>
        </p:nvSpPr>
        <p:spPr>
          <a:xfrm>
            <a:off x="304800" y="5713260"/>
            <a:ext cx="1563248" cy="230832"/>
          </a:xfrm>
          <a:prstGeom prst="rect">
            <a:avLst/>
          </a:prstGeom>
          <a:noFill/>
        </p:spPr>
        <p:txBody>
          <a:bodyPr wrap="none" rtlCol="0">
            <a:spAutoFit/>
          </a:bodyPr>
          <a:lstStyle/>
          <a:p>
            <a:r>
              <a:rPr lang="en-US" sz="900" dirty="0" smtClean="0">
                <a:solidFill>
                  <a:srgbClr val="FFFFFF"/>
                </a:solidFill>
              </a:rPr>
              <a:t>Photo: Wolfgang </a:t>
            </a:r>
            <a:r>
              <a:rPr lang="en-US" sz="900" dirty="0" err="1" smtClean="0">
                <a:solidFill>
                  <a:srgbClr val="FFFFFF"/>
                </a:solidFill>
              </a:rPr>
              <a:t>Vogelbein</a:t>
            </a:r>
            <a:endParaRPr lang="en-US" sz="900" dirty="0">
              <a:solidFill>
                <a:srgbClr val="FFFFFF"/>
              </a:solidFil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4191000" y="2971800"/>
            <a:ext cx="4666185" cy="2572624"/>
          </a:xfrm>
          <a:prstGeom prst="rect">
            <a:avLst/>
          </a:prstGeom>
          <a:ln w="38100">
            <a:solidFill>
              <a:schemeClr val="accent3"/>
            </a:solidFill>
          </a:ln>
        </p:spPr>
      </p:pic>
      <p:sp>
        <p:nvSpPr>
          <p:cNvPr id="10" name="TextBox 9"/>
          <p:cNvSpPr txBox="1"/>
          <p:nvPr/>
        </p:nvSpPr>
        <p:spPr>
          <a:xfrm>
            <a:off x="6628053" y="5163454"/>
            <a:ext cx="2115323" cy="369332"/>
          </a:xfrm>
          <a:prstGeom prst="rect">
            <a:avLst/>
          </a:prstGeom>
          <a:noFill/>
        </p:spPr>
        <p:txBody>
          <a:bodyPr wrap="none" rtlCol="0">
            <a:spAutoFit/>
          </a:bodyPr>
          <a:lstStyle/>
          <a:p>
            <a:r>
              <a:rPr lang="en-US" dirty="0" smtClean="0">
                <a:solidFill>
                  <a:schemeClr val="bg1"/>
                </a:solidFill>
                <a:latin typeface="Cambria" charset="0"/>
                <a:ea typeface="Cambria" charset="0"/>
                <a:cs typeface="Cambria" charset="0"/>
              </a:rPr>
              <a:t>York River, VA 2016</a:t>
            </a:r>
            <a:endParaRPr lang="en-US" dirty="0">
              <a:solidFill>
                <a:schemeClr val="bg1"/>
              </a:solidFill>
              <a:latin typeface="Cambria" charset="0"/>
              <a:ea typeface="Cambria" charset="0"/>
              <a:cs typeface="Cambria" charset="0"/>
            </a:endParaRPr>
          </a:p>
        </p:txBody>
      </p:sp>
      <p:sp>
        <p:nvSpPr>
          <p:cNvPr id="11" name="TextBox 10"/>
          <p:cNvSpPr txBox="1"/>
          <p:nvPr/>
        </p:nvSpPr>
        <p:spPr>
          <a:xfrm>
            <a:off x="4178968" y="5313692"/>
            <a:ext cx="1563248" cy="230832"/>
          </a:xfrm>
          <a:prstGeom prst="rect">
            <a:avLst/>
          </a:prstGeom>
          <a:noFill/>
        </p:spPr>
        <p:txBody>
          <a:bodyPr wrap="none" rtlCol="0">
            <a:spAutoFit/>
          </a:bodyPr>
          <a:lstStyle/>
          <a:p>
            <a:r>
              <a:rPr lang="en-US" sz="900" smtClean="0">
                <a:solidFill>
                  <a:schemeClr val="bg1"/>
                </a:solidFill>
              </a:rPr>
              <a:t>Photo: Wolfgang </a:t>
            </a:r>
            <a:r>
              <a:rPr lang="en-US" sz="900" dirty="0" err="1" smtClean="0">
                <a:solidFill>
                  <a:schemeClr val="bg1"/>
                </a:solidFill>
              </a:rPr>
              <a:t>Vogelbein</a:t>
            </a:r>
            <a:endParaRPr lang="en-US" sz="900" dirty="0">
              <a:solidFill>
                <a:schemeClr val="bg1"/>
              </a:solidFill>
            </a:endParaRPr>
          </a:p>
        </p:txBody>
      </p:sp>
    </p:spTree>
    <p:extLst>
      <p:ext uri="{BB962C8B-B14F-4D97-AF65-F5344CB8AC3E}">
        <p14:creationId xmlns:p14="http://schemas.microsoft.com/office/powerpoint/2010/main" val="17294085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mome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1066800"/>
            <a:ext cx="1244600" cy="1866900"/>
          </a:xfrm>
          <a:prstGeom prst="rect">
            <a:avLst/>
          </a:prstGeom>
        </p:spPr>
      </p:pic>
      <p:grpSp>
        <p:nvGrpSpPr>
          <p:cNvPr id="9" name="Group 8"/>
          <p:cNvGrpSpPr/>
          <p:nvPr/>
        </p:nvGrpSpPr>
        <p:grpSpPr>
          <a:xfrm>
            <a:off x="94669" y="3204675"/>
            <a:ext cx="4267200" cy="3251200"/>
            <a:chOff x="228600" y="2438400"/>
            <a:chExt cx="5547482" cy="3937000"/>
          </a:xfrm>
        </p:grpSpPr>
        <p:grpSp>
          <p:nvGrpSpPr>
            <p:cNvPr id="4" name="Group 3"/>
            <p:cNvGrpSpPr/>
            <p:nvPr/>
          </p:nvGrpSpPr>
          <p:grpSpPr>
            <a:xfrm>
              <a:off x="228600" y="3352800"/>
              <a:ext cx="5547482" cy="3022600"/>
              <a:chOff x="254000" y="1828800"/>
              <a:chExt cx="7786031" cy="4775200"/>
            </a:xfrm>
          </p:grpSpPr>
          <p:pic>
            <p:nvPicPr>
              <p:cNvPr id="5" name="Picture 4" descr="biodigester-turns-cow-manure-into-methane-ga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4000" y="1828800"/>
                <a:ext cx="6350000" cy="47752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94483" y="4717997"/>
                <a:ext cx="2545548" cy="1785684"/>
              </a:xfrm>
              <a:prstGeom prst="rect">
                <a:avLst/>
              </a:prstGeom>
            </p:spPr>
          </p:pic>
        </p:grpSp>
        <p:pic>
          <p:nvPicPr>
            <p:cNvPr id="7" name="Picture 6" descr="fertilizing-lawn.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28800" y="2438400"/>
              <a:ext cx="1727200" cy="1295400"/>
            </a:xfrm>
            <a:prstGeom prst="rect">
              <a:avLst/>
            </a:prstGeom>
          </p:spPr>
        </p:pic>
      </p:grpSp>
      <p:pic>
        <p:nvPicPr>
          <p:cNvPr id="10" name="Picture 9" descr="rain-cloud-design-1.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06847" y="461475"/>
            <a:ext cx="2743200" cy="2743200"/>
          </a:xfrm>
          <a:prstGeom prst="rect">
            <a:avLst/>
          </a:prstGeom>
        </p:spPr>
      </p:pic>
      <p:pic>
        <p:nvPicPr>
          <p:cNvPr id="13" name="Picture 12" descr="5-Free-Summer-Clipart-Illustration-Of-A-Happy-Smiling-Su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68121" y="681647"/>
            <a:ext cx="2290960" cy="1935861"/>
          </a:xfrm>
          <a:prstGeom prst="rect">
            <a:avLst/>
          </a:prstGeom>
        </p:spPr>
      </p:pic>
      <p:sp>
        <p:nvSpPr>
          <p:cNvPr id="15" name="Rectangle 14"/>
          <p:cNvSpPr/>
          <p:nvPr/>
        </p:nvSpPr>
        <p:spPr>
          <a:xfrm>
            <a:off x="1737904" y="33114"/>
            <a:ext cx="5316630" cy="646331"/>
          </a:xfrm>
          <a:prstGeom prst="rect">
            <a:avLst/>
          </a:prstGeom>
          <a:noFill/>
        </p:spPr>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rgbClr val="FCFF6D"/>
                </a:solidFill>
                <a:effectLst>
                  <a:outerShdw blurRad="41275" dist="20320" dir="1800000" algn="tl" rotWithShape="0">
                    <a:srgbClr val="000000">
                      <a:alpha val="40000"/>
                    </a:srgbClr>
                  </a:outerShdw>
                </a:effectLst>
                <a:latin typeface="+mj-lt"/>
              </a:rPr>
              <a:t>Causes/Drivers of Blooms?</a:t>
            </a:r>
            <a:endParaRPr lang="en-US" sz="3600" b="1" cap="none" spc="0" dirty="0">
              <a:ln w="12700">
                <a:solidFill>
                  <a:schemeClr val="tx2">
                    <a:satMod val="155000"/>
                  </a:schemeClr>
                </a:solidFill>
                <a:prstDash val="solid"/>
              </a:ln>
              <a:solidFill>
                <a:srgbClr val="FCFF6D"/>
              </a:solidFill>
              <a:effectLst>
                <a:outerShdw blurRad="41275" dist="20320" dir="1800000" algn="tl" rotWithShape="0">
                  <a:srgbClr val="000000">
                    <a:alpha val="40000"/>
                  </a:srgbClr>
                </a:outerShdw>
              </a:effectLst>
              <a:latin typeface="+mj-lt"/>
            </a:endParaRPr>
          </a:p>
        </p:txBody>
      </p:sp>
      <p:pic>
        <p:nvPicPr>
          <p:cNvPr id="2" name="Picture 1"/>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841185" y="4422991"/>
            <a:ext cx="2057400" cy="141597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78771" y="1669871"/>
            <a:ext cx="2003407" cy="1925149"/>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679357" y="2933700"/>
            <a:ext cx="1702047" cy="1489291"/>
          </a:xfrm>
          <a:prstGeom prst="rect">
            <a:avLst/>
          </a:prstGeom>
        </p:spPr>
      </p:pic>
      <p:grpSp>
        <p:nvGrpSpPr>
          <p:cNvPr id="19" name="Group 18"/>
          <p:cNvGrpSpPr/>
          <p:nvPr/>
        </p:nvGrpSpPr>
        <p:grpSpPr>
          <a:xfrm>
            <a:off x="3429000" y="3581400"/>
            <a:ext cx="3259060" cy="1641381"/>
            <a:chOff x="3853977" y="4006825"/>
            <a:chExt cx="3259060" cy="1641381"/>
          </a:xfrm>
        </p:grpSpPr>
        <p:pic>
          <p:nvPicPr>
            <p:cNvPr id="17" name="Picture 1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853977" y="4006825"/>
              <a:ext cx="3259060" cy="1641381"/>
            </a:xfrm>
            <a:prstGeom prst="rect">
              <a:avLst/>
            </a:prstGeom>
          </p:spPr>
        </p:pic>
        <p:sp>
          <p:nvSpPr>
            <p:cNvPr id="18" name="TextBox 17"/>
            <p:cNvSpPr txBox="1"/>
            <p:nvPr/>
          </p:nvSpPr>
          <p:spPr>
            <a:xfrm>
              <a:off x="6569287" y="5406982"/>
              <a:ext cx="524503" cy="230832"/>
            </a:xfrm>
            <a:prstGeom prst="rect">
              <a:avLst/>
            </a:prstGeom>
            <a:noFill/>
          </p:spPr>
          <p:txBody>
            <a:bodyPr wrap="none" rtlCol="0">
              <a:spAutoFit/>
            </a:bodyPr>
            <a:lstStyle/>
            <a:p>
              <a:r>
                <a:rPr lang="en-US" sz="900" smtClean="0"/>
                <a:t>WHOI</a:t>
              </a:r>
              <a:endParaRPr lang="en-US" sz="900"/>
            </a:p>
          </p:txBody>
        </p:sp>
      </p:grpSp>
    </p:spTree>
    <p:extLst>
      <p:ext uri="{BB962C8B-B14F-4D97-AF65-F5344CB8AC3E}">
        <p14:creationId xmlns:p14="http://schemas.microsoft.com/office/powerpoint/2010/main" val="21245641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58057"/>
          </a:xfrm>
        </p:spPr>
        <p:txBody>
          <a:bodyPr>
            <a:noAutofit/>
          </a:bodyPr>
          <a:lstStyle/>
          <a:p>
            <a:pPr algn="ctr"/>
            <a:r>
              <a:rPr lang="en-US" sz="3600" b="0" dirty="0" smtClean="0">
                <a:solidFill>
                  <a:srgbClr val="FCFF6D"/>
                </a:solidFill>
                <a:effectLst>
                  <a:outerShdw blurRad="50800" dist="38100" dir="2700000" algn="tl" rotWithShape="0">
                    <a:srgbClr val="000000">
                      <a:alpha val="43000"/>
                    </a:srgbClr>
                  </a:outerShdw>
                </a:effectLst>
              </a:rPr>
              <a:t>HAB-related human illnesses</a:t>
            </a:r>
            <a:endParaRPr lang="en-US" sz="3600" b="0" dirty="0">
              <a:solidFill>
                <a:srgbClr val="FCFF6D"/>
              </a:solidFill>
              <a:effectLst>
                <a:outerShdw blurRad="50800" dist="38100" dir="2700000" algn="tl" rotWithShape="0">
                  <a:srgbClr val="000000">
                    <a:alpha val="43000"/>
                  </a:srgbClr>
                </a:outerShdw>
              </a:effectLst>
            </a:endParaRPr>
          </a:p>
        </p:txBody>
      </p:sp>
      <p:graphicFrame>
        <p:nvGraphicFramePr>
          <p:cNvPr id="4" name="Diagram 3"/>
          <p:cNvGraphicFramePr/>
          <p:nvPr>
            <p:extLst>
              <p:ext uri="{D42A27DB-BD31-4B8C-83A1-F6EECF244321}">
                <p14:modId xmlns:p14="http://schemas.microsoft.com/office/powerpoint/2010/main" val="3646877793"/>
              </p:ext>
            </p:extLst>
          </p:nvPr>
        </p:nvGraphicFramePr>
        <p:xfrm>
          <a:off x="1510881" y="1917670"/>
          <a:ext cx="7283971" cy="2973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pseudonitzschiaASP.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713" y="2668253"/>
            <a:ext cx="958820" cy="685800"/>
          </a:xfrm>
          <a:prstGeom prst="rect">
            <a:avLst/>
          </a:prstGeom>
        </p:spPr>
      </p:pic>
      <p:pic>
        <p:nvPicPr>
          <p:cNvPr id="7" name="Picture 6" descr="40247_alexandrium-fundyense.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51642" y="1883941"/>
            <a:ext cx="960120" cy="682992"/>
          </a:xfrm>
          <a:prstGeom prst="rect">
            <a:avLst/>
          </a:prstGeom>
        </p:spPr>
      </p:pic>
      <p:pic>
        <p:nvPicPr>
          <p:cNvPr id="8" name="Picture 7" descr="Dinophysis2.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350705" y="3449475"/>
            <a:ext cx="956559" cy="685800"/>
          </a:xfrm>
          <a:prstGeom prst="rect">
            <a:avLst/>
          </a:prstGeom>
        </p:spPr>
      </p:pic>
      <p:pic>
        <p:nvPicPr>
          <p:cNvPr id="9" name="Picture 8" descr="Karenia brevis.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362883" y="4222407"/>
            <a:ext cx="960120" cy="683105"/>
          </a:xfrm>
          <a:prstGeom prst="rect">
            <a:avLst/>
          </a:prstGeom>
        </p:spPr>
      </p:pic>
      <p:sp>
        <p:nvSpPr>
          <p:cNvPr id="10" name="TextBox 9"/>
          <p:cNvSpPr txBox="1"/>
          <p:nvPr/>
        </p:nvSpPr>
        <p:spPr>
          <a:xfrm>
            <a:off x="1752600" y="637427"/>
            <a:ext cx="1933731" cy="400110"/>
          </a:xfrm>
          <a:prstGeom prst="rect">
            <a:avLst/>
          </a:prstGeom>
          <a:noFill/>
        </p:spPr>
        <p:txBody>
          <a:bodyPr wrap="square" rtlCol="0">
            <a:spAutoFit/>
          </a:bodyPr>
          <a:lstStyle/>
          <a:p>
            <a:pPr algn="ctr"/>
            <a:r>
              <a:rPr lang="en-US" sz="2000" b="1" dirty="0">
                <a:solidFill>
                  <a:schemeClr val="bg1"/>
                </a:solidFill>
              </a:rPr>
              <a:t>HAB species</a:t>
            </a:r>
          </a:p>
        </p:txBody>
      </p:sp>
      <p:sp>
        <p:nvSpPr>
          <p:cNvPr id="12" name="TextBox 11"/>
          <p:cNvSpPr txBox="1"/>
          <p:nvPr/>
        </p:nvSpPr>
        <p:spPr>
          <a:xfrm>
            <a:off x="3540701" y="627812"/>
            <a:ext cx="1933731" cy="400110"/>
          </a:xfrm>
          <a:prstGeom prst="rect">
            <a:avLst/>
          </a:prstGeom>
          <a:noFill/>
        </p:spPr>
        <p:txBody>
          <a:bodyPr wrap="square" rtlCol="0">
            <a:spAutoFit/>
          </a:bodyPr>
          <a:lstStyle/>
          <a:p>
            <a:pPr algn="ctr"/>
            <a:r>
              <a:rPr lang="en-US" sz="2000" b="1" dirty="0">
                <a:solidFill>
                  <a:schemeClr val="bg1"/>
                </a:solidFill>
              </a:rPr>
              <a:t>Toxin</a:t>
            </a:r>
          </a:p>
        </p:txBody>
      </p:sp>
      <p:sp>
        <p:nvSpPr>
          <p:cNvPr id="13" name="TextBox 12"/>
          <p:cNvSpPr txBox="1"/>
          <p:nvPr/>
        </p:nvSpPr>
        <p:spPr>
          <a:xfrm>
            <a:off x="5715000" y="621401"/>
            <a:ext cx="1933731" cy="400110"/>
          </a:xfrm>
          <a:prstGeom prst="rect">
            <a:avLst/>
          </a:prstGeom>
          <a:noFill/>
        </p:spPr>
        <p:txBody>
          <a:bodyPr wrap="square" rtlCol="0">
            <a:spAutoFit/>
          </a:bodyPr>
          <a:lstStyle/>
          <a:p>
            <a:pPr algn="ctr"/>
            <a:r>
              <a:rPr lang="en-US" sz="2000" b="1" dirty="0" smtClean="0">
                <a:solidFill>
                  <a:schemeClr val="bg1"/>
                </a:solidFill>
              </a:rPr>
              <a:t>Illness</a:t>
            </a:r>
            <a:endParaRPr lang="en-US" sz="2000" b="1" dirty="0">
              <a:solidFill>
                <a:schemeClr val="bg1"/>
              </a:solidFill>
            </a:endParaRPr>
          </a:p>
        </p:txBody>
      </p:sp>
      <p:sp>
        <p:nvSpPr>
          <p:cNvPr id="3" name="TextBox 2"/>
          <p:cNvSpPr txBox="1"/>
          <p:nvPr/>
        </p:nvSpPr>
        <p:spPr>
          <a:xfrm>
            <a:off x="292832" y="6519497"/>
            <a:ext cx="5181600" cy="230832"/>
          </a:xfrm>
          <a:prstGeom prst="rect">
            <a:avLst/>
          </a:prstGeom>
          <a:noFill/>
        </p:spPr>
        <p:txBody>
          <a:bodyPr wrap="square" rtlCol="0">
            <a:spAutoFit/>
          </a:bodyPr>
          <a:lstStyle/>
          <a:p>
            <a:r>
              <a:rPr lang="en-US" sz="900" dirty="0" smtClean="0">
                <a:solidFill>
                  <a:schemeClr val="bg1"/>
                </a:solidFill>
              </a:rPr>
              <a:t>Photos: Nancy Lewis, Dr. </a:t>
            </a:r>
            <a:r>
              <a:rPr lang="en-US" sz="900" dirty="0" err="1" smtClean="0">
                <a:solidFill>
                  <a:schemeClr val="bg1"/>
                </a:solidFill>
              </a:rPr>
              <a:t>Rozalind</a:t>
            </a:r>
            <a:r>
              <a:rPr lang="en-US" sz="900" dirty="0" smtClean="0">
                <a:solidFill>
                  <a:schemeClr val="bg1"/>
                </a:solidFill>
              </a:rPr>
              <a:t> Jester, oceandatacenter.ucsc.edu, FL Fish and Wildlife </a:t>
            </a:r>
          </a:p>
        </p:txBody>
      </p:sp>
      <p:sp>
        <p:nvSpPr>
          <p:cNvPr id="11" name="TextBox 10"/>
          <p:cNvSpPr txBox="1"/>
          <p:nvPr/>
        </p:nvSpPr>
        <p:spPr>
          <a:xfrm>
            <a:off x="128648" y="2826192"/>
            <a:ext cx="429049" cy="769441"/>
          </a:xfrm>
          <a:prstGeom prst="rect">
            <a:avLst/>
          </a:prstGeom>
          <a:noFill/>
        </p:spPr>
        <p:txBody>
          <a:bodyPr wrap="none" rtlCol="0">
            <a:spAutoFit/>
          </a:bodyPr>
          <a:lstStyle/>
          <a:p>
            <a:r>
              <a:rPr lang="en-US" sz="4400" dirty="0" smtClean="0">
                <a:solidFill>
                  <a:srgbClr val="FF6600"/>
                </a:solidFill>
              </a:rPr>
              <a:t>*</a:t>
            </a:r>
            <a:endParaRPr lang="en-US" sz="4400" dirty="0">
              <a:solidFill>
                <a:srgbClr val="FF6600"/>
              </a:solidFill>
            </a:endParaRPr>
          </a:p>
        </p:txBody>
      </p:sp>
      <p:sp>
        <p:nvSpPr>
          <p:cNvPr id="14" name="TextBox 13"/>
          <p:cNvSpPr txBox="1"/>
          <p:nvPr/>
        </p:nvSpPr>
        <p:spPr>
          <a:xfrm>
            <a:off x="104351" y="3528125"/>
            <a:ext cx="429049" cy="769441"/>
          </a:xfrm>
          <a:prstGeom prst="rect">
            <a:avLst/>
          </a:prstGeom>
          <a:noFill/>
        </p:spPr>
        <p:txBody>
          <a:bodyPr wrap="none" rtlCol="0">
            <a:spAutoFit/>
          </a:bodyPr>
          <a:lstStyle/>
          <a:p>
            <a:r>
              <a:rPr lang="en-US" sz="4400" dirty="0" smtClean="0">
                <a:solidFill>
                  <a:srgbClr val="FF6600"/>
                </a:solidFill>
              </a:rPr>
              <a:t>*</a:t>
            </a:r>
            <a:endParaRPr lang="en-US" sz="4400" dirty="0">
              <a:solidFill>
                <a:srgbClr val="FF6600"/>
              </a:solidFill>
            </a:endParaRPr>
          </a:p>
        </p:txBody>
      </p:sp>
      <p:sp>
        <p:nvSpPr>
          <p:cNvPr id="15" name="TextBox 14"/>
          <p:cNvSpPr txBox="1"/>
          <p:nvPr/>
        </p:nvSpPr>
        <p:spPr>
          <a:xfrm>
            <a:off x="5486400" y="5943600"/>
            <a:ext cx="2839880" cy="769441"/>
          </a:xfrm>
          <a:prstGeom prst="rect">
            <a:avLst/>
          </a:prstGeom>
          <a:noFill/>
        </p:spPr>
        <p:txBody>
          <a:bodyPr wrap="none" rtlCol="0">
            <a:spAutoFit/>
          </a:bodyPr>
          <a:lstStyle/>
          <a:p>
            <a:r>
              <a:rPr lang="en-US" sz="4400" dirty="0" smtClean="0">
                <a:solidFill>
                  <a:srgbClr val="FF6600"/>
                </a:solidFill>
              </a:rPr>
              <a:t>* </a:t>
            </a:r>
            <a:r>
              <a:rPr lang="en-US" dirty="0" smtClean="0">
                <a:solidFill>
                  <a:schemeClr val="bg1"/>
                </a:solidFill>
              </a:rPr>
              <a:t>Seen in Virginia waters</a:t>
            </a:r>
            <a:endParaRPr lang="en-US" dirty="0">
              <a:solidFill>
                <a:schemeClr val="bg1"/>
              </a:solidFill>
            </a:endParaRPr>
          </a:p>
        </p:txBody>
      </p:sp>
      <p:grpSp>
        <p:nvGrpSpPr>
          <p:cNvPr id="16" name="Group 15"/>
          <p:cNvGrpSpPr/>
          <p:nvPr/>
        </p:nvGrpSpPr>
        <p:grpSpPr>
          <a:xfrm>
            <a:off x="1510881" y="4944639"/>
            <a:ext cx="2588836" cy="906910"/>
            <a:chOff x="56230" y="2300149"/>
            <a:chExt cx="2588836" cy="672202"/>
          </a:xfrm>
        </p:grpSpPr>
        <p:sp>
          <p:nvSpPr>
            <p:cNvPr id="17" name="Chevron 16"/>
            <p:cNvSpPr/>
            <p:nvPr/>
          </p:nvSpPr>
          <p:spPr>
            <a:xfrm>
              <a:off x="56230" y="2300149"/>
              <a:ext cx="2588836" cy="67220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4"/>
            <p:cNvSpPr/>
            <p:nvPr/>
          </p:nvSpPr>
          <p:spPr>
            <a:xfrm>
              <a:off x="392331" y="2300149"/>
              <a:ext cx="1916634" cy="672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i="1" kern="1200" dirty="0" err="1" smtClean="0"/>
                <a:t>Microcystis</a:t>
              </a:r>
              <a:r>
                <a:rPr lang="en-US" sz="1600" i="1" kern="1200" dirty="0" smtClean="0"/>
                <a:t> aeruginosa and </a:t>
              </a:r>
              <a:r>
                <a:rPr lang="en-US" sz="1600" kern="1200" dirty="0" smtClean="0"/>
                <a:t>other cyanobacteria</a:t>
              </a:r>
              <a:endParaRPr lang="en-US" sz="1600" kern="1200" dirty="0"/>
            </a:p>
          </p:txBody>
        </p:sp>
      </p:grpSp>
      <p:grpSp>
        <p:nvGrpSpPr>
          <p:cNvPr id="19" name="Group 18"/>
          <p:cNvGrpSpPr/>
          <p:nvPr/>
        </p:nvGrpSpPr>
        <p:grpSpPr>
          <a:xfrm>
            <a:off x="3799305" y="5010679"/>
            <a:ext cx="1600200" cy="840870"/>
            <a:chOff x="2426601" y="2357286"/>
            <a:chExt cx="1394819" cy="557927"/>
          </a:xfrm>
        </p:grpSpPr>
        <p:sp>
          <p:nvSpPr>
            <p:cNvPr id="20" name="Chevron 19"/>
            <p:cNvSpPr/>
            <p:nvPr/>
          </p:nvSpPr>
          <p:spPr>
            <a:xfrm>
              <a:off x="2426601" y="2357286"/>
              <a:ext cx="1394819" cy="557927"/>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Chevron 4"/>
            <p:cNvSpPr/>
            <p:nvPr/>
          </p:nvSpPr>
          <p:spPr>
            <a:xfrm>
              <a:off x="2705565" y="2357286"/>
              <a:ext cx="836892" cy="557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100" kern="1200" dirty="0" err="1" smtClean="0"/>
                <a:t>Microcystin</a:t>
              </a:r>
              <a:endParaRPr lang="en-US" sz="1100" kern="1200" dirty="0" smtClean="0"/>
            </a:p>
            <a:p>
              <a:pPr lvl="0" algn="ctr" defTabSz="622300">
                <a:lnSpc>
                  <a:spcPct val="90000"/>
                </a:lnSpc>
                <a:spcBef>
                  <a:spcPct val="0"/>
                </a:spcBef>
                <a:spcAft>
                  <a:spcPct val="35000"/>
                </a:spcAft>
              </a:pPr>
              <a:r>
                <a:rPr lang="en-US" sz="1100" dirty="0" err="1" smtClean="0"/>
                <a:t>Anatoxin</a:t>
              </a:r>
              <a:endParaRPr lang="en-US" sz="1100" dirty="0" smtClean="0"/>
            </a:p>
            <a:p>
              <a:pPr lvl="0" algn="ctr" defTabSz="622300">
                <a:lnSpc>
                  <a:spcPct val="90000"/>
                </a:lnSpc>
                <a:spcBef>
                  <a:spcPct val="0"/>
                </a:spcBef>
                <a:spcAft>
                  <a:spcPct val="35000"/>
                </a:spcAft>
              </a:pPr>
              <a:r>
                <a:rPr lang="en-US" sz="1100" dirty="0" err="1" smtClean="0"/>
                <a:t>Saxitoxin</a:t>
              </a:r>
              <a:endParaRPr lang="en-US" sz="1100" dirty="0" smtClean="0"/>
            </a:p>
            <a:p>
              <a:pPr lvl="0" algn="ctr" defTabSz="622300">
                <a:lnSpc>
                  <a:spcPct val="90000"/>
                </a:lnSpc>
                <a:spcBef>
                  <a:spcPct val="0"/>
                </a:spcBef>
                <a:spcAft>
                  <a:spcPct val="35000"/>
                </a:spcAft>
              </a:pPr>
              <a:endParaRPr lang="en-US" sz="1100" kern="1200" dirty="0"/>
            </a:p>
          </p:txBody>
        </p:sp>
      </p:grpSp>
      <p:grpSp>
        <p:nvGrpSpPr>
          <p:cNvPr id="22" name="Group 21"/>
          <p:cNvGrpSpPr/>
          <p:nvPr/>
        </p:nvGrpSpPr>
        <p:grpSpPr>
          <a:xfrm>
            <a:off x="5079466" y="5017627"/>
            <a:ext cx="3597728" cy="849773"/>
            <a:chOff x="3626146" y="2357286"/>
            <a:chExt cx="3597728" cy="557927"/>
          </a:xfrm>
        </p:grpSpPr>
        <p:sp>
          <p:nvSpPr>
            <p:cNvPr id="23" name="Chevron 22"/>
            <p:cNvSpPr/>
            <p:nvPr/>
          </p:nvSpPr>
          <p:spPr>
            <a:xfrm>
              <a:off x="3626146" y="2357286"/>
              <a:ext cx="3597728" cy="557927"/>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Chevron 4"/>
            <p:cNvSpPr/>
            <p:nvPr/>
          </p:nvSpPr>
          <p:spPr>
            <a:xfrm>
              <a:off x="3905110" y="2357286"/>
              <a:ext cx="3039801" cy="557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dirty="0" err="1" smtClean="0"/>
                <a:t>Hepatoxicity</a:t>
              </a:r>
              <a:r>
                <a:rPr lang="en-US" sz="1400" dirty="0" smtClean="0"/>
                <a:t>, neurotoxicity</a:t>
              </a:r>
              <a:endParaRPr lang="en-US" sz="1400" kern="1200" dirty="0"/>
            </a:p>
          </p:txBody>
        </p:sp>
      </p:grpSp>
      <p:grpSp>
        <p:nvGrpSpPr>
          <p:cNvPr id="25" name="Group 24"/>
          <p:cNvGrpSpPr/>
          <p:nvPr/>
        </p:nvGrpSpPr>
        <p:grpSpPr>
          <a:xfrm>
            <a:off x="1538897" y="1211314"/>
            <a:ext cx="2584567" cy="672202"/>
            <a:chOff x="56230" y="767527"/>
            <a:chExt cx="2584567" cy="672202"/>
          </a:xfrm>
        </p:grpSpPr>
        <p:sp>
          <p:nvSpPr>
            <p:cNvPr id="32" name="Chevron 31"/>
            <p:cNvSpPr/>
            <p:nvPr/>
          </p:nvSpPr>
          <p:spPr>
            <a:xfrm>
              <a:off x="56230" y="767527"/>
              <a:ext cx="2584567" cy="67220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Chevron 4"/>
            <p:cNvSpPr/>
            <p:nvPr/>
          </p:nvSpPr>
          <p:spPr>
            <a:xfrm>
              <a:off x="392331" y="767527"/>
              <a:ext cx="1912365" cy="672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i="1" kern="1200" dirty="0" err="1" smtClean="0"/>
                <a:t>Gambierdiscus</a:t>
              </a:r>
              <a:r>
                <a:rPr lang="en-US" sz="1600" i="1" kern="1200" dirty="0" smtClean="0"/>
                <a:t> </a:t>
              </a:r>
              <a:r>
                <a:rPr lang="en-US" sz="1600" i="1" kern="1200" dirty="0" err="1" smtClean="0"/>
                <a:t>toxicus</a:t>
              </a:r>
              <a:endParaRPr lang="en-US" sz="1600" i="1" kern="1200" dirty="0"/>
            </a:p>
          </p:txBody>
        </p:sp>
      </p:grpSp>
      <p:grpSp>
        <p:nvGrpSpPr>
          <p:cNvPr id="26" name="Group 25"/>
          <p:cNvGrpSpPr/>
          <p:nvPr/>
        </p:nvGrpSpPr>
        <p:grpSpPr>
          <a:xfrm>
            <a:off x="3904999" y="1268452"/>
            <a:ext cx="1394819" cy="557927"/>
            <a:chOff x="2422332" y="824665"/>
            <a:chExt cx="1394819" cy="557927"/>
          </a:xfrm>
        </p:grpSpPr>
        <p:sp>
          <p:nvSpPr>
            <p:cNvPr id="30" name="Chevron 29"/>
            <p:cNvSpPr/>
            <p:nvPr/>
          </p:nvSpPr>
          <p:spPr>
            <a:xfrm>
              <a:off x="2422332" y="824665"/>
              <a:ext cx="1394819" cy="557927"/>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Chevron 6"/>
            <p:cNvSpPr/>
            <p:nvPr/>
          </p:nvSpPr>
          <p:spPr>
            <a:xfrm>
              <a:off x="2701296" y="824665"/>
              <a:ext cx="836892" cy="557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endParaRPr lang="en-US" sz="1400" kern="1200" dirty="0"/>
            </a:p>
          </p:txBody>
        </p:sp>
      </p:grpSp>
      <p:sp>
        <p:nvSpPr>
          <p:cNvPr id="28" name="Chevron 27"/>
          <p:cNvSpPr/>
          <p:nvPr/>
        </p:nvSpPr>
        <p:spPr>
          <a:xfrm>
            <a:off x="5077331" y="1268452"/>
            <a:ext cx="3597728" cy="557927"/>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b"/>
          <a:lstStyle/>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a:p>
            <a:pPr algn="ctr"/>
            <a:r>
              <a:rPr lang="en-US" sz="1400" dirty="0" smtClean="0"/>
              <a:t>Ciguatera fish </a:t>
            </a:r>
            <a:r>
              <a:rPr lang="en-US" sz="1400" dirty="0"/>
              <a:t>poisoning</a:t>
            </a:r>
          </a:p>
          <a:p>
            <a:endParaRPr lang="en-US" sz="1400" dirty="0" smtClean="0"/>
          </a:p>
        </p:txBody>
      </p:sp>
      <p:sp>
        <p:nvSpPr>
          <p:cNvPr id="29" name="Chevron 8"/>
          <p:cNvSpPr/>
          <p:nvPr/>
        </p:nvSpPr>
        <p:spPr>
          <a:xfrm>
            <a:off x="5383508" y="1268452"/>
            <a:ext cx="3039801" cy="557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endParaRPr lang="en-US" sz="1400" kern="1200" dirty="0"/>
          </a:p>
        </p:txBody>
      </p:sp>
      <p:sp>
        <p:nvSpPr>
          <p:cNvPr id="34" name="Rectangle 33"/>
          <p:cNvSpPr/>
          <p:nvPr/>
        </p:nvSpPr>
        <p:spPr>
          <a:xfrm>
            <a:off x="4073303" y="1226215"/>
            <a:ext cx="1135247" cy="600164"/>
          </a:xfrm>
          <a:prstGeom prst="rect">
            <a:avLst/>
          </a:prstGeom>
        </p:spPr>
        <p:txBody>
          <a:bodyPr wrap="none">
            <a:spAutoFit/>
          </a:bodyPr>
          <a:lstStyle/>
          <a:p>
            <a:pPr lvl="0"/>
            <a:r>
              <a:rPr lang="en-US" sz="1100" dirty="0" err="1" smtClean="0"/>
              <a:t>Cinguatoxin</a:t>
            </a:r>
            <a:endParaRPr lang="en-US" sz="1100" dirty="0" smtClean="0"/>
          </a:p>
          <a:p>
            <a:pPr lvl="0"/>
            <a:r>
              <a:rPr lang="en-US" sz="1100" dirty="0" err="1" smtClean="0"/>
              <a:t>Maitotoxin</a:t>
            </a:r>
            <a:endParaRPr lang="en-US" sz="1100" dirty="0" smtClean="0"/>
          </a:p>
          <a:p>
            <a:pPr lvl="0"/>
            <a:r>
              <a:rPr lang="en-US" sz="1100" dirty="0" err="1" smtClean="0"/>
              <a:t>Gambieric</a:t>
            </a:r>
            <a:r>
              <a:rPr lang="en-US" sz="1100" dirty="0" smtClean="0"/>
              <a:t> Acid</a:t>
            </a:r>
            <a:endParaRPr lang="en-US" sz="1100" dirty="0"/>
          </a:p>
        </p:txBody>
      </p:sp>
      <p:pic>
        <p:nvPicPr>
          <p:cNvPr id="35" name="Picture 3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50705" y="1094586"/>
            <a:ext cx="956559" cy="706730"/>
          </a:xfrm>
          <a:prstGeom prst="rect">
            <a:avLst/>
          </a:prstGeom>
        </p:spPr>
      </p:pic>
      <p:pic>
        <p:nvPicPr>
          <p:cNvPr id="36" name="Picture 35" descr="cynoimages.tiff"/>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43173" y="5029477"/>
            <a:ext cx="1047161" cy="698107"/>
          </a:xfrm>
          <a:prstGeom prst="rect">
            <a:avLst/>
          </a:prstGeom>
        </p:spPr>
      </p:pic>
      <p:sp>
        <p:nvSpPr>
          <p:cNvPr id="38" name="TextBox 37"/>
          <p:cNvSpPr txBox="1"/>
          <p:nvPr/>
        </p:nvSpPr>
        <p:spPr>
          <a:xfrm>
            <a:off x="118835" y="5082651"/>
            <a:ext cx="429049" cy="769441"/>
          </a:xfrm>
          <a:prstGeom prst="rect">
            <a:avLst/>
          </a:prstGeom>
          <a:noFill/>
        </p:spPr>
        <p:txBody>
          <a:bodyPr wrap="none" rtlCol="0">
            <a:spAutoFit/>
          </a:bodyPr>
          <a:lstStyle/>
          <a:p>
            <a:r>
              <a:rPr lang="en-US" sz="4400" dirty="0" smtClean="0">
                <a:solidFill>
                  <a:srgbClr val="FF6600"/>
                </a:solidFill>
              </a:rPr>
              <a:t>*</a:t>
            </a:r>
            <a:endParaRPr lang="en-US" sz="4400" dirty="0">
              <a:solidFill>
                <a:srgbClr val="FF6600"/>
              </a:solidFill>
            </a:endParaRPr>
          </a:p>
        </p:txBody>
      </p:sp>
      <p:sp>
        <p:nvSpPr>
          <p:cNvPr id="5" name="Oval 4"/>
          <p:cNvSpPr/>
          <p:nvPr/>
        </p:nvSpPr>
        <p:spPr>
          <a:xfrm>
            <a:off x="152400" y="4724400"/>
            <a:ext cx="3962400" cy="13716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364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Autofit/>
          </a:bodyPr>
          <a:lstStyle/>
          <a:p>
            <a:pPr algn="ctr"/>
            <a:r>
              <a:rPr lang="en-US" sz="3200" b="0" dirty="0" smtClean="0">
                <a:solidFill>
                  <a:srgbClr val="FCFF6D"/>
                </a:solidFill>
              </a:rPr>
              <a:t>Cyanobacteria </a:t>
            </a:r>
            <a:r>
              <a:rPr lang="en-US" sz="3200" b="0" dirty="0">
                <a:solidFill>
                  <a:srgbClr val="FCFF6D"/>
                </a:solidFill>
              </a:rPr>
              <a:t>B</a:t>
            </a:r>
            <a:r>
              <a:rPr lang="en-US" sz="3200" b="0" dirty="0" smtClean="0">
                <a:solidFill>
                  <a:srgbClr val="FCFF6D"/>
                </a:solidFill>
              </a:rPr>
              <a:t>looms </a:t>
            </a:r>
            <a:r>
              <a:rPr lang="en-US" sz="3200" b="0" dirty="0">
                <a:solidFill>
                  <a:srgbClr val="FCFF6D"/>
                </a:solidFill>
              </a:rPr>
              <a:t>I</a:t>
            </a:r>
            <a:r>
              <a:rPr lang="en-US" sz="3200" b="0" dirty="0" smtClean="0">
                <a:solidFill>
                  <a:srgbClr val="FCFF6D"/>
                </a:solidFill>
              </a:rPr>
              <a:t>ncreasing </a:t>
            </a:r>
            <a:br>
              <a:rPr lang="en-US" sz="3200" b="0" dirty="0" smtClean="0">
                <a:solidFill>
                  <a:srgbClr val="FCFF6D"/>
                </a:solidFill>
              </a:rPr>
            </a:br>
            <a:r>
              <a:rPr lang="en-US" sz="3200" b="0" dirty="0" smtClean="0">
                <a:solidFill>
                  <a:srgbClr val="FCFF6D"/>
                </a:solidFill>
              </a:rPr>
              <a:t>(freshwater lakes, ponds etc.)</a:t>
            </a:r>
            <a:endParaRPr lang="en-US" sz="3200" b="0" dirty="0">
              <a:solidFill>
                <a:srgbClr val="FCFF6D"/>
              </a:solidFill>
            </a:endParaRPr>
          </a:p>
        </p:txBody>
      </p:sp>
      <p:grpSp>
        <p:nvGrpSpPr>
          <p:cNvPr id="9" name="Group 8"/>
          <p:cNvGrpSpPr/>
          <p:nvPr/>
        </p:nvGrpSpPr>
        <p:grpSpPr>
          <a:xfrm>
            <a:off x="439550" y="1219200"/>
            <a:ext cx="2892608" cy="2163762"/>
            <a:chOff x="439550" y="1417639"/>
            <a:chExt cx="2892608" cy="2163762"/>
          </a:xfrm>
        </p:grpSpPr>
        <p:pic>
          <p:nvPicPr>
            <p:cNvPr id="4" name="Picture 3"/>
            <p:cNvPicPr>
              <a:picLocks noChangeAspect="1"/>
            </p:cNvPicPr>
            <p:nvPr/>
          </p:nvPicPr>
          <p:blipFill>
            <a:blip r:embed="rId2"/>
            <a:stretch>
              <a:fillRect/>
            </a:stretch>
          </p:blipFill>
          <p:spPr>
            <a:xfrm>
              <a:off x="439550" y="1417639"/>
              <a:ext cx="2892608" cy="2163762"/>
            </a:xfrm>
            <a:prstGeom prst="rect">
              <a:avLst/>
            </a:prstGeom>
            <a:ln w="28575" cmpd="sng">
              <a:solidFill>
                <a:srgbClr val="6BDBFA"/>
              </a:solidFill>
            </a:ln>
          </p:spPr>
        </p:pic>
        <p:sp>
          <p:nvSpPr>
            <p:cNvPr id="5" name="TextBox 4"/>
            <p:cNvSpPr txBox="1"/>
            <p:nvPr/>
          </p:nvSpPr>
          <p:spPr>
            <a:xfrm>
              <a:off x="609600" y="3124200"/>
              <a:ext cx="690514" cy="369332"/>
            </a:xfrm>
            <a:prstGeom prst="rect">
              <a:avLst/>
            </a:prstGeom>
            <a:noFill/>
          </p:spPr>
          <p:txBody>
            <a:bodyPr wrap="none" rtlCol="0">
              <a:spAutoFit/>
            </a:bodyPr>
            <a:lstStyle/>
            <a:p>
              <a:r>
                <a:rPr lang="en-US" dirty="0" smtClean="0"/>
                <a:t>USGS</a:t>
              </a:r>
              <a:endParaRPr lang="en-US" dirty="0"/>
            </a:p>
          </p:txBody>
        </p:sp>
      </p:grpSp>
      <p:grpSp>
        <p:nvGrpSpPr>
          <p:cNvPr id="21" name="Group 20"/>
          <p:cNvGrpSpPr/>
          <p:nvPr/>
        </p:nvGrpSpPr>
        <p:grpSpPr>
          <a:xfrm>
            <a:off x="4419600" y="4191000"/>
            <a:ext cx="3810000" cy="2514600"/>
            <a:chOff x="381000" y="4267200"/>
            <a:chExt cx="3455660" cy="2303773"/>
          </a:xfrm>
        </p:grpSpPr>
        <p:pic>
          <p:nvPicPr>
            <p:cNvPr id="7" name="Picture 6" descr="algal.bloom__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4267200"/>
              <a:ext cx="3455660" cy="2303773"/>
            </a:xfrm>
            <a:prstGeom prst="rect">
              <a:avLst/>
            </a:prstGeom>
            <a:ln w="28575" cmpd="sng">
              <a:solidFill>
                <a:srgbClr val="6BDBFA"/>
              </a:solidFill>
            </a:ln>
          </p:spPr>
        </p:pic>
        <p:sp>
          <p:nvSpPr>
            <p:cNvPr id="12" name="TextBox 11"/>
            <p:cNvSpPr txBox="1"/>
            <p:nvPr/>
          </p:nvSpPr>
          <p:spPr>
            <a:xfrm>
              <a:off x="598360" y="4431214"/>
              <a:ext cx="1671548" cy="369332"/>
            </a:xfrm>
            <a:prstGeom prst="rect">
              <a:avLst/>
            </a:prstGeom>
            <a:noFill/>
          </p:spPr>
          <p:txBody>
            <a:bodyPr wrap="none" rtlCol="0">
              <a:spAutoFit/>
            </a:bodyPr>
            <a:lstStyle/>
            <a:p>
              <a:r>
                <a:rPr lang="en-US" dirty="0" smtClean="0">
                  <a:solidFill>
                    <a:schemeClr val="bg1"/>
                  </a:solidFill>
                  <a:latin typeface="Cambria" charset="0"/>
                  <a:ea typeface="Cambria" charset="0"/>
                  <a:cs typeface="Cambria" charset="0"/>
                </a:rPr>
                <a:t>Lake Erie 2011</a:t>
              </a:r>
              <a:endParaRPr lang="en-US" dirty="0">
                <a:solidFill>
                  <a:schemeClr val="bg1"/>
                </a:solidFill>
                <a:latin typeface="Cambria" charset="0"/>
                <a:ea typeface="Cambria" charset="0"/>
                <a:cs typeface="Cambria" charset="0"/>
              </a:endParaRPr>
            </a:p>
          </p:txBody>
        </p:sp>
        <p:sp>
          <p:nvSpPr>
            <p:cNvPr id="13" name="Rectangle 12"/>
            <p:cNvSpPr/>
            <p:nvPr/>
          </p:nvSpPr>
          <p:spPr>
            <a:xfrm>
              <a:off x="445960" y="6260014"/>
              <a:ext cx="1660905" cy="256126"/>
            </a:xfrm>
            <a:prstGeom prst="rect">
              <a:avLst/>
            </a:prstGeom>
          </p:spPr>
          <p:txBody>
            <a:bodyPr wrap="none">
              <a:spAutoFit/>
            </a:bodyPr>
            <a:lstStyle/>
            <a:p>
              <a:r>
                <a:rPr lang="en-US" sz="900" i="1" dirty="0">
                  <a:solidFill>
                    <a:srgbClr val="FFFFFF"/>
                  </a:solidFill>
                </a:rPr>
                <a:t>AP Photo courtesy of NOAA</a:t>
              </a:r>
              <a:endParaRPr lang="en-US" sz="900" dirty="0">
                <a:solidFill>
                  <a:srgbClr val="FFFFFF"/>
                </a:solidFill>
              </a:endParaRPr>
            </a:p>
          </p:txBody>
        </p:sp>
      </p:grpSp>
      <p:grpSp>
        <p:nvGrpSpPr>
          <p:cNvPr id="3" name="Group 2"/>
          <p:cNvGrpSpPr/>
          <p:nvPr/>
        </p:nvGrpSpPr>
        <p:grpSpPr>
          <a:xfrm>
            <a:off x="4419600" y="1371600"/>
            <a:ext cx="4035552" cy="2535047"/>
            <a:chOff x="4267200" y="2819400"/>
            <a:chExt cx="4035552" cy="2535047"/>
          </a:xfrm>
        </p:grpSpPr>
        <p:grpSp>
          <p:nvGrpSpPr>
            <p:cNvPr id="14" name="Group 13"/>
            <p:cNvGrpSpPr/>
            <p:nvPr/>
          </p:nvGrpSpPr>
          <p:grpSpPr>
            <a:xfrm>
              <a:off x="4267200" y="2819400"/>
              <a:ext cx="4035552" cy="2535047"/>
              <a:chOff x="152400" y="2209800"/>
              <a:chExt cx="4804228" cy="2967830"/>
            </a:xfrm>
          </p:grpSpPr>
          <p:pic>
            <p:nvPicPr>
              <p:cNvPr id="15" name="Picture 14" descr="Florida201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0" y="2209800"/>
                <a:ext cx="4445000" cy="2967830"/>
              </a:xfrm>
              <a:prstGeom prst="rect">
                <a:avLst/>
              </a:prstGeom>
              <a:ln w="38100" cmpd="sng">
                <a:solidFill>
                  <a:schemeClr val="accent3"/>
                </a:solidFill>
              </a:ln>
            </p:spPr>
          </p:pic>
          <p:sp>
            <p:nvSpPr>
              <p:cNvPr id="16" name="Rectangle 15"/>
              <p:cNvSpPr/>
              <p:nvPr/>
            </p:nvSpPr>
            <p:spPr>
              <a:xfrm>
                <a:off x="1603829" y="4618439"/>
                <a:ext cx="3352799" cy="280344"/>
              </a:xfrm>
              <a:prstGeom prst="rect">
                <a:avLst/>
              </a:prstGeom>
            </p:spPr>
            <p:txBody>
              <a:bodyPr wrap="square">
                <a:spAutoFit/>
              </a:bodyPr>
              <a:lstStyle/>
              <a:p>
                <a:r>
                  <a:rPr lang="en-US" sz="900" dirty="0">
                    <a:solidFill>
                      <a:schemeClr val="bg1"/>
                    </a:solidFill>
                    <a:latin typeface="Cambria" charset="0"/>
                    <a:ea typeface="Cambria" charset="0"/>
                    <a:cs typeface="Cambria" charset="0"/>
                  </a:rPr>
                  <a:t>Richard </a:t>
                </a:r>
                <a:r>
                  <a:rPr lang="en-US" sz="900" dirty="0" err="1">
                    <a:solidFill>
                      <a:schemeClr val="bg1"/>
                    </a:solidFill>
                    <a:latin typeface="Cambria" charset="0"/>
                    <a:ea typeface="Cambria" charset="0"/>
                    <a:cs typeface="Cambria" charset="0"/>
                  </a:rPr>
                  <a:t>Graulich</a:t>
                </a:r>
                <a:r>
                  <a:rPr lang="en-US" sz="900" dirty="0">
                    <a:solidFill>
                      <a:schemeClr val="bg1"/>
                    </a:solidFill>
                    <a:latin typeface="Cambria" charset="0"/>
                    <a:ea typeface="Cambria" charset="0"/>
                    <a:cs typeface="Cambria" charset="0"/>
                  </a:rPr>
                  <a:t>/The Palm Beach Post via AP</a:t>
                </a:r>
              </a:p>
            </p:txBody>
          </p:sp>
        </p:grpSp>
        <p:sp>
          <p:nvSpPr>
            <p:cNvPr id="17" name="TextBox 16"/>
            <p:cNvSpPr txBox="1"/>
            <p:nvPr/>
          </p:nvSpPr>
          <p:spPr>
            <a:xfrm>
              <a:off x="4495800" y="2971800"/>
              <a:ext cx="1457450" cy="369332"/>
            </a:xfrm>
            <a:prstGeom prst="rect">
              <a:avLst/>
            </a:prstGeom>
            <a:noFill/>
          </p:spPr>
          <p:txBody>
            <a:bodyPr wrap="none" rtlCol="0">
              <a:spAutoFit/>
            </a:bodyPr>
            <a:lstStyle/>
            <a:p>
              <a:r>
                <a:rPr lang="en-US" dirty="0" smtClean="0">
                  <a:latin typeface="Cambria" charset="0"/>
                  <a:ea typeface="Cambria" charset="0"/>
                  <a:cs typeface="Cambria" charset="0"/>
                </a:rPr>
                <a:t>Florida 2016</a:t>
              </a:r>
              <a:endParaRPr lang="en-US" dirty="0">
                <a:latin typeface="Cambria" charset="0"/>
                <a:ea typeface="Cambria" charset="0"/>
                <a:cs typeface="Cambria" charset="0"/>
              </a:endParaRPr>
            </a:p>
          </p:txBody>
        </p:sp>
      </p:grpSp>
      <p:grpSp>
        <p:nvGrpSpPr>
          <p:cNvPr id="18" name="Group 17"/>
          <p:cNvGrpSpPr/>
          <p:nvPr/>
        </p:nvGrpSpPr>
        <p:grpSpPr>
          <a:xfrm>
            <a:off x="914400" y="3657600"/>
            <a:ext cx="1696374" cy="3015776"/>
            <a:chOff x="2667000" y="3773254"/>
            <a:chExt cx="1696374" cy="3015776"/>
          </a:xfrm>
        </p:grpSpPr>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7000" y="3773254"/>
              <a:ext cx="1696374" cy="3015776"/>
            </a:xfrm>
            <a:prstGeom prst="rect">
              <a:avLst/>
            </a:prstGeom>
            <a:ln w="38100">
              <a:solidFill>
                <a:schemeClr val="accent3"/>
              </a:solidFill>
            </a:ln>
          </p:spPr>
        </p:pic>
        <p:sp>
          <p:nvSpPr>
            <p:cNvPr id="20" name="TextBox 19"/>
            <p:cNvSpPr txBox="1"/>
            <p:nvPr/>
          </p:nvSpPr>
          <p:spPr>
            <a:xfrm>
              <a:off x="3079657" y="6400884"/>
              <a:ext cx="1249958" cy="369332"/>
            </a:xfrm>
            <a:prstGeom prst="rect">
              <a:avLst/>
            </a:prstGeom>
            <a:noFill/>
          </p:spPr>
          <p:txBody>
            <a:bodyPr wrap="none" rtlCol="0">
              <a:spAutoFit/>
            </a:bodyPr>
            <a:lstStyle/>
            <a:p>
              <a:r>
                <a:rPr lang="en-US" dirty="0" smtClean="0">
                  <a:solidFill>
                    <a:schemeClr val="bg1"/>
                  </a:solidFill>
                </a:rPr>
                <a:t>Brazil 2016</a:t>
              </a:r>
              <a:endParaRPr lang="en-US" dirty="0">
                <a:solidFill>
                  <a:schemeClr val="bg1"/>
                </a:solidFill>
              </a:endParaRPr>
            </a:p>
          </p:txBody>
        </p:sp>
      </p:grpSp>
    </p:spTree>
    <p:extLst>
      <p:ext uri="{BB962C8B-B14F-4D97-AF65-F5344CB8AC3E}">
        <p14:creationId xmlns:p14="http://schemas.microsoft.com/office/powerpoint/2010/main" val="9230495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8763000" cy="627888"/>
          </a:xfrm>
          <a:effectLst>
            <a:outerShdw blurRad="50800" dist="76200" dir="2700000" algn="tl" rotWithShape="0">
              <a:prstClr val="black">
                <a:alpha val="40000"/>
              </a:prstClr>
            </a:outerShdw>
          </a:effectLst>
        </p:spPr>
        <p:txBody>
          <a:bodyPr>
            <a:normAutofit fontScale="90000"/>
          </a:bodyPr>
          <a:lstStyle/>
          <a:p>
            <a:pPr algn="ctr"/>
            <a:r>
              <a:rPr lang="en-US" b="0" dirty="0" smtClean="0">
                <a:solidFill>
                  <a:srgbClr val="FCFF6D"/>
                </a:solidFill>
              </a:rPr>
              <a:t>HABs Across the US (1972 and 2008)</a:t>
            </a:r>
            <a:endParaRPr lang="en-US" b="0" dirty="0">
              <a:solidFill>
                <a:srgbClr val="FCFF6D"/>
              </a:solidFill>
            </a:endParaRPr>
          </a:p>
        </p:txBody>
      </p:sp>
      <p:pic>
        <p:nvPicPr>
          <p:cNvPr id="5" name="Picture 4" descr="anderson080719_img2_en_7379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838200"/>
            <a:ext cx="3204452" cy="5562600"/>
          </a:xfrm>
          <a:prstGeom prst="rect">
            <a:avLst/>
          </a:prstGeom>
        </p:spPr>
      </p:pic>
      <p:sp>
        <p:nvSpPr>
          <p:cNvPr id="6" name="TextBox 3"/>
          <p:cNvSpPr txBox="1">
            <a:spLocks noChangeArrowheads="1"/>
          </p:cNvSpPr>
          <p:nvPr/>
        </p:nvSpPr>
        <p:spPr bwMode="auto">
          <a:xfrm>
            <a:off x="4038600" y="903690"/>
            <a:ext cx="472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solidFill>
                  <a:schemeClr val="accent2">
                    <a:lumMod val="20000"/>
                    <a:lumOff val="80000"/>
                  </a:schemeClr>
                </a:solidFill>
                <a:latin typeface="Corbel" charset="0"/>
              </a:rPr>
              <a:t>HABs expanding range and intensity</a:t>
            </a:r>
            <a:endParaRPr lang="en-US" sz="2800" dirty="0">
              <a:solidFill>
                <a:schemeClr val="accent2">
                  <a:lumMod val="20000"/>
                  <a:lumOff val="80000"/>
                </a:schemeClr>
              </a:solidFill>
              <a:latin typeface="Corbel" charset="0"/>
            </a:endParaRPr>
          </a:p>
        </p:txBody>
      </p:sp>
      <p:sp>
        <p:nvSpPr>
          <p:cNvPr id="7" name="TextBox 6"/>
          <p:cNvSpPr txBox="1"/>
          <p:nvPr/>
        </p:nvSpPr>
        <p:spPr>
          <a:xfrm>
            <a:off x="3810000" y="2057400"/>
            <a:ext cx="5105400" cy="2277547"/>
          </a:xfrm>
          <a:prstGeom prst="rect">
            <a:avLst/>
          </a:prstGeom>
          <a:noFill/>
        </p:spPr>
        <p:txBody>
          <a:bodyPr wrap="square" rtlCol="0">
            <a:spAutoFit/>
          </a:bodyPr>
          <a:lstStyle/>
          <a:p>
            <a:pPr marL="342900" indent="-342900">
              <a:lnSpc>
                <a:spcPct val="150000"/>
              </a:lnSpc>
              <a:buClr>
                <a:schemeClr val="accent2"/>
              </a:buClr>
              <a:buSzPct val="120000"/>
              <a:buFont typeface="Arial"/>
              <a:buChar char="•"/>
            </a:pPr>
            <a:r>
              <a:rPr lang="en-US" sz="2400" dirty="0" smtClean="0">
                <a:solidFill>
                  <a:srgbClr val="FFFFFF"/>
                </a:solidFill>
              </a:rPr>
              <a:t>Climate Change</a:t>
            </a:r>
          </a:p>
          <a:p>
            <a:pPr marL="342900" indent="-342900">
              <a:lnSpc>
                <a:spcPct val="150000"/>
              </a:lnSpc>
              <a:buClr>
                <a:schemeClr val="accent2"/>
              </a:buClr>
              <a:buSzPct val="120000"/>
              <a:buFont typeface="Arial"/>
              <a:buChar char="•"/>
            </a:pPr>
            <a:r>
              <a:rPr lang="en-US" sz="2400" dirty="0" smtClean="0">
                <a:solidFill>
                  <a:srgbClr val="FFFFFF"/>
                </a:solidFill>
              </a:rPr>
              <a:t>Ocean Acidification</a:t>
            </a:r>
          </a:p>
          <a:p>
            <a:pPr marL="342900" indent="-342900">
              <a:lnSpc>
                <a:spcPct val="150000"/>
              </a:lnSpc>
              <a:buClr>
                <a:schemeClr val="accent2"/>
              </a:buClr>
              <a:buSzPct val="120000"/>
              <a:buFont typeface="Arial"/>
              <a:buChar char="•"/>
            </a:pPr>
            <a:r>
              <a:rPr lang="en-US" sz="2400" dirty="0" smtClean="0">
                <a:solidFill>
                  <a:srgbClr val="FFFFFF"/>
                </a:solidFill>
              </a:rPr>
              <a:t>Better Monitoring and Reporting</a:t>
            </a:r>
          </a:p>
          <a:p>
            <a:pPr marL="342900" indent="-342900">
              <a:lnSpc>
                <a:spcPct val="150000"/>
              </a:lnSpc>
              <a:buClr>
                <a:schemeClr val="accent2"/>
              </a:buClr>
              <a:buSzPct val="120000"/>
              <a:buFont typeface="Arial"/>
              <a:buChar char="•"/>
            </a:pPr>
            <a:r>
              <a:rPr lang="en-US" sz="2400" dirty="0" smtClean="0">
                <a:solidFill>
                  <a:srgbClr val="FFFFFF"/>
                </a:solidFill>
              </a:rPr>
              <a:t>Increased Nutrient Loading</a:t>
            </a:r>
          </a:p>
        </p:txBody>
      </p:sp>
    </p:spTree>
    <p:extLst>
      <p:ext uri="{BB962C8B-B14F-4D97-AF65-F5344CB8AC3E}">
        <p14:creationId xmlns:p14="http://schemas.microsoft.com/office/powerpoint/2010/main" val="9914237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762000"/>
          </a:xfrm>
          <a:effectLst>
            <a:outerShdw blurRad="50800" dist="76200" dir="2700000" algn="tl" rotWithShape="0">
              <a:prstClr val="black">
                <a:alpha val="40000"/>
              </a:prstClr>
            </a:outerShdw>
          </a:effectLst>
        </p:spPr>
        <p:txBody>
          <a:bodyPr>
            <a:normAutofit fontScale="90000"/>
          </a:bodyPr>
          <a:lstStyle/>
          <a:p>
            <a:pPr algn="ctr"/>
            <a:r>
              <a:rPr lang="en-US" b="0" dirty="0" smtClean="0">
                <a:solidFill>
                  <a:srgbClr val="FCFF6D"/>
                </a:solidFill>
              </a:rPr>
              <a:t>HABs Across the US (2016)</a:t>
            </a:r>
            <a:endParaRPr lang="en-US" b="0" dirty="0">
              <a:solidFill>
                <a:srgbClr val="FCFF6D"/>
              </a:solidFill>
            </a:endParaRPr>
          </a:p>
        </p:txBody>
      </p:sp>
      <p:pic>
        <p:nvPicPr>
          <p:cNvPr id="3" name="Picture 2" descr="USHAbdistribution2016.tiff"/>
          <p:cNvPicPr>
            <a:picLocks noChangeAspect="1"/>
          </p:cNvPicPr>
          <p:nvPr/>
        </p:nvPicPr>
        <p:blipFill rotWithShape="1">
          <a:blip r:embed="rId2" cstate="print">
            <a:extLst>
              <a:ext uri="{28A0092B-C50C-407E-A947-70E740481C1C}">
                <a14:useLocalDpi xmlns:a14="http://schemas.microsoft.com/office/drawing/2010/main"/>
              </a:ext>
            </a:extLst>
          </a:blip>
          <a:srcRect l="21338" t="2635" b="3576"/>
          <a:stretch/>
        </p:blipFill>
        <p:spPr>
          <a:xfrm>
            <a:off x="914400" y="1143000"/>
            <a:ext cx="7239000" cy="4508399"/>
          </a:xfrm>
          <a:prstGeom prst="rect">
            <a:avLst/>
          </a:prstGeom>
        </p:spPr>
      </p:pic>
      <p:sp>
        <p:nvSpPr>
          <p:cNvPr id="4" name="TextBox 3"/>
          <p:cNvSpPr txBox="1"/>
          <p:nvPr/>
        </p:nvSpPr>
        <p:spPr>
          <a:xfrm>
            <a:off x="457200" y="6096000"/>
            <a:ext cx="3841842" cy="276999"/>
          </a:xfrm>
          <a:prstGeom prst="rect">
            <a:avLst/>
          </a:prstGeom>
          <a:noFill/>
        </p:spPr>
        <p:txBody>
          <a:bodyPr wrap="none" rtlCol="0">
            <a:spAutoFit/>
          </a:bodyPr>
          <a:lstStyle/>
          <a:p>
            <a:r>
              <a:rPr lang="en-US" sz="1200" dirty="0">
                <a:solidFill>
                  <a:schemeClr val="bg1"/>
                </a:solidFill>
              </a:rPr>
              <a:t>https://</a:t>
            </a:r>
            <a:r>
              <a:rPr lang="en-US" sz="1200" dirty="0" err="1">
                <a:solidFill>
                  <a:schemeClr val="bg1"/>
                </a:solidFill>
              </a:rPr>
              <a:t>www.whoi.edu</a:t>
            </a:r>
            <a:r>
              <a:rPr lang="en-US" sz="1200" dirty="0">
                <a:solidFill>
                  <a:schemeClr val="bg1"/>
                </a:solidFill>
              </a:rPr>
              <a:t>/</a:t>
            </a:r>
            <a:r>
              <a:rPr lang="en-US" sz="1200" dirty="0" err="1">
                <a:solidFill>
                  <a:schemeClr val="bg1"/>
                </a:solidFill>
              </a:rPr>
              <a:t>redtide</a:t>
            </a:r>
            <a:r>
              <a:rPr lang="en-US" sz="1200" dirty="0">
                <a:solidFill>
                  <a:schemeClr val="bg1"/>
                </a:solidFill>
              </a:rPr>
              <a:t>/regions/us-distribution</a:t>
            </a:r>
          </a:p>
        </p:txBody>
      </p:sp>
    </p:spTree>
    <p:extLst>
      <p:ext uri="{BB962C8B-B14F-4D97-AF65-F5344CB8AC3E}">
        <p14:creationId xmlns:p14="http://schemas.microsoft.com/office/powerpoint/2010/main" val="5325424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3"/>
          <p:cNvSpPr txBox="1">
            <a:spLocks noChangeArrowheads="1"/>
          </p:cNvSpPr>
          <p:nvPr/>
        </p:nvSpPr>
        <p:spPr bwMode="auto">
          <a:xfrm>
            <a:off x="236538" y="219426"/>
            <a:ext cx="853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FFFFCC"/>
                </a:solidFill>
                <a:effectLst>
                  <a:outerShdw blurRad="50800" dist="38100" dir="2700000" algn="tl" rotWithShape="0">
                    <a:srgbClr val="000000">
                      <a:alpha val="43000"/>
                    </a:srgbClr>
                  </a:outerShdw>
                </a:effectLst>
                <a:latin typeface="+mj-lt"/>
              </a:rPr>
              <a:t> </a:t>
            </a:r>
            <a:r>
              <a:rPr lang="en-US" sz="4000" dirty="0" smtClean="0">
                <a:solidFill>
                  <a:srgbClr val="FFFFCC"/>
                </a:solidFill>
                <a:effectLst>
                  <a:outerShdw blurRad="50800" dist="38100" dir="2700000" algn="tl" rotWithShape="0">
                    <a:srgbClr val="000000">
                      <a:alpha val="43000"/>
                    </a:srgbClr>
                  </a:outerShdw>
                </a:effectLst>
                <a:latin typeface="+mj-lt"/>
              </a:rPr>
              <a:t>Lower Chesapeake Bay </a:t>
            </a:r>
            <a:r>
              <a:rPr lang="en-US" sz="4000" dirty="0">
                <a:solidFill>
                  <a:srgbClr val="FFFFCC"/>
                </a:solidFill>
                <a:effectLst>
                  <a:outerShdw blurRad="50800" dist="38100" dir="2700000" algn="tl" rotWithShape="0">
                    <a:srgbClr val="000000">
                      <a:alpha val="43000"/>
                    </a:srgbClr>
                  </a:outerShdw>
                </a:effectLst>
                <a:latin typeface="+mj-lt"/>
              </a:rPr>
              <a:t>Blooms</a:t>
            </a:r>
          </a:p>
        </p:txBody>
      </p:sp>
      <p:sp>
        <p:nvSpPr>
          <p:cNvPr id="16389" name="TextBox 4"/>
          <p:cNvSpPr txBox="1">
            <a:spLocks noChangeArrowheads="1"/>
          </p:cNvSpPr>
          <p:nvPr/>
        </p:nvSpPr>
        <p:spPr bwMode="auto">
          <a:xfrm>
            <a:off x="236538" y="912018"/>
            <a:ext cx="87550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buClr>
                <a:srgbClr val="FF0033"/>
              </a:buClr>
              <a:buSzPct val="150000"/>
              <a:buFontTx/>
              <a:buChar char="•"/>
            </a:pPr>
            <a:r>
              <a:rPr lang="en-US" sz="2000" dirty="0">
                <a:solidFill>
                  <a:srgbClr val="FFFFFF"/>
                </a:solidFill>
                <a:latin typeface="+mn-lt"/>
              </a:rPr>
              <a:t>  Annual </a:t>
            </a:r>
            <a:r>
              <a:rPr lang="en-US" sz="2000" dirty="0" smtClean="0">
                <a:solidFill>
                  <a:srgbClr val="FFFFFF"/>
                </a:solidFill>
                <a:latin typeface="+mn-lt"/>
              </a:rPr>
              <a:t>blooms of harmful phytoplankton </a:t>
            </a:r>
          </a:p>
          <a:p>
            <a:pPr eaLnBrk="1" hangingPunct="1">
              <a:lnSpc>
                <a:spcPct val="130000"/>
              </a:lnSpc>
              <a:buClr>
                <a:srgbClr val="FF0033"/>
              </a:buClr>
              <a:buSzPct val="150000"/>
              <a:buFontTx/>
              <a:buChar char="•"/>
            </a:pPr>
            <a:r>
              <a:rPr lang="en-US" sz="2000" dirty="0" smtClean="0">
                <a:solidFill>
                  <a:srgbClr val="FFFFFF"/>
                </a:solidFill>
                <a:latin typeface="+mn-lt"/>
              </a:rPr>
              <a:t>Occur throughout the year: </a:t>
            </a:r>
            <a:r>
              <a:rPr lang="en-US" sz="2000" u="sng" dirty="0" smtClean="0">
                <a:solidFill>
                  <a:srgbClr val="FFFFFF"/>
                </a:solidFill>
                <a:latin typeface="+mn-lt"/>
              </a:rPr>
              <a:t>VERY heavy and widespread </a:t>
            </a:r>
            <a:r>
              <a:rPr lang="en-US" sz="2000" dirty="0" smtClean="0">
                <a:solidFill>
                  <a:srgbClr val="FFFFFF"/>
                </a:solidFill>
                <a:latin typeface="+mn-lt"/>
              </a:rPr>
              <a:t>blooms late summer - </a:t>
            </a:r>
            <a:r>
              <a:rPr lang="en-US" sz="2000" dirty="0">
                <a:solidFill>
                  <a:srgbClr val="FFFFFF"/>
                </a:solidFill>
                <a:latin typeface="+mn-lt"/>
              </a:rPr>
              <a:t>early fall </a:t>
            </a:r>
            <a:r>
              <a:rPr lang="en-US" sz="2000" dirty="0" smtClean="0">
                <a:solidFill>
                  <a:srgbClr val="FFFFFF"/>
                </a:solidFill>
                <a:latin typeface="+mn-lt"/>
              </a:rPr>
              <a:t>(July </a:t>
            </a:r>
            <a:r>
              <a:rPr lang="en-US" sz="2000" dirty="0">
                <a:solidFill>
                  <a:srgbClr val="FFFFFF"/>
                </a:solidFill>
                <a:latin typeface="+mn-lt"/>
              </a:rPr>
              <a:t>– Sept</a:t>
            </a:r>
            <a:r>
              <a:rPr lang="en-US" sz="2000" dirty="0" smtClean="0">
                <a:solidFill>
                  <a:srgbClr val="FFFFFF"/>
                </a:solidFill>
                <a:latin typeface="+mn-lt"/>
              </a:rPr>
              <a:t>) in VA waters, particularly for the last decade</a:t>
            </a:r>
            <a:endParaRPr lang="en-US" sz="2000" dirty="0">
              <a:solidFill>
                <a:srgbClr val="FFFFFF"/>
              </a:solidFill>
              <a:latin typeface="+mn-lt"/>
            </a:endParaRPr>
          </a:p>
          <a:p>
            <a:pPr eaLnBrk="1" hangingPunct="1">
              <a:lnSpc>
                <a:spcPct val="130000"/>
              </a:lnSpc>
              <a:buClr>
                <a:srgbClr val="FF0033"/>
              </a:buClr>
              <a:buSzPct val="150000"/>
              <a:buFontTx/>
              <a:buChar char="•"/>
            </a:pPr>
            <a:r>
              <a:rPr lang="en-US" sz="2000" dirty="0">
                <a:solidFill>
                  <a:srgbClr val="FFFFFF"/>
                </a:solidFill>
                <a:latin typeface="+mn-lt"/>
              </a:rPr>
              <a:t>  Can lead to hypoxia/anoxia events (low oxygen levels </a:t>
            </a:r>
            <a:r>
              <a:rPr lang="en-US" sz="2000" dirty="0" smtClean="0">
                <a:solidFill>
                  <a:srgbClr val="FFFFFF"/>
                </a:solidFill>
                <a:latin typeface="+mn-lt"/>
              </a:rPr>
              <a:t>= detrimental </a:t>
            </a:r>
            <a:r>
              <a:rPr lang="en-US" sz="2000" dirty="0">
                <a:solidFill>
                  <a:srgbClr val="FFFFFF"/>
                </a:solidFill>
                <a:latin typeface="+mn-lt"/>
              </a:rPr>
              <a:t>to marine life) </a:t>
            </a:r>
          </a:p>
          <a:p>
            <a:pPr eaLnBrk="1" hangingPunct="1">
              <a:lnSpc>
                <a:spcPct val="130000"/>
              </a:lnSpc>
              <a:buClr>
                <a:srgbClr val="FF0033"/>
              </a:buClr>
              <a:buSzPct val="150000"/>
              <a:buFontTx/>
              <a:buChar char="•"/>
            </a:pPr>
            <a:r>
              <a:rPr lang="en-US" sz="2000" dirty="0">
                <a:solidFill>
                  <a:srgbClr val="FFFFFF"/>
                </a:solidFill>
                <a:latin typeface="+mn-lt"/>
              </a:rPr>
              <a:t>  Some </a:t>
            </a:r>
            <a:r>
              <a:rPr lang="en-US" sz="2000" dirty="0" smtClean="0">
                <a:solidFill>
                  <a:srgbClr val="FFFFFF"/>
                </a:solidFill>
                <a:latin typeface="+mn-lt"/>
              </a:rPr>
              <a:t>reports of </a:t>
            </a:r>
            <a:r>
              <a:rPr lang="en-US" sz="2000" dirty="0">
                <a:solidFill>
                  <a:srgbClr val="FFFFFF"/>
                </a:solidFill>
                <a:latin typeface="+mn-lt"/>
              </a:rPr>
              <a:t>offensive </a:t>
            </a:r>
            <a:r>
              <a:rPr lang="en-US" sz="2000" dirty="0" smtClean="0">
                <a:solidFill>
                  <a:srgbClr val="FFFFFF"/>
                </a:solidFill>
                <a:latin typeface="+mn-lt"/>
              </a:rPr>
              <a:t>odors, shellfish, fish </a:t>
            </a:r>
            <a:r>
              <a:rPr lang="en-US" sz="2000" dirty="0">
                <a:solidFill>
                  <a:srgbClr val="FFFFFF"/>
                </a:solidFill>
                <a:latin typeface="+mn-lt"/>
              </a:rPr>
              <a:t>or crab kills</a:t>
            </a:r>
          </a:p>
          <a:p>
            <a:pPr eaLnBrk="1" hangingPunct="1">
              <a:lnSpc>
                <a:spcPct val="130000"/>
              </a:lnSpc>
              <a:buClr>
                <a:srgbClr val="FF0033"/>
              </a:buClr>
              <a:buSzPct val="150000"/>
              <a:buFontTx/>
              <a:buChar char="•"/>
            </a:pPr>
            <a:r>
              <a:rPr lang="en-US" sz="2000" dirty="0">
                <a:solidFill>
                  <a:srgbClr val="FFFFFF"/>
                </a:solidFill>
                <a:latin typeface="+mn-lt"/>
              </a:rPr>
              <a:t>  Several potentially harmful algal species </a:t>
            </a:r>
            <a:r>
              <a:rPr lang="en-US" sz="2000" dirty="0" smtClean="0">
                <a:solidFill>
                  <a:srgbClr val="FFFFFF"/>
                </a:solidFill>
                <a:latin typeface="+mn-lt"/>
              </a:rPr>
              <a:t>involved</a:t>
            </a:r>
            <a:endParaRPr lang="en-US" sz="2000" dirty="0">
              <a:solidFill>
                <a:srgbClr val="FFFFFF"/>
              </a:solidFill>
              <a:latin typeface="+mn-lt"/>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905000" y="3962400"/>
            <a:ext cx="3962400" cy="2641600"/>
          </a:xfrm>
          <a:prstGeom prst="rect">
            <a:avLst/>
          </a:prstGeom>
          <a:ln w="38100">
            <a:solidFill>
              <a:schemeClr val="accent3"/>
            </a:solidFill>
          </a:ln>
        </p:spPr>
      </p:pic>
      <p:sp>
        <p:nvSpPr>
          <p:cNvPr id="5" name="TextBox 4"/>
          <p:cNvSpPr txBox="1"/>
          <p:nvPr/>
        </p:nvSpPr>
        <p:spPr>
          <a:xfrm>
            <a:off x="1828800" y="6368012"/>
            <a:ext cx="1563248" cy="230832"/>
          </a:xfrm>
          <a:prstGeom prst="rect">
            <a:avLst/>
          </a:prstGeom>
          <a:noFill/>
        </p:spPr>
        <p:txBody>
          <a:bodyPr wrap="none" rtlCol="0">
            <a:spAutoFit/>
          </a:bodyPr>
          <a:lstStyle/>
          <a:p>
            <a:r>
              <a:rPr lang="en-US" sz="900" smtClean="0">
                <a:solidFill>
                  <a:schemeClr val="bg1"/>
                </a:solidFill>
              </a:rPr>
              <a:t>Photo: Wolfgang </a:t>
            </a:r>
            <a:r>
              <a:rPr lang="en-US" sz="900" dirty="0" err="1" smtClean="0">
                <a:solidFill>
                  <a:schemeClr val="bg1"/>
                </a:solidFill>
              </a:rPr>
              <a:t>Vogelbein</a:t>
            </a:r>
            <a:endParaRPr lang="en-US" sz="900" dirty="0">
              <a:solidFill>
                <a:schemeClr val="bg1"/>
              </a:solidFill>
            </a:endParaRPr>
          </a:p>
        </p:txBody>
      </p:sp>
    </p:spTree>
    <p:extLst>
      <p:ext uri="{BB962C8B-B14F-4D97-AF65-F5344CB8AC3E}">
        <p14:creationId xmlns:p14="http://schemas.microsoft.com/office/powerpoint/2010/main" val="15340215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Global_Temperature_Anomaly_1880-2010_(Fig.A).gif"/>
          <p:cNvPicPr>
            <a:picLocks noChangeAspect="1"/>
          </p:cNvPicPr>
          <p:nvPr/>
        </p:nvPicPr>
        <p:blipFill>
          <a:blip r:embed="rId2" cstate="print"/>
          <a:stretch>
            <a:fillRect/>
          </a:stretch>
        </p:blipFill>
        <p:spPr>
          <a:xfrm>
            <a:off x="990600" y="914400"/>
            <a:ext cx="7239000" cy="5098774"/>
          </a:xfrm>
          <a:prstGeom prst="rect">
            <a:avLst/>
          </a:prstGeom>
        </p:spPr>
      </p:pic>
      <p:sp>
        <p:nvSpPr>
          <p:cNvPr id="5" name="Title 1"/>
          <p:cNvSpPr>
            <a:spLocks noGrp="1"/>
          </p:cNvSpPr>
          <p:nvPr>
            <p:ph type="title"/>
          </p:nvPr>
        </p:nvSpPr>
        <p:spPr>
          <a:xfrm>
            <a:off x="723900" y="-16397"/>
            <a:ext cx="7772400" cy="854597"/>
          </a:xfrm>
        </p:spPr>
        <p:txBody>
          <a:bodyPr/>
          <a:lstStyle/>
          <a:p>
            <a:pPr algn="ctr"/>
            <a:r>
              <a:rPr lang="en-US" dirty="0" smtClean="0"/>
              <a:t>The </a:t>
            </a:r>
            <a:r>
              <a:rPr lang="en-US" smtClean="0"/>
              <a:t>Changing Waters</a:t>
            </a:r>
            <a:endParaRPr lang="en-US"/>
          </a:p>
        </p:txBody>
      </p:sp>
    </p:spTree>
    <p:extLst>
      <p:ext uri="{BB962C8B-B14F-4D97-AF65-F5344CB8AC3E}">
        <p14:creationId xmlns:p14="http://schemas.microsoft.com/office/powerpoint/2010/main" val="1153264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04800" y="304800"/>
            <a:ext cx="8603916" cy="637883"/>
          </a:xfrm>
          <a:prstGeom prst="rect">
            <a:avLst/>
          </a:prstGeom>
        </p:spPr>
        <p:txBody>
          <a:bodyPr vert="horz" wrap="square" lIns="0" tIns="0" rIns="0" bIns="0" rtlCol="0" anchor="t">
            <a:noAutofit/>
          </a:bodyPr>
          <a:lstStyle>
            <a:lvl1pPr algn="ctr" defTabSz="914363" rtl="0" eaLnBrk="1" latinLnBrk="0" hangingPunct="1">
              <a:lnSpc>
                <a:spcPct val="90000"/>
              </a:lnSpc>
              <a:spcBef>
                <a:spcPct val="0"/>
              </a:spcBef>
              <a:buNone/>
              <a:defRPr lang="en-US" sz="3600" b="1" kern="1200" cap="none" spc="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Lucida Sans" pitchFamily="34" charset="0"/>
                <a:ea typeface="+mn-ea"/>
                <a:cs typeface="Arial" charset="0"/>
              </a:defRPr>
            </a:lvl1pPr>
          </a:lstStyle>
          <a:p>
            <a:r>
              <a:rPr lang="en-US" sz="3200" dirty="0">
                <a:solidFill>
                  <a:srgbClr val="FCFF6D"/>
                </a:solidFill>
                <a:effectLst>
                  <a:outerShdw blurRad="50800" dist="76200" dir="2700000" algn="tl" rotWithShape="0">
                    <a:prstClr val="black">
                      <a:alpha val="40000"/>
                    </a:prstClr>
                  </a:outerShdw>
                </a:effectLst>
              </a:rPr>
              <a:t>Historic </a:t>
            </a:r>
            <a:r>
              <a:rPr lang="en-US" sz="3200" dirty="0" smtClean="0">
                <a:solidFill>
                  <a:srgbClr val="FCFF6D"/>
                </a:solidFill>
                <a:effectLst>
                  <a:outerShdw blurRad="50800" dist="76200" dir="2700000" algn="tl" rotWithShape="0">
                    <a:prstClr val="black">
                      <a:alpha val="40000"/>
                    </a:prstClr>
                  </a:outerShdw>
                </a:effectLst>
              </a:rPr>
              <a:t>and </a:t>
            </a:r>
            <a:r>
              <a:rPr lang="en-US" sz="3200" dirty="0">
                <a:solidFill>
                  <a:srgbClr val="FCFF6D"/>
                </a:solidFill>
                <a:effectLst>
                  <a:outerShdw blurRad="50800" dist="76200" dir="2700000" algn="tl" rotWithShape="0">
                    <a:prstClr val="black">
                      <a:alpha val="40000"/>
                    </a:prstClr>
                  </a:outerShdw>
                </a:effectLst>
              </a:rPr>
              <a:t>emerging </a:t>
            </a:r>
            <a:r>
              <a:rPr lang="en-US" sz="3200" dirty="0" smtClean="0">
                <a:solidFill>
                  <a:srgbClr val="FCFF6D"/>
                </a:solidFill>
                <a:effectLst>
                  <a:outerShdw blurRad="50800" dist="76200" dir="2700000" algn="tl" rotWithShape="0">
                    <a:prstClr val="black">
                      <a:alpha val="40000"/>
                    </a:prstClr>
                  </a:outerShdw>
                </a:effectLst>
              </a:rPr>
              <a:t>patterns</a:t>
            </a:r>
            <a:endParaRPr lang="en-US" sz="3200" dirty="0">
              <a:solidFill>
                <a:srgbClr val="FCFF6D"/>
              </a:solidFill>
              <a:effectLst>
                <a:outerShdw blurRad="50800" dist="76200" dir="2700000" algn="tl" rotWithShape="0">
                  <a:prstClr val="black">
                    <a:alpha val="40000"/>
                  </a:prstClr>
                </a:outerShdw>
              </a:effectLst>
            </a:endParaRPr>
          </a:p>
        </p:txBody>
      </p:sp>
      <p:grpSp>
        <p:nvGrpSpPr>
          <p:cNvPr id="31" name="Group 30"/>
          <p:cNvGrpSpPr/>
          <p:nvPr/>
        </p:nvGrpSpPr>
        <p:grpSpPr>
          <a:xfrm>
            <a:off x="294677" y="1143000"/>
            <a:ext cx="2905422" cy="5240538"/>
            <a:chOff x="330732" y="1143000"/>
            <a:chExt cx="2905422" cy="5240538"/>
          </a:xfrm>
        </p:grpSpPr>
        <p:grpSp>
          <p:nvGrpSpPr>
            <p:cNvPr id="4" name="Group 3"/>
            <p:cNvGrpSpPr/>
            <p:nvPr/>
          </p:nvGrpSpPr>
          <p:grpSpPr>
            <a:xfrm>
              <a:off x="330732" y="1143000"/>
              <a:ext cx="2905422" cy="5240538"/>
              <a:chOff x="5867400" y="1295400"/>
              <a:chExt cx="2905422" cy="5240538"/>
            </a:xfrm>
          </p:grpSpPr>
          <p:grpSp>
            <p:nvGrpSpPr>
              <p:cNvPr id="3" name="Group 2"/>
              <p:cNvGrpSpPr/>
              <p:nvPr/>
            </p:nvGrpSpPr>
            <p:grpSpPr>
              <a:xfrm>
                <a:off x="5930900" y="1295400"/>
                <a:ext cx="2743200" cy="2502932"/>
                <a:chOff x="762000" y="3429000"/>
                <a:chExt cx="3505200" cy="3188732"/>
              </a:xfrm>
            </p:grpSpPr>
            <p:pic>
              <p:nvPicPr>
                <p:cNvPr id="10" name="Picture 9" descr="Wolfcochlo2MG_8452 copyLg.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a:ext>
                  </a:extLst>
                </a:blip>
                <a:stretch>
                  <a:fillRect/>
                </a:stretch>
              </p:blipFill>
              <p:spPr>
                <a:xfrm>
                  <a:off x="762000" y="3429000"/>
                  <a:ext cx="3505200" cy="2667000"/>
                </a:xfrm>
                <a:prstGeom prst="rect">
                  <a:avLst/>
                </a:prstGeom>
                <a:ln w="76200" cmpd="sng">
                  <a:solidFill>
                    <a:srgbClr val="0A437B"/>
                  </a:solidFill>
                </a:ln>
                <a:effectLst>
                  <a:outerShdw blurRad="101600" dist="38100" dir="2700000" algn="tl" rotWithShape="0">
                    <a:prstClr val="black">
                      <a:alpha val="40000"/>
                    </a:prst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3429001"/>
                  <a:ext cx="1250272" cy="990600"/>
                </a:xfrm>
                <a:prstGeom prst="rect">
                  <a:avLst/>
                </a:prstGeom>
                <a:ln w="38100" cmpd="sng">
                  <a:solidFill>
                    <a:srgbClr val="00467F"/>
                  </a:solidFill>
                </a:ln>
              </p:spPr>
            </p:pic>
            <p:sp>
              <p:nvSpPr>
                <p:cNvPr id="15" name="TextBox 14"/>
                <p:cNvSpPr txBox="1"/>
                <p:nvPr/>
              </p:nvSpPr>
              <p:spPr>
                <a:xfrm>
                  <a:off x="857108" y="6248400"/>
                  <a:ext cx="2980741" cy="369332"/>
                </a:xfrm>
                <a:prstGeom prst="rect">
                  <a:avLst/>
                </a:prstGeom>
                <a:noFill/>
              </p:spPr>
              <p:txBody>
                <a:bodyPr wrap="none" rtlCol="0">
                  <a:spAutoFit/>
                </a:bodyPr>
                <a:lstStyle/>
                <a:p>
                  <a:r>
                    <a:rPr lang="en-US" i="1" dirty="0" err="1" smtClean="0"/>
                    <a:t>Cochlodinium</a:t>
                  </a:r>
                  <a:r>
                    <a:rPr lang="en-US" i="1" dirty="0" smtClean="0"/>
                    <a:t> </a:t>
                  </a:r>
                  <a:r>
                    <a:rPr lang="en-US" i="1" dirty="0" err="1" smtClean="0"/>
                    <a:t>polykrikoides</a:t>
                  </a:r>
                  <a:endParaRPr lang="en-US" i="1" dirty="0" smtClean="0"/>
                </a:p>
              </p:txBody>
            </p:sp>
          </p:grpSp>
          <p:grpSp>
            <p:nvGrpSpPr>
              <p:cNvPr id="7" name="Group 6"/>
              <p:cNvGrpSpPr/>
              <p:nvPr/>
            </p:nvGrpSpPr>
            <p:grpSpPr>
              <a:xfrm>
                <a:off x="5867400" y="3886200"/>
                <a:ext cx="2905422" cy="2649738"/>
                <a:chOff x="5257800" y="3429000"/>
                <a:chExt cx="3676773" cy="3276027"/>
              </a:xfrm>
            </p:grpSpPr>
            <p:pic>
              <p:nvPicPr>
                <p:cNvPr id="12" name="Picture 11"/>
                <p:cNvPicPr>
                  <a:picLocks noChangeAspect="1"/>
                </p:cNvPicPr>
                <p:nvPr/>
              </p:nvPicPr>
              <p:blipFill>
                <a:blip r:embed="rId5"/>
                <a:stretch>
                  <a:fillRect/>
                </a:stretch>
              </p:blipFill>
              <p:spPr>
                <a:xfrm>
                  <a:off x="5257800" y="3429000"/>
                  <a:ext cx="3632200" cy="2710415"/>
                </a:xfrm>
                <a:prstGeom prst="rect">
                  <a:avLst/>
                </a:prstGeom>
                <a:ln w="76200" cmpd="sng">
                  <a:solidFill>
                    <a:srgbClr val="00467F"/>
                  </a:solidFill>
                </a:ln>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334000" y="3505200"/>
                  <a:ext cx="1158529" cy="882264"/>
                </a:xfrm>
                <a:prstGeom prst="rect">
                  <a:avLst/>
                </a:prstGeom>
                <a:ln w="57150" cmpd="sng">
                  <a:solidFill>
                    <a:srgbClr val="00467F"/>
                  </a:solidFill>
                </a:ln>
              </p:spPr>
            </p:pic>
            <p:sp>
              <p:nvSpPr>
                <p:cNvPr id="18" name="TextBox 17"/>
                <p:cNvSpPr txBox="1"/>
                <p:nvPr/>
              </p:nvSpPr>
              <p:spPr>
                <a:xfrm>
                  <a:off x="5556298" y="6248400"/>
                  <a:ext cx="3378275" cy="456627"/>
                </a:xfrm>
                <a:prstGeom prst="rect">
                  <a:avLst/>
                </a:prstGeom>
                <a:noFill/>
              </p:spPr>
              <p:txBody>
                <a:bodyPr wrap="none" rtlCol="0">
                  <a:spAutoFit/>
                </a:bodyPr>
                <a:lstStyle/>
                <a:p>
                  <a:r>
                    <a:rPr lang="en-US" i="1" dirty="0" err="1" smtClean="0"/>
                    <a:t>Alexandrium</a:t>
                  </a:r>
                  <a:r>
                    <a:rPr lang="en-US" i="1" dirty="0" smtClean="0"/>
                    <a:t> </a:t>
                  </a:r>
                  <a:r>
                    <a:rPr lang="en-US" i="1" dirty="0" err="1" smtClean="0"/>
                    <a:t>monilatum</a:t>
                  </a:r>
                  <a:endParaRPr lang="en-US" i="1" dirty="0" smtClean="0"/>
                </a:p>
              </p:txBody>
            </p:sp>
          </p:grpSp>
        </p:grpSp>
        <p:pic>
          <p:nvPicPr>
            <p:cNvPr id="24" name="Picture 75" descr="cochlo_doublet.TIF"/>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81233" y="1189759"/>
              <a:ext cx="794462" cy="500630"/>
            </a:xfrm>
            <a:prstGeom prst="rect">
              <a:avLst/>
            </a:prstGeom>
            <a:solidFill>
              <a:srgbClr val="FFFF00"/>
            </a:solidFill>
            <a:ln w="12700">
              <a:solidFill>
                <a:schemeClr val="tx1"/>
              </a:solidFill>
              <a:round/>
              <a:headEnd/>
              <a:tailEnd/>
            </a:ln>
          </p:spPr>
        </p:pic>
        <p:pic>
          <p:nvPicPr>
            <p:cNvPr id="25" name="Picture 78" descr="AlexSEM2.TIF"/>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1000" y="5440054"/>
              <a:ext cx="725565" cy="442913"/>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3627274" y="1247203"/>
            <a:ext cx="5304330" cy="4729305"/>
            <a:chOff x="3627274" y="1247203"/>
            <a:chExt cx="5304330" cy="4729305"/>
          </a:xfrm>
        </p:grpSpPr>
        <p:grpSp>
          <p:nvGrpSpPr>
            <p:cNvPr id="9" name="Group 8"/>
            <p:cNvGrpSpPr/>
            <p:nvPr/>
          </p:nvGrpSpPr>
          <p:grpSpPr>
            <a:xfrm>
              <a:off x="4093323" y="1247203"/>
              <a:ext cx="4838281" cy="4729305"/>
              <a:chOff x="638050" y="1024371"/>
              <a:chExt cx="4838281" cy="4729305"/>
            </a:xfrm>
          </p:grpSpPr>
          <p:pic>
            <p:nvPicPr>
              <p:cNvPr id="5" name="Picture 4" descr="Cartoon_Kid_Selling_Something_Knocking_on_a_Door_Royalty_Free_Clipart_Picture_100204-039434-228042.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38050" y="1024371"/>
                <a:ext cx="2091802" cy="3201737"/>
              </a:xfrm>
              <a:prstGeom prst="rect">
                <a:avLst/>
              </a:prstGeom>
              <a:effectLst>
                <a:outerShdw blurRad="101600" dist="38100" dir="2700000" algn="tl" rotWithShape="0">
                  <a:prstClr val="black">
                    <a:alpha val="40000"/>
                  </a:prstClr>
                </a:outerShdw>
              </a:effectLst>
            </p:spPr>
          </p:pic>
          <p:grpSp>
            <p:nvGrpSpPr>
              <p:cNvPr id="8" name="Group 7"/>
              <p:cNvGrpSpPr/>
              <p:nvPr/>
            </p:nvGrpSpPr>
            <p:grpSpPr>
              <a:xfrm>
                <a:off x="2883284" y="1334569"/>
                <a:ext cx="2593047" cy="4419107"/>
                <a:chOff x="2883284" y="1334569"/>
                <a:chExt cx="2593047" cy="4419107"/>
              </a:xfrm>
            </p:grpSpPr>
            <p:pic>
              <p:nvPicPr>
                <p:cNvPr id="17" name="Picture 6" descr="Karlodinium.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950112" y="1334569"/>
                  <a:ext cx="861756" cy="837308"/>
                </a:xfrm>
                <a:prstGeom prst="rect">
                  <a:avLst/>
                </a:prstGeom>
                <a:noFill/>
                <a:ln w="19050">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D_acuta_40x.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83284" y="2451170"/>
                  <a:ext cx="1279507" cy="1209470"/>
                </a:xfrm>
                <a:prstGeom prst="rect">
                  <a:avLst/>
                </a:prstGeom>
                <a:ln w="19050">
                  <a:solidFill>
                    <a:schemeClr val="accent3"/>
                  </a:solidFill>
                </a:ln>
              </p:spPr>
            </p:pic>
            <p:pic>
              <p:nvPicPr>
                <p:cNvPr id="11" name="Picture 10" descr="pseudo-nitzschia.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649162" y="4981363"/>
                  <a:ext cx="1081238" cy="772313"/>
                </a:xfrm>
                <a:prstGeom prst="rect">
                  <a:avLst/>
                </a:prstGeom>
                <a:ln w="19050">
                  <a:solidFill>
                    <a:schemeClr val="accent3"/>
                  </a:solidFill>
                </a:ln>
              </p:spPr>
            </p:pic>
            <p:pic>
              <p:nvPicPr>
                <p:cNvPr id="19" name="Picture 17" descr="Prorocentrummicans.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528880" y="4267979"/>
                  <a:ext cx="947451" cy="749208"/>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pic>
              <p:nvPicPr>
                <p:cNvPr id="22" name="Picture 12" descr="toxic-1.gif"/>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992507" y="3379232"/>
                  <a:ext cx="1270000" cy="838200"/>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pic>
              <p:nvPicPr>
                <p:cNvPr id="26" name="Picture 4" descr="Subsalsaimage.tiff"/>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bwMode="auto">
                <a:xfrm>
                  <a:off x="4218628" y="1521601"/>
                  <a:ext cx="919923" cy="1077133"/>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grpSp>
        </p:grpSp>
        <p:sp>
          <p:nvSpPr>
            <p:cNvPr id="29" name="TextBox 28"/>
            <p:cNvSpPr txBox="1"/>
            <p:nvPr/>
          </p:nvSpPr>
          <p:spPr>
            <a:xfrm>
              <a:off x="3627274" y="4609057"/>
              <a:ext cx="3917020" cy="830997"/>
            </a:xfrm>
            <a:prstGeom prst="rect">
              <a:avLst/>
            </a:prstGeom>
            <a:noFill/>
          </p:spPr>
          <p:txBody>
            <a:bodyPr wrap="square" rtlCol="0">
              <a:spAutoFit/>
            </a:bodyPr>
            <a:lstStyle/>
            <a:p>
              <a:r>
                <a:rPr lang="en-US" sz="2400" dirty="0"/>
                <a:t>Several other toxic HABs knocking on our door. </a:t>
              </a:r>
            </a:p>
          </p:txBody>
        </p:sp>
      </p:grpSp>
    </p:spTree>
    <p:extLst>
      <p:ext uri="{BB962C8B-B14F-4D97-AF65-F5344CB8AC3E}">
        <p14:creationId xmlns:p14="http://schemas.microsoft.com/office/powerpoint/2010/main" val="201979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19800" y="6096000"/>
            <a:ext cx="3048000" cy="6858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9910" y="152400"/>
            <a:ext cx="9002786" cy="523220"/>
          </a:xfrm>
          <a:prstGeom prst="rect">
            <a:avLst/>
          </a:prstGeom>
          <a:noFill/>
        </p:spPr>
        <p:txBody>
          <a:bodyPr wrap="none" rtlCol="0">
            <a:spAutoFit/>
          </a:bodyPr>
          <a:lstStyle/>
          <a:p>
            <a:r>
              <a:rPr lang="en-US" sz="2800" dirty="0" smtClean="0">
                <a:solidFill>
                  <a:srgbClr val="FFFF00"/>
                </a:solidFill>
                <a:latin typeface="Cambria"/>
                <a:cs typeface="Cambria"/>
              </a:rPr>
              <a:t>Dominant summer bloom species distribution 1994-2014</a:t>
            </a:r>
            <a:endParaRPr lang="en-US" sz="2800" dirty="0">
              <a:solidFill>
                <a:srgbClr val="FFFF00"/>
              </a:solidFill>
              <a:latin typeface="Cambria"/>
              <a:cs typeface="Cambria"/>
            </a:endParaRPr>
          </a:p>
        </p:txBody>
      </p:sp>
      <p:grpSp>
        <p:nvGrpSpPr>
          <p:cNvPr id="9" name="Group 8"/>
          <p:cNvGrpSpPr/>
          <p:nvPr/>
        </p:nvGrpSpPr>
        <p:grpSpPr>
          <a:xfrm>
            <a:off x="990600" y="990600"/>
            <a:ext cx="7391400" cy="4772502"/>
            <a:chOff x="457200" y="1371600"/>
            <a:chExt cx="8026302" cy="5305902"/>
          </a:xfrm>
        </p:grpSpPr>
        <p:pic>
          <p:nvPicPr>
            <p:cNvPr id="4" name="Picture 3" descr="E:\Proposals\Cochlodinium\2mapcomposi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1371600"/>
              <a:ext cx="8026302" cy="5305902"/>
            </a:xfrm>
            <a:prstGeom prst="rect">
              <a:avLst/>
            </a:prstGeom>
            <a:noFill/>
            <a:ln>
              <a:noFill/>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371600"/>
              <a:ext cx="1250272" cy="990600"/>
            </a:xfrm>
            <a:prstGeom prst="rect">
              <a:avLst/>
            </a:prstGeom>
            <a:ln w="38100" cmpd="sng">
              <a:solidFill>
                <a:srgbClr val="00467F"/>
              </a:solidFill>
            </a:ln>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315200" y="1371600"/>
              <a:ext cx="1158529" cy="882264"/>
            </a:xfrm>
            <a:prstGeom prst="rect">
              <a:avLst/>
            </a:prstGeom>
            <a:ln w="57150" cmpd="sng">
              <a:solidFill>
                <a:srgbClr val="00467F"/>
              </a:solidFill>
            </a:ln>
          </p:spPr>
        </p:pic>
      </p:grpSp>
      <p:sp>
        <p:nvSpPr>
          <p:cNvPr id="10" name="TextBox 9"/>
          <p:cNvSpPr txBox="1"/>
          <p:nvPr/>
        </p:nvSpPr>
        <p:spPr>
          <a:xfrm>
            <a:off x="304800" y="5791200"/>
            <a:ext cx="8839200" cy="923330"/>
          </a:xfrm>
          <a:prstGeom prst="rect">
            <a:avLst/>
          </a:prstGeom>
          <a:noFill/>
        </p:spPr>
        <p:txBody>
          <a:bodyPr wrap="square" rtlCol="0">
            <a:spAutoFit/>
          </a:bodyPr>
          <a:lstStyle/>
          <a:p>
            <a:pPr marL="285750" indent="-285750">
              <a:buClr>
                <a:srgbClr val="FF0000"/>
              </a:buClr>
              <a:buFont typeface="Arial"/>
              <a:buChar char="•"/>
            </a:pPr>
            <a:r>
              <a:rPr lang="en-US" i="1" dirty="0" smtClean="0">
                <a:latin typeface="Cambria"/>
                <a:cs typeface="Cambria"/>
              </a:rPr>
              <a:t>A. </a:t>
            </a:r>
            <a:r>
              <a:rPr lang="en-US" i="1" dirty="0" err="1" smtClean="0">
                <a:latin typeface="Cambria"/>
                <a:cs typeface="Cambria"/>
              </a:rPr>
              <a:t>monilatum</a:t>
            </a:r>
            <a:r>
              <a:rPr lang="en-US" dirty="0" smtClean="0">
                <a:latin typeface="Cambria"/>
                <a:cs typeface="Cambria"/>
              </a:rPr>
              <a:t> blooms observed almost annually in York River region starting in 2007</a:t>
            </a:r>
          </a:p>
          <a:p>
            <a:pPr marL="285750" indent="-285750">
              <a:buClr>
                <a:srgbClr val="FF0000"/>
              </a:buClr>
              <a:buFont typeface="Arial"/>
              <a:buChar char="•"/>
            </a:pPr>
            <a:r>
              <a:rPr lang="en-US" dirty="0" smtClean="0">
                <a:latin typeface="Cambria"/>
                <a:cs typeface="Cambria"/>
              </a:rPr>
              <a:t>Highest densities in the York River with lower counts in samples outside the region through 2013 (expansion of </a:t>
            </a:r>
            <a:r>
              <a:rPr lang="en-US" i="1" dirty="0" smtClean="0">
                <a:latin typeface="Cambria"/>
                <a:cs typeface="Cambria"/>
              </a:rPr>
              <a:t>A. </a:t>
            </a:r>
            <a:r>
              <a:rPr lang="en-US" i="1" dirty="0" err="1" smtClean="0">
                <a:latin typeface="Cambria"/>
                <a:cs typeface="Cambria"/>
              </a:rPr>
              <a:t>monilatum</a:t>
            </a:r>
            <a:r>
              <a:rPr lang="en-US" dirty="0" smtClean="0">
                <a:latin typeface="Cambria"/>
                <a:cs typeface="Cambria"/>
              </a:rPr>
              <a:t> in 2015/16)</a:t>
            </a:r>
            <a:endParaRPr lang="en-US" dirty="0">
              <a:latin typeface="Cambria"/>
              <a:cs typeface="Cambria"/>
            </a:endParaRPr>
          </a:p>
        </p:txBody>
      </p:sp>
      <p:sp>
        <p:nvSpPr>
          <p:cNvPr id="2" name="TextBox 1"/>
          <p:cNvSpPr txBox="1"/>
          <p:nvPr/>
        </p:nvSpPr>
        <p:spPr>
          <a:xfrm>
            <a:off x="6239314" y="5301437"/>
            <a:ext cx="2133600" cy="461665"/>
          </a:xfrm>
          <a:prstGeom prst="rect">
            <a:avLst/>
          </a:prstGeom>
          <a:solidFill>
            <a:schemeClr val="bg1"/>
          </a:solidFill>
        </p:spPr>
        <p:txBody>
          <a:bodyPr wrap="square" rtlCol="0">
            <a:spAutoFit/>
          </a:bodyPr>
          <a:lstStyle/>
          <a:p>
            <a:r>
              <a:rPr lang="en-US" sz="1200" dirty="0" smtClean="0"/>
              <a:t>Data from Egerton </a:t>
            </a:r>
            <a:r>
              <a:rPr lang="en-US" sz="1200" smtClean="0"/>
              <a:t>and Marshall/ODU; Reece/VIMS</a:t>
            </a:r>
            <a:endParaRPr lang="en-US" sz="1200" dirty="0"/>
          </a:p>
        </p:txBody>
      </p:sp>
    </p:spTree>
    <p:extLst>
      <p:ext uri="{BB962C8B-B14F-4D97-AF65-F5344CB8AC3E}">
        <p14:creationId xmlns:p14="http://schemas.microsoft.com/office/powerpoint/2010/main" val="28422787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555766"/>
          </a:xfrm>
        </p:spPr>
        <p:txBody>
          <a:bodyPr>
            <a:noAutofit/>
          </a:bodyPr>
          <a:lstStyle/>
          <a:p>
            <a:pPr algn="ctr"/>
            <a:r>
              <a:rPr lang="en-US" sz="2400" b="0" dirty="0" smtClean="0">
                <a:solidFill>
                  <a:srgbClr val="FCFF6D"/>
                </a:solidFill>
                <a:latin typeface="Cambria" charset="0"/>
                <a:ea typeface="Cambria" charset="0"/>
                <a:cs typeface="Cambria" charset="0"/>
              </a:rPr>
              <a:t>Expansion of </a:t>
            </a:r>
            <a:r>
              <a:rPr lang="en-US" sz="2400" b="0" i="1" dirty="0" smtClean="0">
                <a:solidFill>
                  <a:srgbClr val="FCFF6D"/>
                </a:solidFill>
                <a:latin typeface="Cambria" charset="0"/>
                <a:ea typeface="Cambria" charset="0"/>
                <a:cs typeface="Cambria" charset="0"/>
              </a:rPr>
              <a:t>C. </a:t>
            </a:r>
            <a:r>
              <a:rPr lang="en-US" sz="2400" b="0" i="1" dirty="0" err="1" smtClean="0">
                <a:solidFill>
                  <a:srgbClr val="FCFF6D"/>
                </a:solidFill>
                <a:latin typeface="Cambria" charset="0"/>
                <a:ea typeface="Cambria" charset="0"/>
                <a:cs typeface="Cambria" charset="0"/>
              </a:rPr>
              <a:t>polykrikoides</a:t>
            </a:r>
            <a:r>
              <a:rPr lang="en-US" sz="2400" b="0" i="1" dirty="0" smtClean="0">
                <a:solidFill>
                  <a:srgbClr val="FCFF6D"/>
                </a:solidFill>
                <a:latin typeface="Cambria" charset="0"/>
                <a:ea typeface="Cambria" charset="0"/>
                <a:cs typeface="Cambria" charset="0"/>
              </a:rPr>
              <a:t> </a:t>
            </a:r>
            <a:r>
              <a:rPr lang="en-US" sz="2400" b="0" dirty="0" smtClean="0">
                <a:solidFill>
                  <a:srgbClr val="FCFF6D"/>
                </a:solidFill>
                <a:latin typeface="Cambria" charset="0"/>
                <a:ea typeface="Cambria" charset="0"/>
                <a:cs typeface="Cambria" charset="0"/>
              </a:rPr>
              <a:t>and </a:t>
            </a:r>
            <a:r>
              <a:rPr lang="en-US" sz="2400" b="0" i="1" dirty="0" smtClean="0">
                <a:solidFill>
                  <a:srgbClr val="FCFF6D"/>
                </a:solidFill>
                <a:latin typeface="Cambria" charset="0"/>
                <a:ea typeface="Cambria" charset="0"/>
                <a:cs typeface="Cambria" charset="0"/>
              </a:rPr>
              <a:t>A. </a:t>
            </a:r>
            <a:r>
              <a:rPr lang="en-US" sz="2400" b="0" i="1" dirty="0" err="1" smtClean="0">
                <a:solidFill>
                  <a:srgbClr val="FCFF6D"/>
                </a:solidFill>
                <a:latin typeface="Cambria" charset="0"/>
                <a:ea typeface="Cambria" charset="0"/>
                <a:cs typeface="Cambria" charset="0"/>
              </a:rPr>
              <a:t>monilatum</a:t>
            </a:r>
            <a:r>
              <a:rPr lang="en-US" sz="2400" b="0" i="1" dirty="0" smtClean="0">
                <a:solidFill>
                  <a:srgbClr val="FCFF6D"/>
                </a:solidFill>
                <a:latin typeface="Cambria" charset="0"/>
                <a:ea typeface="Cambria" charset="0"/>
                <a:cs typeface="Cambria" charset="0"/>
              </a:rPr>
              <a:t> </a:t>
            </a:r>
            <a:r>
              <a:rPr lang="en-US" sz="2400" b="0" dirty="0" smtClean="0">
                <a:solidFill>
                  <a:srgbClr val="FCFF6D"/>
                </a:solidFill>
                <a:latin typeface="Cambria" charset="0"/>
                <a:ea typeface="Cambria" charset="0"/>
                <a:cs typeface="Cambria" charset="0"/>
              </a:rPr>
              <a:t>in the lower </a:t>
            </a:r>
            <a:r>
              <a:rPr lang="en-US" sz="2400" b="0" dirty="0" err="1" smtClean="0">
                <a:solidFill>
                  <a:srgbClr val="FCFF6D"/>
                </a:solidFill>
                <a:latin typeface="Cambria" charset="0"/>
                <a:ea typeface="Cambria" charset="0"/>
                <a:cs typeface="Cambria" charset="0"/>
              </a:rPr>
              <a:t>Cheseapeake</a:t>
            </a:r>
            <a:r>
              <a:rPr lang="en-US" sz="2400" b="0" dirty="0" smtClean="0">
                <a:solidFill>
                  <a:srgbClr val="FCFF6D"/>
                </a:solidFill>
                <a:latin typeface="Cambria" charset="0"/>
                <a:ea typeface="Cambria" charset="0"/>
                <a:cs typeface="Cambria" charset="0"/>
              </a:rPr>
              <a:t> Bay</a:t>
            </a:r>
            <a:endParaRPr lang="en-US" sz="2400" b="0" dirty="0">
              <a:solidFill>
                <a:srgbClr val="FCFF6D"/>
              </a:solidFill>
              <a:latin typeface="Cambria" charset="0"/>
              <a:ea typeface="Cambria" charset="0"/>
              <a:cs typeface="Cambria" charset="0"/>
            </a:endParaRPr>
          </a:p>
        </p:txBody>
      </p:sp>
      <p:sp>
        <p:nvSpPr>
          <p:cNvPr id="7" name="Rectangle 6"/>
          <p:cNvSpPr/>
          <p:nvPr/>
        </p:nvSpPr>
        <p:spPr>
          <a:xfrm>
            <a:off x="152400" y="838200"/>
            <a:ext cx="8915400" cy="923330"/>
          </a:xfrm>
          <a:prstGeom prst="rect">
            <a:avLst/>
          </a:prstGeom>
        </p:spPr>
        <p:txBody>
          <a:bodyPr wrap="square">
            <a:spAutoFit/>
          </a:bodyPr>
          <a:lstStyle/>
          <a:p>
            <a:pPr marL="285750" indent="-285750">
              <a:buClr>
                <a:srgbClr val="FF0000"/>
              </a:buClr>
              <a:buFont typeface="Arial"/>
              <a:buChar char="•"/>
            </a:pPr>
            <a:r>
              <a:rPr lang="en-US" dirty="0" smtClean="0">
                <a:solidFill>
                  <a:schemeClr val="bg1"/>
                </a:solidFill>
                <a:latin typeface="Cambria"/>
                <a:cs typeface="Cambria"/>
              </a:rPr>
              <a:t>Expansion north </a:t>
            </a:r>
            <a:r>
              <a:rPr lang="en-US" dirty="0">
                <a:solidFill>
                  <a:schemeClr val="bg1"/>
                </a:solidFill>
                <a:latin typeface="Cambria"/>
                <a:cs typeface="Cambria"/>
              </a:rPr>
              <a:t>and </a:t>
            </a:r>
            <a:r>
              <a:rPr lang="en-US" dirty="0" smtClean="0">
                <a:solidFill>
                  <a:schemeClr val="bg1"/>
                </a:solidFill>
                <a:latin typeface="Cambria"/>
                <a:cs typeface="Cambria"/>
              </a:rPr>
              <a:t>south of the York River region. Cochlo-40+ years, Alex 9 years</a:t>
            </a:r>
          </a:p>
          <a:p>
            <a:pPr marL="285750" indent="-285750">
              <a:buClr>
                <a:srgbClr val="FF0000"/>
              </a:buClr>
              <a:buFont typeface="Arial"/>
              <a:buChar char="•"/>
            </a:pPr>
            <a:r>
              <a:rPr lang="en-US" dirty="0" err="1" smtClean="0">
                <a:solidFill>
                  <a:schemeClr val="bg1"/>
                </a:solidFill>
                <a:latin typeface="Cambria"/>
                <a:cs typeface="Cambria"/>
              </a:rPr>
              <a:t>Cochlo</a:t>
            </a:r>
            <a:r>
              <a:rPr lang="en-US" dirty="0" smtClean="0">
                <a:solidFill>
                  <a:schemeClr val="bg1"/>
                </a:solidFill>
                <a:latin typeface="Cambria"/>
                <a:cs typeface="Cambria"/>
              </a:rPr>
              <a:t>: expanded in </a:t>
            </a:r>
            <a:r>
              <a:rPr lang="en-US" dirty="0">
                <a:solidFill>
                  <a:schemeClr val="bg1"/>
                </a:solidFill>
                <a:latin typeface="Cambria"/>
                <a:cs typeface="Cambria"/>
              </a:rPr>
              <a:t>the 1990’s (Marshall </a:t>
            </a:r>
            <a:r>
              <a:rPr lang="en-US" dirty="0" smtClean="0">
                <a:solidFill>
                  <a:schemeClr val="bg1"/>
                </a:solidFill>
                <a:latin typeface="Cambria"/>
                <a:cs typeface="Cambria"/>
              </a:rPr>
              <a:t>1995, Marshall et al. 2005). </a:t>
            </a:r>
          </a:p>
          <a:p>
            <a:pPr marL="285750" indent="-285750">
              <a:buClr>
                <a:srgbClr val="FF0000"/>
              </a:buClr>
              <a:buFont typeface="Arial"/>
              <a:buChar char="•"/>
            </a:pPr>
            <a:r>
              <a:rPr lang="en-US" dirty="0" smtClean="0">
                <a:solidFill>
                  <a:schemeClr val="bg1"/>
                </a:solidFill>
                <a:latin typeface="Cambria"/>
                <a:cs typeface="Cambria"/>
              </a:rPr>
              <a:t>Alex: first recent bloom in the York River in 2007, expansion started 2010-12.</a:t>
            </a:r>
            <a:endParaRPr lang="en-US" dirty="0">
              <a:solidFill>
                <a:schemeClr val="bg1"/>
              </a:solidFill>
              <a:latin typeface="Cambria"/>
              <a:cs typeface="Cambria"/>
            </a:endParaRPr>
          </a:p>
        </p:txBody>
      </p:sp>
      <p:sp>
        <p:nvSpPr>
          <p:cNvPr id="36" name="TextBox 35"/>
          <p:cNvSpPr txBox="1"/>
          <p:nvPr/>
        </p:nvSpPr>
        <p:spPr>
          <a:xfrm rot="20339033">
            <a:off x="6025776" y="4276198"/>
            <a:ext cx="3138996" cy="615554"/>
          </a:xfrm>
          <a:prstGeom prst="rect">
            <a:avLst/>
          </a:prstGeom>
          <a:noFill/>
        </p:spPr>
        <p:txBody>
          <a:bodyPr wrap="none" rtlCol="0">
            <a:spAutoFit/>
          </a:bodyPr>
          <a:lstStyle/>
          <a:p>
            <a:r>
              <a:rPr lang="en-US" sz="1400" dirty="0" smtClean="0">
                <a:solidFill>
                  <a:srgbClr val="CCFFCC"/>
                </a:solidFill>
              </a:rPr>
              <a:t>Hampton Roads</a:t>
            </a:r>
            <a:endParaRPr lang="en-US" sz="1400" dirty="0">
              <a:solidFill>
                <a:srgbClr val="CCFFCC"/>
              </a:solidFill>
            </a:endParaRPr>
          </a:p>
        </p:txBody>
      </p:sp>
      <p:grpSp>
        <p:nvGrpSpPr>
          <p:cNvPr id="42" name="Group 41"/>
          <p:cNvGrpSpPr/>
          <p:nvPr/>
        </p:nvGrpSpPr>
        <p:grpSpPr>
          <a:xfrm>
            <a:off x="656600" y="1948027"/>
            <a:ext cx="3138596" cy="4833773"/>
            <a:chOff x="656600" y="1736573"/>
            <a:chExt cx="3138596" cy="4833773"/>
          </a:xfrm>
        </p:grpSpPr>
        <p:pic>
          <p:nvPicPr>
            <p:cNvPr id="8" name="Picture 7" descr="ChesaBa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6600" y="1736573"/>
              <a:ext cx="3138596" cy="4833773"/>
            </a:xfrm>
            <a:prstGeom prst="rect">
              <a:avLst/>
            </a:prstGeom>
          </p:spPr>
        </p:pic>
        <p:grpSp>
          <p:nvGrpSpPr>
            <p:cNvPr id="26" name="Group 25"/>
            <p:cNvGrpSpPr/>
            <p:nvPr/>
          </p:nvGrpSpPr>
          <p:grpSpPr>
            <a:xfrm>
              <a:off x="895047" y="4088190"/>
              <a:ext cx="2666084" cy="2079889"/>
              <a:chOff x="895047" y="4088190"/>
              <a:chExt cx="2666084" cy="2079889"/>
            </a:xfrm>
          </p:grpSpPr>
          <p:sp>
            <p:nvSpPr>
              <p:cNvPr id="9" name="TextBox 8"/>
              <p:cNvSpPr txBox="1"/>
              <p:nvPr/>
            </p:nvSpPr>
            <p:spPr>
              <a:xfrm rot="1173687">
                <a:off x="1025048" y="4088190"/>
                <a:ext cx="1157476" cy="307777"/>
              </a:xfrm>
              <a:prstGeom prst="rect">
                <a:avLst/>
              </a:prstGeom>
              <a:noFill/>
            </p:spPr>
            <p:txBody>
              <a:bodyPr wrap="none" rtlCol="0">
                <a:spAutoFit/>
              </a:bodyPr>
              <a:lstStyle/>
              <a:p>
                <a:r>
                  <a:rPr lang="en-US" sz="1400" dirty="0" smtClean="0">
                    <a:solidFill>
                      <a:srgbClr val="CCFFCC"/>
                    </a:solidFill>
                  </a:rPr>
                  <a:t>Potomac R.</a:t>
                </a:r>
                <a:endParaRPr lang="en-US" sz="1400" dirty="0">
                  <a:solidFill>
                    <a:srgbClr val="CCFFCC"/>
                  </a:solidFill>
                </a:endParaRPr>
              </a:p>
            </p:txBody>
          </p:sp>
          <p:sp>
            <p:nvSpPr>
              <p:cNvPr id="10" name="TextBox 9"/>
              <p:cNvSpPr txBox="1"/>
              <p:nvPr/>
            </p:nvSpPr>
            <p:spPr>
              <a:xfrm rot="1342912">
                <a:off x="895047" y="4722538"/>
                <a:ext cx="1690211" cy="307777"/>
              </a:xfrm>
              <a:prstGeom prst="rect">
                <a:avLst/>
              </a:prstGeom>
              <a:noFill/>
            </p:spPr>
            <p:txBody>
              <a:bodyPr wrap="none" rtlCol="0">
                <a:spAutoFit/>
              </a:bodyPr>
              <a:lstStyle/>
              <a:p>
                <a:r>
                  <a:rPr lang="en-US" sz="1400" dirty="0" smtClean="0">
                    <a:solidFill>
                      <a:srgbClr val="CCFFCC"/>
                    </a:solidFill>
                  </a:rPr>
                  <a:t>Rappahannock R.</a:t>
                </a:r>
                <a:endParaRPr lang="en-US" sz="1400" dirty="0">
                  <a:solidFill>
                    <a:srgbClr val="CCFFCC"/>
                  </a:solidFill>
                </a:endParaRPr>
              </a:p>
            </p:txBody>
          </p:sp>
          <p:sp>
            <p:nvSpPr>
              <p:cNvPr id="11" name="TextBox 10"/>
              <p:cNvSpPr txBox="1"/>
              <p:nvPr/>
            </p:nvSpPr>
            <p:spPr>
              <a:xfrm rot="1349195">
                <a:off x="1108680" y="5454952"/>
                <a:ext cx="1073844" cy="307777"/>
              </a:xfrm>
              <a:prstGeom prst="rect">
                <a:avLst/>
              </a:prstGeom>
              <a:noFill/>
            </p:spPr>
            <p:txBody>
              <a:bodyPr wrap="none" rtlCol="0">
                <a:spAutoFit/>
              </a:bodyPr>
              <a:lstStyle/>
              <a:p>
                <a:r>
                  <a:rPr lang="en-US" sz="1400" dirty="0" smtClean="0">
                    <a:solidFill>
                      <a:srgbClr val="CCFFCC"/>
                    </a:solidFill>
                  </a:rPr>
                  <a:t>York River</a:t>
                </a:r>
                <a:endParaRPr lang="en-US" sz="1400" dirty="0">
                  <a:solidFill>
                    <a:srgbClr val="CCFFCC"/>
                  </a:solidFill>
                </a:endParaRPr>
              </a:p>
            </p:txBody>
          </p:sp>
          <p:sp>
            <p:nvSpPr>
              <p:cNvPr id="12" name="TextBox 11"/>
              <p:cNvSpPr txBox="1"/>
              <p:nvPr/>
            </p:nvSpPr>
            <p:spPr>
              <a:xfrm rot="1420870">
                <a:off x="895047" y="5860302"/>
                <a:ext cx="1200281" cy="307777"/>
              </a:xfrm>
              <a:prstGeom prst="rect">
                <a:avLst/>
              </a:prstGeom>
              <a:noFill/>
            </p:spPr>
            <p:txBody>
              <a:bodyPr wrap="none" rtlCol="0">
                <a:spAutoFit/>
              </a:bodyPr>
              <a:lstStyle/>
              <a:p>
                <a:r>
                  <a:rPr lang="en-US" sz="1400" dirty="0" smtClean="0">
                    <a:solidFill>
                      <a:srgbClr val="CCFFCC"/>
                    </a:solidFill>
                  </a:rPr>
                  <a:t>James River</a:t>
                </a:r>
                <a:endParaRPr lang="en-US" sz="1400" dirty="0">
                  <a:solidFill>
                    <a:srgbClr val="CCFFCC"/>
                  </a:solidFill>
                </a:endParaRPr>
              </a:p>
            </p:txBody>
          </p:sp>
          <p:sp>
            <p:nvSpPr>
              <p:cNvPr id="14" name="TextBox 13"/>
              <p:cNvSpPr txBox="1"/>
              <p:nvPr/>
            </p:nvSpPr>
            <p:spPr>
              <a:xfrm>
                <a:off x="1991633" y="5860302"/>
                <a:ext cx="1569498" cy="307777"/>
              </a:xfrm>
              <a:prstGeom prst="rect">
                <a:avLst/>
              </a:prstGeom>
              <a:noFill/>
            </p:spPr>
            <p:txBody>
              <a:bodyPr wrap="none" rtlCol="0">
                <a:spAutoFit/>
              </a:bodyPr>
              <a:lstStyle/>
              <a:p>
                <a:r>
                  <a:rPr lang="en-US" sz="1400" dirty="0" smtClean="0">
                    <a:solidFill>
                      <a:srgbClr val="CCFFCC"/>
                    </a:solidFill>
                  </a:rPr>
                  <a:t>Hampton Roads</a:t>
                </a:r>
                <a:endParaRPr lang="en-US" sz="1400" dirty="0">
                  <a:solidFill>
                    <a:srgbClr val="CCFFCC"/>
                  </a:solidFill>
                </a:endParaRPr>
              </a:p>
            </p:txBody>
          </p:sp>
        </p:grpSp>
      </p:grpSp>
      <p:pic>
        <p:nvPicPr>
          <p:cNvPr id="29" name="Picture 28" descr="ChesaBay.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2400" y="2345054"/>
            <a:ext cx="4881418" cy="3428382"/>
          </a:xfrm>
          <a:prstGeom prst="rect">
            <a:avLst/>
          </a:prstGeom>
        </p:spPr>
      </p:pic>
      <p:sp>
        <p:nvSpPr>
          <p:cNvPr id="33" name="TextBox 32"/>
          <p:cNvSpPr txBox="1"/>
          <p:nvPr/>
        </p:nvSpPr>
        <p:spPr>
          <a:xfrm rot="1349195">
            <a:off x="4866560" y="3542648"/>
            <a:ext cx="2147688" cy="615554"/>
          </a:xfrm>
          <a:prstGeom prst="rect">
            <a:avLst/>
          </a:prstGeom>
          <a:noFill/>
        </p:spPr>
        <p:txBody>
          <a:bodyPr wrap="none" rtlCol="0">
            <a:spAutoFit/>
          </a:bodyPr>
          <a:lstStyle/>
          <a:p>
            <a:r>
              <a:rPr lang="en-US" sz="1400" dirty="0" smtClean="0">
                <a:solidFill>
                  <a:srgbClr val="CCFFCC"/>
                </a:solidFill>
              </a:rPr>
              <a:t>York River</a:t>
            </a:r>
            <a:endParaRPr lang="en-US" sz="1400" dirty="0">
              <a:solidFill>
                <a:srgbClr val="CCFFCC"/>
              </a:solidFill>
            </a:endParaRPr>
          </a:p>
        </p:txBody>
      </p:sp>
      <p:sp>
        <p:nvSpPr>
          <p:cNvPr id="34" name="TextBox 33"/>
          <p:cNvSpPr txBox="1"/>
          <p:nvPr/>
        </p:nvSpPr>
        <p:spPr>
          <a:xfrm rot="1420870">
            <a:off x="4823148" y="4477626"/>
            <a:ext cx="2400562" cy="615554"/>
          </a:xfrm>
          <a:prstGeom prst="rect">
            <a:avLst/>
          </a:prstGeom>
          <a:noFill/>
        </p:spPr>
        <p:txBody>
          <a:bodyPr wrap="none" rtlCol="0">
            <a:spAutoFit/>
          </a:bodyPr>
          <a:lstStyle/>
          <a:p>
            <a:r>
              <a:rPr lang="en-US" sz="1400" dirty="0" smtClean="0">
                <a:solidFill>
                  <a:srgbClr val="CCFFCC"/>
                </a:solidFill>
              </a:rPr>
              <a:t>James River</a:t>
            </a:r>
            <a:endParaRPr lang="en-US" sz="1400" dirty="0">
              <a:solidFill>
                <a:srgbClr val="CCFFCC"/>
              </a:solidFill>
            </a:endParaRPr>
          </a:p>
        </p:txBody>
      </p:sp>
      <p:sp>
        <p:nvSpPr>
          <p:cNvPr id="35" name="TextBox 34"/>
          <p:cNvSpPr txBox="1"/>
          <p:nvPr/>
        </p:nvSpPr>
        <p:spPr>
          <a:xfrm>
            <a:off x="6477000" y="5164454"/>
            <a:ext cx="2413136" cy="1046440"/>
          </a:xfrm>
          <a:prstGeom prst="rect">
            <a:avLst/>
          </a:prstGeom>
          <a:noFill/>
        </p:spPr>
        <p:txBody>
          <a:bodyPr wrap="none" rtlCol="0">
            <a:spAutoFit/>
          </a:bodyPr>
          <a:lstStyle/>
          <a:p>
            <a:r>
              <a:rPr lang="en-US" sz="1400" dirty="0" smtClean="0">
                <a:solidFill>
                  <a:srgbClr val="CCFFCC"/>
                </a:solidFill>
              </a:rPr>
              <a:t>Lafayette R.</a:t>
            </a:r>
          </a:p>
          <a:p>
            <a:r>
              <a:rPr lang="en-US" sz="1400" dirty="0" smtClean="0">
                <a:solidFill>
                  <a:srgbClr val="CCFFCC"/>
                </a:solidFill>
              </a:rPr>
              <a:t>Elizabeth R.</a:t>
            </a:r>
            <a:endParaRPr lang="en-US" sz="1400" dirty="0">
              <a:solidFill>
                <a:srgbClr val="CCFFCC"/>
              </a:solidFill>
            </a:endParaRPr>
          </a:p>
        </p:txBody>
      </p:sp>
      <p:sp>
        <p:nvSpPr>
          <p:cNvPr id="37" name="Oval 36"/>
          <p:cNvSpPr/>
          <p:nvPr/>
        </p:nvSpPr>
        <p:spPr bwMode="auto">
          <a:xfrm rot="1864935">
            <a:off x="5767253" y="3954319"/>
            <a:ext cx="818541" cy="408096"/>
          </a:xfrm>
          <a:prstGeom prst="ellipse">
            <a:avLst/>
          </a:prstGeom>
          <a:noFill/>
          <a:ln w="38100" cmpd="sng">
            <a:solidFill>
              <a:srgbClr val="FFFF00"/>
            </a:solidFill>
            <a:headEnd type="none" w="med" len="med"/>
            <a:tailEnd type="none" w="med" len="med"/>
          </a:ln>
          <a:effectLst/>
          <a:scene3d>
            <a:camera prst="orthographicFront" fov="0">
              <a:rot lat="0" lon="0" rev="0"/>
            </a:camera>
            <a:lightRig rig="glow" dir="tl">
              <a:rot lat="0" lon="0" rev="900000"/>
            </a:lightRig>
          </a:scene3d>
          <a:sp3d prstMaterial="powder">
            <a:bevelT w="0" h="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63" name="Group 62"/>
          <p:cNvGrpSpPr/>
          <p:nvPr/>
        </p:nvGrpSpPr>
        <p:grpSpPr>
          <a:xfrm>
            <a:off x="6705600" y="4173854"/>
            <a:ext cx="311727" cy="381000"/>
            <a:chOff x="6546273" y="3962400"/>
            <a:chExt cx="311727" cy="381000"/>
          </a:xfrm>
        </p:grpSpPr>
        <p:cxnSp>
          <p:nvCxnSpPr>
            <p:cNvPr id="39" name="Straight Arrow Connector 38"/>
            <p:cNvCxnSpPr/>
            <p:nvPr/>
          </p:nvCxnSpPr>
          <p:spPr>
            <a:xfrm flipV="1">
              <a:off x="6629400" y="3962400"/>
              <a:ext cx="76200" cy="228601"/>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6546273" y="4167909"/>
              <a:ext cx="311727" cy="175491"/>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41" name="Straight Arrow Connector 40"/>
          <p:cNvCxnSpPr/>
          <p:nvPr/>
        </p:nvCxnSpPr>
        <p:spPr>
          <a:xfrm flipH="1">
            <a:off x="6781800" y="4707254"/>
            <a:ext cx="228600" cy="3048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flipV="1">
            <a:off x="6172200" y="5012054"/>
            <a:ext cx="304800" cy="3048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2133600" y="2345054"/>
            <a:ext cx="1905000" cy="2819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2667000" y="5621654"/>
            <a:ext cx="1447800" cy="1143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7283547" y="4691946"/>
            <a:ext cx="311727" cy="381000"/>
            <a:chOff x="6546273" y="3962400"/>
            <a:chExt cx="311727" cy="381000"/>
          </a:xfrm>
        </p:grpSpPr>
        <p:cxnSp>
          <p:nvCxnSpPr>
            <p:cNvPr id="27" name="Straight Arrow Connector 26"/>
            <p:cNvCxnSpPr/>
            <p:nvPr/>
          </p:nvCxnSpPr>
          <p:spPr>
            <a:xfrm flipV="1">
              <a:off x="6629400" y="3962400"/>
              <a:ext cx="76200" cy="228601"/>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546273" y="4167909"/>
              <a:ext cx="311727" cy="175491"/>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06304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3"/>
                                        </p:tgtEl>
                                      </p:cBhvr>
                                      <p:by x="400000" y="40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1000" fill="hold"/>
                                        <p:tgtEl>
                                          <p:spTgt spid="41"/>
                                        </p:tgtEl>
                                      </p:cBhvr>
                                      <p:by x="400000" y="400000"/>
                                    </p:animScale>
                                  </p:childTnLst>
                                </p:cTn>
                              </p:par>
                            </p:childTnLst>
                          </p:cTn>
                        </p:par>
                        <p:par>
                          <p:cTn id="10" fill="hold">
                            <p:stCondLst>
                              <p:cond delay="3000"/>
                            </p:stCondLst>
                            <p:childTnLst>
                              <p:par>
                                <p:cTn id="11" presetID="6" presetClass="emph" presetSubtype="0" fill="hold" nodeType="afterEffect">
                                  <p:stCondLst>
                                    <p:cond delay="0"/>
                                  </p:stCondLst>
                                  <p:childTnLst>
                                    <p:animScale>
                                      <p:cBhvr>
                                        <p:cTn id="12" dur="1000" fill="hold"/>
                                        <p:tgtEl>
                                          <p:spTgt spid="59"/>
                                        </p:tgtEl>
                                      </p:cBhvr>
                                      <p:by x="400000" y="400000"/>
                                    </p:animScale>
                                  </p:childTnLst>
                                </p:cTn>
                              </p:par>
                            </p:childTnLst>
                          </p:cTn>
                        </p:par>
                        <p:par>
                          <p:cTn id="13" fill="hold">
                            <p:stCondLst>
                              <p:cond delay="4000"/>
                            </p:stCondLst>
                            <p:childTnLst>
                              <p:par>
                                <p:cTn id="14" presetID="6" presetClass="emph" presetSubtype="0" fill="hold" nodeType="afterEffect">
                                  <p:stCondLst>
                                    <p:cond delay="0"/>
                                  </p:stCondLst>
                                  <p:childTnLst>
                                    <p:animScale>
                                      <p:cBhvr>
                                        <p:cTn id="15" dur="1000" fill="hold"/>
                                        <p:tgtEl>
                                          <p:spTgt spid="25"/>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875201" y="164976"/>
            <a:ext cx="7581303" cy="545592"/>
          </a:xfrm>
          <a:ln>
            <a:noFill/>
          </a:ln>
        </p:spPr>
        <p:txBody>
          <a:bodyPr>
            <a:noAutofit/>
            <a:scene3d>
              <a:camera prst="orthographicFront"/>
              <a:lightRig rig="freezing" dir="t">
                <a:rot lat="0" lon="0" rev="5640000"/>
              </a:lightRig>
            </a:scene3d>
            <a:sp3d prstMaterial="flat"/>
          </a:bodyPr>
          <a:lstStyle/>
          <a:p>
            <a:r>
              <a:rPr lang="en-US" sz="2800" b="0" i="1" dirty="0" err="1" smtClean="0">
                <a:solidFill>
                  <a:srgbClr val="FCFF6D"/>
                </a:solidFill>
                <a:effectLst/>
                <a:latin typeface="Calibri" charset="0"/>
              </a:rPr>
              <a:t>Cochlodinium</a:t>
            </a:r>
            <a:r>
              <a:rPr lang="en-US" sz="2800" b="0" i="1" dirty="0" smtClean="0">
                <a:solidFill>
                  <a:srgbClr val="FCFF6D"/>
                </a:solidFill>
                <a:effectLst/>
                <a:latin typeface="Calibri" charset="0"/>
              </a:rPr>
              <a:t> </a:t>
            </a:r>
            <a:r>
              <a:rPr lang="en-US" sz="2800" b="0" i="1" cap="none" dirty="0" err="1" smtClean="0">
                <a:solidFill>
                  <a:srgbClr val="FCFF6D"/>
                </a:solidFill>
                <a:effectLst/>
                <a:latin typeface="Calibri" charset="0"/>
              </a:rPr>
              <a:t>polykrikoides</a:t>
            </a:r>
            <a:r>
              <a:rPr lang="en-US" sz="2800" b="0" cap="none" dirty="0" smtClean="0">
                <a:solidFill>
                  <a:srgbClr val="FCFF6D"/>
                </a:solidFill>
                <a:effectLst/>
                <a:latin typeface="Calibri" charset="0"/>
              </a:rPr>
              <a:t>- Early – mid August</a:t>
            </a:r>
            <a:endParaRPr lang="en-US" sz="2800" b="0" dirty="0">
              <a:solidFill>
                <a:srgbClr val="FCFF6D"/>
              </a:solidFill>
              <a:effectLst/>
              <a:latin typeface="Calibri" charset="0"/>
            </a:endParaRPr>
          </a:p>
        </p:txBody>
      </p:sp>
      <p:grpSp>
        <p:nvGrpSpPr>
          <p:cNvPr id="17" name="Group 16"/>
          <p:cNvGrpSpPr/>
          <p:nvPr/>
        </p:nvGrpSpPr>
        <p:grpSpPr>
          <a:xfrm>
            <a:off x="109728" y="970179"/>
            <a:ext cx="3570732" cy="2815002"/>
            <a:chOff x="134112" y="1207008"/>
            <a:chExt cx="3570732" cy="2815002"/>
          </a:xfrm>
        </p:grpSpPr>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34112" y="1207008"/>
              <a:ext cx="3570732" cy="2380488"/>
            </a:xfrm>
            <a:prstGeom prst="rect">
              <a:avLst/>
            </a:prstGeom>
            <a:ln w="38100">
              <a:solidFill>
                <a:schemeClr val="accent1">
                  <a:lumMod val="40000"/>
                  <a:lumOff val="60000"/>
                </a:schemeClr>
              </a:solidFill>
            </a:ln>
          </p:spPr>
        </p:pic>
        <p:sp>
          <p:nvSpPr>
            <p:cNvPr id="16" name="TextBox 15"/>
            <p:cNvSpPr txBox="1"/>
            <p:nvPr/>
          </p:nvSpPr>
          <p:spPr>
            <a:xfrm>
              <a:off x="681353" y="3652678"/>
              <a:ext cx="2743059" cy="369332"/>
            </a:xfrm>
            <a:prstGeom prst="rect">
              <a:avLst/>
            </a:prstGeom>
            <a:noFill/>
          </p:spPr>
          <p:txBody>
            <a:bodyPr wrap="none" rtlCol="0">
              <a:spAutoFit/>
            </a:bodyPr>
            <a:lstStyle/>
            <a:p>
              <a:r>
                <a:rPr lang="en-US" smtClean="0"/>
                <a:t>VIMS Beach- York River</a:t>
              </a:r>
              <a:endParaRPr lang="en-US" dirty="0"/>
            </a:p>
          </p:txBody>
        </p:sp>
      </p:grpSp>
      <p:grpSp>
        <p:nvGrpSpPr>
          <p:cNvPr id="20" name="Group 19"/>
          <p:cNvGrpSpPr/>
          <p:nvPr/>
        </p:nvGrpSpPr>
        <p:grpSpPr>
          <a:xfrm>
            <a:off x="4648200" y="970180"/>
            <a:ext cx="3876382" cy="2675752"/>
            <a:chOff x="4648200" y="1085089"/>
            <a:chExt cx="3876382" cy="2675752"/>
          </a:xfrm>
        </p:grpSpPr>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76800" y="1085089"/>
              <a:ext cx="3429793" cy="2231652"/>
            </a:xfrm>
            <a:prstGeom prst="rect">
              <a:avLst/>
            </a:prstGeom>
            <a:ln w="38100">
              <a:solidFill>
                <a:schemeClr val="accent1">
                  <a:lumMod val="40000"/>
                  <a:lumOff val="60000"/>
                </a:schemeClr>
              </a:solidFill>
            </a:ln>
          </p:spPr>
        </p:pic>
        <p:sp>
          <p:nvSpPr>
            <p:cNvPr id="19" name="TextBox 18"/>
            <p:cNvSpPr txBox="1"/>
            <p:nvPr/>
          </p:nvSpPr>
          <p:spPr>
            <a:xfrm>
              <a:off x="4648200" y="3391509"/>
              <a:ext cx="3876382" cy="369332"/>
            </a:xfrm>
            <a:prstGeom prst="rect">
              <a:avLst/>
            </a:prstGeom>
            <a:noFill/>
          </p:spPr>
          <p:txBody>
            <a:bodyPr wrap="none" rtlCol="0">
              <a:spAutoFit/>
            </a:bodyPr>
            <a:lstStyle/>
            <a:p>
              <a:r>
                <a:rPr lang="en-US" dirty="0" smtClean="0"/>
                <a:t>York River-</a:t>
              </a:r>
              <a:r>
                <a:rPr lang="en-US" sz="1400" dirty="0" smtClean="0"/>
                <a:t>north of the Coleman Bridge</a:t>
              </a:r>
              <a:endParaRPr lang="en-US" sz="1400" dirty="0"/>
            </a:p>
          </p:txBody>
        </p:sp>
      </p:grpSp>
      <p:sp>
        <p:nvSpPr>
          <p:cNvPr id="27" name="TextBox 26"/>
          <p:cNvSpPr txBox="1"/>
          <p:nvPr/>
        </p:nvSpPr>
        <p:spPr>
          <a:xfrm>
            <a:off x="2873375" y="6581850"/>
            <a:ext cx="1792478" cy="261610"/>
          </a:xfrm>
          <a:prstGeom prst="rect">
            <a:avLst/>
          </a:prstGeom>
          <a:noFill/>
        </p:spPr>
        <p:txBody>
          <a:bodyPr wrap="none" rtlCol="0">
            <a:spAutoFit/>
          </a:bodyPr>
          <a:lstStyle/>
          <a:p>
            <a:r>
              <a:rPr lang="en-US" sz="1100" smtClean="0"/>
              <a:t>Photos </a:t>
            </a:r>
            <a:r>
              <a:rPr lang="en-US" sz="1100" dirty="0" smtClean="0"/>
              <a:t>by W. </a:t>
            </a:r>
            <a:r>
              <a:rPr lang="en-US" sz="1100" dirty="0" err="1" smtClean="0"/>
              <a:t>Vogelbein</a:t>
            </a:r>
            <a:endParaRPr lang="en-US" sz="1100" dirty="0"/>
          </a:p>
        </p:txBody>
      </p:sp>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1359" y="3822645"/>
            <a:ext cx="3825910" cy="2499594"/>
          </a:xfrm>
          <a:prstGeom prst="rect">
            <a:avLst/>
          </a:prstGeom>
          <a:ln w="38100">
            <a:solidFill>
              <a:schemeClr val="accent1">
                <a:lumMod val="40000"/>
                <a:lumOff val="60000"/>
              </a:schemeClr>
            </a:solidFill>
          </a:ln>
        </p:spPr>
      </p:pic>
      <p:sp>
        <p:nvSpPr>
          <p:cNvPr id="29" name="TextBox 28"/>
          <p:cNvSpPr txBox="1"/>
          <p:nvPr/>
        </p:nvSpPr>
        <p:spPr>
          <a:xfrm>
            <a:off x="154061" y="5979731"/>
            <a:ext cx="3333990" cy="369332"/>
          </a:xfrm>
          <a:prstGeom prst="rect">
            <a:avLst/>
          </a:prstGeom>
          <a:noFill/>
        </p:spPr>
        <p:txBody>
          <a:bodyPr wrap="none" rtlCol="0">
            <a:spAutoFit/>
          </a:bodyPr>
          <a:lstStyle/>
          <a:p>
            <a:r>
              <a:rPr lang="en-US" dirty="0" smtClean="0"/>
              <a:t>Elizabeth River-</a:t>
            </a:r>
            <a:r>
              <a:rPr lang="en-US" i="1" dirty="0" smtClean="0"/>
              <a:t>C. </a:t>
            </a:r>
            <a:r>
              <a:rPr lang="en-US" i="1" dirty="0" err="1" smtClean="0"/>
              <a:t>polykrikoides</a:t>
            </a:r>
            <a:endParaRPr lang="en-US" i="1" dirty="0"/>
          </a:p>
        </p:txBody>
      </p:sp>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9200" y="3733800"/>
            <a:ext cx="3117749" cy="2357018"/>
          </a:xfrm>
          <a:prstGeom prst="rect">
            <a:avLst/>
          </a:prstGeom>
          <a:ln w="38100">
            <a:solidFill>
              <a:schemeClr val="accent1">
                <a:lumMod val="20000"/>
                <a:lumOff val="80000"/>
              </a:schemeClr>
            </a:solidFill>
          </a:ln>
        </p:spPr>
      </p:pic>
      <p:sp>
        <p:nvSpPr>
          <p:cNvPr id="31" name="TextBox 30"/>
          <p:cNvSpPr txBox="1"/>
          <p:nvPr/>
        </p:nvSpPr>
        <p:spPr>
          <a:xfrm>
            <a:off x="5105400" y="5715000"/>
            <a:ext cx="2394117" cy="307777"/>
          </a:xfrm>
          <a:prstGeom prst="rect">
            <a:avLst/>
          </a:prstGeom>
          <a:noFill/>
        </p:spPr>
        <p:txBody>
          <a:bodyPr wrap="none" rtlCol="0">
            <a:spAutoFit/>
          </a:bodyPr>
          <a:lstStyle/>
          <a:p>
            <a:r>
              <a:rPr lang="en-US" sz="1400" dirty="0" smtClean="0"/>
              <a:t>Near Naval Weapons Station</a:t>
            </a:r>
            <a:endParaRPr lang="en-US" sz="1400" dirty="0"/>
          </a:p>
        </p:txBody>
      </p:sp>
    </p:spTree>
    <p:extLst>
      <p:ext uri="{BB962C8B-B14F-4D97-AF65-F5344CB8AC3E}">
        <p14:creationId xmlns:p14="http://schemas.microsoft.com/office/powerpoint/2010/main" val="17598321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32084"/>
            <a:ext cx="7877552" cy="545592"/>
          </a:xfrm>
          <a:prstGeom prst="rect">
            <a:avLst/>
          </a:prstGeom>
          <a:ln>
            <a:noFill/>
          </a:ln>
        </p:spPr>
        <p:txBody>
          <a:bodyPr vert="horz" wrap="square" lIns="0" tIns="0" rIns="0" bIns="0" rtlCol="0" anchor="b">
            <a:noAutofit/>
            <a:scene3d>
              <a:camera prst="orthographicFront"/>
              <a:lightRig rig="freezing" dir="t">
                <a:rot lat="0" lon="0" rev="5640000"/>
              </a:lightRig>
            </a:scene3d>
            <a:sp3d prstMaterial="flat"/>
          </a:bodyPr>
          <a:lstStyle>
            <a:lvl1pPr algn="l" defTabSz="914363" rtl="0" eaLnBrk="1" latinLnBrk="0" hangingPunct="1">
              <a:lnSpc>
                <a:spcPct val="90000"/>
              </a:lnSpc>
              <a:spcBef>
                <a:spcPct val="0"/>
              </a:spcBef>
              <a:buNone/>
              <a:defRPr lang="en-US" sz="5600" b="1" kern="1200" cap="none" spc="0" baseline="0" dirty="0">
                <a:ln w="635">
                  <a:noFill/>
                </a:ln>
                <a:solidFill>
                  <a:srgbClr val="FFFFCC"/>
                </a:solidFill>
                <a:effectLst>
                  <a:outerShdw blurRad="38100" dist="25400" dir="5400000" algn="tl" rotWithShape="0">
                    <a:srgbClr val="000000">
                      <a:alpha val="43000"/>
                    </a:srgbClr>
                  </a:outerShdw>
                </a:effectLst>
                <a:latin typeface="+mj-lt"/>
                <a:ea typeface="+mj-ea"/>
                <a:cs typeface="+mj-cs"/>
              </a:defRPr>
            </a:lvl1pPr>
          </a:lstStyle>
          <a:p>
            <a:pPr algn="ctr"/>
            <a:r>
              <a:rPr lang="de-DE" sz="2800" b="0" i="1" dirty="0" err="1" smtClean="0">
                <a:solidFill>
                  <a:srgbClr val="FCFF6D"/>
                </a:solidFill>
                <a:effectLst/>
              </a:rPr>
              <a:t>Alexandrium</a:t>
            </a:r>
            <a:r>
              <a:rPr lang="de-DE" sz="2800" b="0" i="1" dirty="0" smtClean="0">
                <a:solidFill>
                  <a:srgbClr val="FCFF6D"/>
                </a:solidFill>
                <a:effectLst/>
              </a:rPr>
              <a:t> </a:t>
            </a:r>
            <a:r>
              <a:rPr lang="de-DE" sz="2800" b="0" i="1" dirty="0" err="1" smtClean="0">
                <a:solidFill>
                  <a:srgbClr val="FCFF6D"/>
                </a:solidFill>
                <a:effectLst/>
              </a:rPr>
              <a:t>monilatum-</a:t>
            </a:r>
            <a:r>
              <a:rPr lang="de-DE" sz="2800" b="0" dirty="0" err="1" smtClean="0">
                <a:solidFill>
                  <a:srgbClr val="FCFF6D"/>
                </a:solidFill>
                <a:effectLst/>
              </a:rPr>
              <a:t>Late</a:t>
            </a:r>
            <a:r>
              <a:rPr lang="de-DE" sz="2800" b="0" dirty="0" smtClean="0">
                <a:solidFill>
                  <a:srgbClr val="FCFF6D"/>
                </a:solidFill>
                <a:effectLst/>
              </a:rPr>
              <a:t> Aug - Sept</a:t>
            </a:r>
            <a:endParaRPr lang="de-DE" sz="2800" b="0" dirty="0">
              <a:solidFill>
                <a:srgbClr val="FCFF6D"/>
              </a:solidFill>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756" y="3857610"/>
            <a:ext cx="3994952" cy="2743200"/>
          </a:xfrm>
          <a:prstGeom prst="rect">
            <a:avLst/>
          </a:prstGeom>
          <a:ln w="38100">
            <a:solidFill>
              <a:schemeClr val="accent1">
                <a:lumMod val="40000"/>
                <a:lumOff val="60000"/>
              </a:schemeClr>
            </a:solidFill>
          </a:ln>
        </p:spPr>
      </p:pic>
      <p:sp>
        <p:nvSpPr>
          <p:cNvPr id="10" name="TextBox 9"/>
          <p:cNvSpPr txBox="1"/>
          <p:nvPr/>
        </p:nvSpPr>
        <p:spPr>
          <a:xfrm>
            <a:off x="1989595" y="6596390"/>
            <a:ext cx="1792478" cy="261610"/>
          </a:xfrm>
          <a:prstGeom prst="rect">
            <a:avLst/>
          </a:prstGeom>
          <a:noFill/>
        </p:spPr>
        <p:txBody>
          <a:bodyPr wrap="none" rtlCol="0">
            <a:spAutoFit/>
          </a:bodyPr>
          <a:lstStyle/>
          <a:p>
            <a:r>
              <a:rPr lang="en-US" sz="1100" smtClean="0"/>
              <a:t>Photos </a:t>
            </a:r>
            <a:r>
              <a:rPr lang="en-US" sz="1100" dirty="0" smtClean="0"/>
              <a:t>by W. </a:t>
            </a:r>
            <a:r>
              <a:rPr lang="en-US" sz="1100" dirty="0" err="1" smtClean="0"/>
              <a:t>Vogelbein</a:t>
            </a:r>
            <a:endParaRPr lang="en-US" sz="1100" dirty="0"/>
          </a:p>
        </p:txBody>
      </p:sp>
      <p:sp>
        <p:nvSpPr>
          <p:cNvPr id="12" name="TextBox 11"/>
          <p:cNvSpPr txBox="1"/>
          <p:nvPr/>
        </p:nvSpPr>
        <p:spPr>
          <a:xfrm flipH="1">
            <a:off x="359228" y="6227058"/>
            <a:ext cx="3683351" cy="369332"/>
          </a:xfrm>
          <a:prstGeom prst="rect">
            <a:avLst/>
          </a:prstGeom>
          <a:noFill/>
        </p:spPr>
        <p:txBody>
          <a:bodyPr wrap="square" rtlCol="0">
            <a:spAutoFit/>
          </a:bodyPr>
          <a:lstStyle/>
          <a:p>
            <a:r>
              <a:rPr lang="en-US" dirty="0" smtClean="0"/>
              <a:t>Mouth of </a:t>
            </a:r>
            <a:r>
              <a:rPr lang="en-US" smtClean="0"/>
              <a:t>the Poquoson </a:t>
            </a:r>
            <a:r>
              <a:rPr lang="en-US" dirty="0" smtClean="0"/>
              <a:t>River</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 y="685800"/>
            <a:ext cx="2734491" cy="2680639"/>
          </a:xfrm>
          <a:prstGeom prst="rect">
            <a:avLst/>
          </a:prstGeom>
          <a:ln w="38100">
            <a:solidFill>
              <a:schemeClr val="accent1">
                <a:lumMod val="40000"/>
                <a:lumOff val="60000"/>
              </a:schemeClr>
            </a:solidFill>
          </a:ln>
        </p:spPr>
      </p:pic>
      <p:sp>
        <p:nvSpPr>
          <p:cNvPr id="16" name="TextBox 15"/>
          <p:cNvSpPr txBox="1"/>
          <p:nvPr/>
        </p:nvSpPr>
        <p:spPr>
          <a:xfrm>
            <a:off x="609600" y="3352800"/>
            <a:ext cx="2533792" cy="369332"/>
          </a:xfrm>
          <a:prstGeom prst="rect">
            <a:avLst/>
          </a:prstGeom>
          <a:noFill/>
        </p:spPr>
        <p:txBody>
          <a:bodyPr wrap="none" rtlCol="0">
            <a:spAutoFit/>
          </a:bodyPr>
          <a:lstStyle/>
          <a:p>
            <a:r>
              <a:rPr lang="en-US" dirty="0" smtClean="0"/>
              <a:t>York River- near VIMS</a:t>
            </a:r>
            <a:endParaRPr lang="en-US" dirty="0"/>
          </a:p>
        </p:txBody>
      </p:sp>
      <p:sp>
        <p:nvSpPr>
          <p:cNvPr id="3" name="TextBox 2"/>
          <p:cNvSpPr txBox="1"/>
          <p:nvPr/>
        </p:nvSpPr>
        <p:spPr>
          <a:xfrm>
            <a:off x="4191000" y="838200"/>
            <a:ext cx="5181600" cy="4093428"/>
          </a:xfrm>
          <a:prstGeom prst="rect">
            <a:avLst/>
          </a:prstGeom>
          <a:noFill/>
        </p:spPr>
        <p:txBody>
          <a:bodyPr wrap="square" rtlCol="0">
            <a:spAutoFit/>
          </a:bodyPr>
          <a:lstStyle/>
          <a:p>
            <a:pPr marL="285750" indent="-285750">
              <a:buClr>
                <a:schemeClr val="accent2"/>
              </a:buClr>
              <a:buSzPct val="120000"/>
              <a:buFont typeface="Arial"/>
              <a:buChar char="•"/>
            </a:pPr>
            <a:r>
              <a:rPr lang="en-US" sz="2000" dirty="0" smtClean="0"/>
              <a:t>Shellfish, crab, ray mortalities have been reported during these blooms.</a:t>
            </a:r>
          </a:p>
          <a:p>
            <a:pPr marL="285750" indent="-285750">
              <a:buClr>
                <a:schemeClr val="accent2"/>
              </a:buClr>
              <a:buSzPct val="120000"/>
              <a:buFont typeface="Arial"/>
              <a:buChar char="•"/>
            </a:pPr>
            <a:endParaRPr lang="en-US" sz="2000" dirty="0"/>
          </a:p>
          <a:p>
            <a:pPr marL="285750" indent="-285750">
              <a:buClr>
                <a:schemeClr val="accent2"/>
              </a:buClr>
              <a:buSzPct val="120000"/>
              <a:buFont typeface="Arial"/>
              <a:buChar char="•"/>
            </a:pPr>
            <a:r>
              <a:rPr lang="en-US" sz="2000" dirty="0" smtClean="0"/>
              <a:t>Lipophilic toxic, </a:t>
            </a:r>
            <a:r>
              <a:rPr lang="en-US" sz="2000" dirty="0" err="1" smtClean="0"/>
              <a:t>goniodomin</a:t>
            </a:r>
            <a:r>
              <a:rPr lang="en-US" sz="2000" dirty="0" smtClean="0"/>
              <a:t> A, has been isolated from shellfish tissues.</a:t>
            </a:r>
          </a:p>
          <a:p>
            <a:pPr marL="285750" indent="-285750">
              <a:buClr>
                <a:schemeClr val="accent2"/>
              </a:buClr>
              <a:buSzPct val="120000"/>
              <a:buFont typeface="Arial"/>
              <a:buChar char="•"/>
            </a:pPr>
            <a:endParaRPr lang="en-US" sz="2000" dirty="0"/>
          </a:p>
          <a:p>
            <a:pPr marL="285750" indent="-285750">
              <a:buClr>
                <a:schemeClr val="accent2"/>
              </a:buClr>
              <a:buSzPct val="120000"/>
              <a:buFont typeface="Arial"/>
              <a:buChar char="•"/>
            </a:pPr>
            <a:r>
              <a:rPr lang="en-US" sz="2000" dirty="0" smtClean="0"/>
              <a:t>Is there a human health impact?</a:t>
            </a:r>
          </a:p>
          <a:p>
            <a:pPr marL="285750" indent="-285750">
              <a:buClr>
                <a:schemeClr val="accent2"/>
              </a:buClr>
              <a:buSzPct val="120000"/>
              <a:buFont typeface="Arial"/>
              <a:buChar char="•"/>
            </a:pPr>
            <a:endParaRPr lang="en-US" sz="2000" dirty="0"/>
          </a:p>
          <a:p>
            <a:pPr marL="285750" indent="-285750">
              <a:buClr>
                <a:schemeClr val="accent2"/>
              </a:buClr>
              <a:buSzPct val="120000"/>
              <a:buFont typeface="Arial"/>
              <a:buChar char="•"/>
            </a:pPr>
            <a:r>
              <a:rPr lang="en-US" sz="2000" dirty="0" smtClean="0"/>
              <a:t>Laboratory workers </a:t>
            </a:r>
            <a:endParaRPr lang="en-US" sz="2000" dirty="0"/>
          </a:p>
          <a:p>
            <a:pPr marL="742950" lvl="1" indent="-285750">
              <a:buClr>
                <a:schemeClr val="accent2"/>
              </a:buClr>
              <a:buSzPct val="120000"/>
              <a:buFont typeface="Arial"/>
              <a:buChar char="•"/>
            </a:pPr>
            <a:r>
              <a:rPr lang="en-US" sz="2000" dirty="0" smtClean="0"/>
              <a:t>Mucosal irritation</a:t>
            </a:r>
          </a:p>
          <a:p>
            <a:pPr marL="742950" lvl="1" indent="-285750">
              <a:buClr>
                <a:schemeClr val="accent2"/>
              </a:buClr>
              <a:buSzPct val="120000"/>
              <a:buFont typeface="Arial"/>
              <a:buChar char="•"/>
            </a:pPr>
            <a:r>
              <a:rPr lang="en-US" sz="2000" dirty="0" smtClean="0"/>
              <a:t>Respiratory symptoms</a:t>
            </a:r>
          </a:p>
          <a:p>
            <a:endParaRPr lang="en-US" sz="2000" dirty="0"/>
          </a:p>
          <a:p>
            <a:endParaRPr lang="en-US" sz="2000" dirty="0"/>
          </a:p>
        </p:txBody>
      </p:sp>
    </p:spTree>
    <p:extLst>
      <p:ext uri="{BB962C8B-B14F-4D97-AF65-F5344CB8AC3E}">
        <p14:creationId xmlns:p14="http://schemas.microsoft.com/office/powerpoint/2010/main" val="2068093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477000" cy="600456"/>
          </a:xfrm>
        </p:spPr>
        <p:txBody>
          <a:bodyPr/>
          <a:lstStyle/>
          <a:p>
            <a:r>
              <a:rPr lang="en-US" sz="4400" dirty="0" smtClean="0"/>
              <a:t>Conclusions and Questions</a:t>
            </a:r>
            <a:endParaRPr lang="en-US" sz="4400" dirty="0"/>
          </a:p>
        </p:txBody>
      </p:sp>
      <p:sp>
        <p:nvSpPr>
          <p:cNvPr id="3" name="Text Placeholder 2"/>
          <p:cNvSpPr>
            <a:spLocks noGrp="1"/>
          </p:cNvSpPr>
          <p:nvPr>
            <p:ph type="body" idx="1"/>
          </p:nvPr>
        </p:nvSpPr>
        <p:spPr>
          <a:xfrm>
            <a:off x="228600" y="2743200"/>
            <a:ext cx="8610600" cy="3429000"/>
          </a:xfrm>
        </p:spPr>
        <p:txBody>
          <a:bodyPr>
            <a:noAutofit/>
          </a:bodyPr>
          <a:lstStyle/>
          <a:p>
            <a:pPr marL="342900" indent="-342900">
              <a:spcAft>
                <a:spcPts val="1000"/>
              </a:spcAft>
              <a:buSzPct val="120000"/>
              <a:buFont typeface="Arial"/>
              <a:buChar char="•"/>
            </a:pPr>
            <a:r>
              <a:rPr lang="en-US" sz="2400" dirty="0" smtClean="0"/>
              <a:t>Vibrio cases and HABs are increasing in geographic range and incidence.</a:t>
            </a:r>
            <a:r>
              <a:rPr lang="en-US" sz="2400" dirty="0"/>
              <a:t>	</a:t>
            </a:r>
            <a:endParaRPr lang="en-US" sz="2400" dirty="0" smtClean="0"/>
          </a:p>
          <a:p>
            <a:pPr marL="342900" indent="-342900">
              <a:spcAft>
                <a:spcPts val="1000"/>
              </a:spcAft>
              <a:buSzPct val="120000"/>
              <a:buFont typeface="Arial"/>
              <a:buChar char="•"/>
            </a:pPr>
            <a:r>
              <a:rPr lang="en-US" sz="2400" dirty="0" smtClean="0"/>
              <a:t>Will this trend continue?</a:t>
            </a:r>
            <a:endParaRPr lang="en-US" sz="2400" dirty="0"/>
          </a:p>
          <a:p>
            <a:pPr marL="342900" indent="-342900">
              <a:spcAft>
                <a:spcPts val="1000"/>
              </a:spcAft>
              <a:buSzPct val="120000"/>
              <a:buFont typeface="Arial"/>
              <a:buChar char="•"/>
            </a:pPr>
            <a:r>
              <a:rPr lang="en-US" sz="2400" dirty="0" smtClean="0"/>
              <a:t>What are the emerging threats? </a:t>
            </a:r>
            <a:endParaRPr lang="en-US" sz="2000" dirty="0"/>
          </a:p>
          <a:p>
            <a:pPr marL="342900" indent="-342900">
              <a:spcAft>
                <a:spcPts val="1000"/>
              </a:spcAft>
              <a:buSzPct val="120000"/>
              <a:buFont typeface="Arial"/>
              <a:buChar char="•"/>
            </a:pPr>
            <a:r>
              <a:rPr lang="en-US" sz="2400" dirty="0" smtClean="0"/>
              <a:t>Increasing  storm frequency could result in more frequent failures at wastewater treatment plants resulting in enteric contamination of waters and shellfish.</a:t>
            </a:r>
            <a:endParaRPr lang="en-US" sz="2400" dirty="0"/>
          </a:p>
        </p:txBody>
      </p:sp>
      <p:pic>
        <p:nvPicPr>
          <p:cNvPr id="4" name="Picture 3" descr="Vibrio risk article.tiff"/>
          <p:cNvPicPr>
            <a:picLocks noChangeAspect="1"/>
          </p:cNvPicPr>
          <p:nvPr/>
        </p:nvPicPr>
        <p:blipFill rotWithShape="1">
          <a:blip r:embed="rId2" cstate="print">
            <a:extLst>
              <a:ext uri="{28A0092B-C50C-407E-A947-70E740481C1C}">
                <a14:useLocalDpi xmlns:a14="http://schemas.microsoft.com/office/drawing/2010/main"/>
              </a:ext>
            </a:extLst>
          </a:blip>
          <a:srcRect l="6140" t="38227" r="37281" b="33538"/>
          <a:stretch/>
        </p:blipFill>
        <p:spPr>
          <a:xfrm>
            <a:off x="152400" y="903560"/>
            <a:ext cx="4182979" cy="1534840"/>
          </a:xfrm>
          <a:prstGeom prst="rect">
            <a:avLst/>
          </a:prstGeom>
        </p:spPr>
      </p:pic>
      <p:pic>
        <p:nvPicPr>
          <p:cNvPr id="5" name="Picture 4" descr="Pseudo-NitzinAlaska.tif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600" y="1132160"/>
            <a:ext cx="4648200" cy="888467"/>
          </a:xfrm>
          <a:prstGeom prst="rect">
            <a:avLst/>
          </a:prstGeom>
        </p:spPr>
      </p:pic>
    </p:spTree>
    <p:extLst>
      <p:ext uri="{BB962C8B-B14F-4D97-AF65-F5344CB8AC3E}">
        <p14:creationId xmlns:p14="http://schemas.microsoft.com/office/powerpoint/2010/main" val="41967318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monfluorescenceYorkPoint9_13_12lor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7629" y="990600"/>
            <a:ext cx="4009571" cy="5673162"/>
          </a:xfrm>
          <a:prstGeom prst="rect">
            <a:avLst/>
          </a:prstGeom>
          <a:ln w="38100" cmpd="sng">
            <a:solidFill>
              <a:srgbClr val="6BDBFA"/>
            </a:solidFill>
          </a:ln>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3810000" y="1524000"/>
            <a:ext cx="4837363" cy="2667000"/>
          </a:xfrm>
          <a:prstGeom prst="rect">
            <a:avLst/>
          </a:prstGeom>
          <a:ln w="38100">
            <a:solidFill>
              <a:schemeClr val="accent3"/>
            </a:solidFill>
          </a:ln>
        </p:spPr>
      </p:pic>
    </p:spTree>
    <p:extLst>
      <p:ext uri="{BB962C8B-B14F-4D97-AF65-F5344CB8AC3E}">
        <p14:creationId xmlns:p14="http://schemas.microsoft.com/office/powerpoint/2010/main" val="33779915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81456"/>
          </a:xfrm>
        </p:spPr>
        <p:txBody>
          <a:bodyPr/>
          <a:lstStyle/>
          <a:p>
            <a:pPr algn="ctr"/>
            <a:r>
              <a:rPr lang="en-US" dirty="0" smtClean="0"/>
              <a:t>The </a:t>
            </a:r>
            <a:r>
              <a:rPr lang="en-US" smtClean="0"/>
              <a:t>Changing Waters</a:t>
            </a:r>
            <a:endParaRPr lang="en-US"/>
          </a:p>
        </p:txBody>
      </p:sp>
      <p:pic>
        <p:nvPicPr>
          <p:cNvPr id="4" name="Content Placeholder 3" descr="Acidification.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7119" y="1219200"/>
            <a:ext cx="7772400" cy="4477578"/>
          </a:xfrm>
          <a:prstGeom prst="rect">
            <a:avLst/>
          </a:prstGeom>
        </p:spPr>
      </p:pic>
    </p:spTree>
    <p:extLst>
      <p:ext uri="{BB962C8B-B14F-4D97-AF65-F5344CB8AC3E}">
        <p14:creationId xmlns:p14="http://schemas.microsoft.com/office/powerpoint/2010/main" val="8888040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774192"/>
          </a:xfrm>
        </p:spPr>
        <p:txBody>
          <a:bodyPr/>
          <a:lstStyle/>
          <a:p>
            <a:pPr algn="ctr"/>
            <a:r>
              <a:rPr lang="en-US" dirty="0" smtClean="0"/>
              <a:t>Shifting Patterns?</a:t>
            </a:r>
            <a:endParaRPr lang="en-US" dirty="0"/>
          </a:p>
        </p:txBody>
      </p:sp>
      <p:sp>
        <p:nvSpPr>
          <p:cNvPr id="3" name="Text Placeholder 2"/>
          <p:cNvSpPr>
            <a:spLocks noGrp="1"/>
          </p:cNvSpPr>
          <p:nvPr>
            <p:ph type="body" idx="1"/>
          </p:nvPr>
        </p:nvSpPr>
        <p:spPr>
          <a:xfrm>
            <a:off x="457200" y="1752600"/>
            <a:ext cx="7772400" cy="3797808"/>
          </a:xfrm>
        </p:spPr>
        <p:txBody>
          <a:bodyPr>
            <a:normAutofit/>
          </a:bodyPr>
          <a:lstStyle/>
          <a:p>
            <a:pPr marL="342900" indent="-342900">
              <a:buSzPct val="120000"/>
              <a:buFont typeface="Arial" charset="0"/>
              <a:buChar char="•"/>
            </a:pPr>
            <a:r>
              <a:rPr lang="en-US" sz="2800" dirty="0" smtClean="0"/>
              <a:t>Human pathogenic </a:t>
            </a:r>
            <a:r>
              <a:rPr lang="en-US" sz="2800" i="1" dirty="0" smtClean="0"/>
              <a:t>Vibrio</a:t>
            </a:r>
            <a:r>
              <a:rPr lang="en-US" sz="2800" dirty="0" smtClean="0"/>
              <a:t> species</a:t>
            </a:r>
          </a:p>
          <a:p>
            <a:pPr marL="342900" indent="-342900">
              <a:buSzPct val="120000"/>
              <a:buFont typeface="Arial" charset="0"/>
              <a:buChar char="•"/>
            </a:pPr>
            <a:endParaRPr lang="en-US" sz="2800" dirty="0"/>
          </a:p>
          <a:p>
            <a:pPr marL="342900" indent="-342900">
              <a:buSzPct val="120000"/>
              <a:buFont typeface="Arial" charset="0"/>
              <a:buChar char="•"/>
            </a:pPr>
            <a:r>
              <a:rPr lang="en-US" sz="2800" dirty="0" smtClean="0"/>
              <a:t>Human enteric bacteria and viruses</a:t>
            </a:r>
          </a:p>
          <a:p>
            <a:pPr marL="342900" indent="-342900">
              <a:buSzPct val="120000"/>
              <a:buFont typeface="Arial" charset="0"/>
              <a:buChar char="•"/>
            </a:pPr>
            <a:endParaRPr lang="en-US" sz="2800" dirty="0"/>
          </a:p>
          <a:p>
            <a:pPr marL="342900" indent="-342900">
              <a:buSzPct val="120000"/>
              <a:buFont typeface="Arial" charset="0"/>
              <a:buChar char="•"/>
            </a:pPr>
            <a:r>
              <a:rPr lang="en-US" sz="2800" dirty="0" smtClean="0"/>
              <a:t>Harmful algal blooms (HABs) and associated toxins</a:t>
            </a:r>
          </a:p>
          <a:p>
            <a:endParaRPr lang="en-US" sz="2800" dirty="0"/>
          </a:p>
        </p:txBody>
      </p:sp>
    </p:spTree>
    <p:extLst>
      <p:ext uri="{BB962C8B-B14F-4D97-AF65-F5344CB8AC3E}">
        <p14:creationId xmlns:p14="http://schemas.microsoft.com/office/powerpoint/2010/main" val="1623068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Teardrop 1397"/>
          <p:cNvSpPr/>
          <p:nvPr/>
        </p:nvSpPr>
        <p:spPr>
          <a:xfrm rot="10800000">
            <a:off x="0" y="5791200"/>
            <a:ext cx="5715000" cy="1066800"/>
          </a:xfrm>
          <a:prstGeom prst="teardrop">
            <a:avLst/>
          </a:prstGeom>
          <a:solidFill>
            <a:srgbClr val="98AB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aves-h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 y="990600"/>
            <a:ext cx="9144000" cy="1183640"/>
          </a:xfrm>
          <a:prstGeom prst="rect">
            <a:avLst/>
          </a:prstGeom>
        </p:spPr>
      </p:pic>
      <p:grpSp>
        <p:nvGrpSpPr>
          <p:cNvPr id="1113" name="Group 1112"/>
          <p:cNvGrpSpPr/>
          <p:nvPr/>
        </p:nvGrpSpPr>
        <p:grpSpPr>
          <a:xfrm>
            <a:off x="1981200" y="4572000"/>
            <a:ext cx="1613835" cy="773341"/>
            <a:chOff x="485335" y="5269959"/>
            <a:chExt cx="4569163" cy="1360255"/>
          </a:xfrm>
        </p:grpSpPr>
        <p:grpSp>
          <p:nvGrpSpPr>
            <p:cNvPr id="1114" name="Group 1113"/>
            <p:cNvGrpSpPr/>
            <p:nvPr/>
          </p:nvGrpSpPr>
          <p:grpSpPr>
            <a:xfrm>
              <a:off x="2988554" y="6327931"/>
              <a:ext cx="499127" cy="209488"/>
              <a:chOff x="4022065" y="2642090"/>
              <a:chExt cx="1663755" cy="698294"/>
            </a:xfrm>
          </p:grpSpPr>
          <p:grpSp>
            <p:nvGrpSpPr>
              <p:cNvPr id="1246" name="Group 124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48" name="Chord 124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9" name="Chord 124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47" name="Freeform 124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15" name="Group 1114"/>
            <p:cNvGrpSpPr/>
            <p:nvPr/>
          </p:nvGrpSpPr>
          <p:grpSpPr>
            <a:xfrm>
              <a:off x="3299315" y="5715210"/>
              <a:ext cx="499127" cy="209488"/>
              <a:chOff x="4022065" y="2642090"/>
              <a:chExt cx="1663755" cy="698294"/>
            </a:xfrm>
          </p:grpSpPr>
          <p:grpSp>
            <p:nvGrpSpPr>
              <p:cNvPr id="1242" name="Group 124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44" name="Chord 1243"/>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5" name="Chord 1244"/>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43" name="Freeform 124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16" name="Group 1115"/>
            <p:cNvGrpSpPr/>
            <p:nvPr/>
          </p:nvGrpSpPr>
          <p:grpSpPr>
            <a:xfrm>
              <a:off x="2421879" y="5987879"/>
              <a:ext cx="499127" cy="209488"/>
              <a:chOff x="4022065" y="2642090"/>
              <a:chExt cx="1663755" cy="698294"/>
            </a:xfrm>
          </p:grpSpPr>
          <p:grpSp>
            <p:nvGrpSpPr>
              <p:cNvPr id="1238" name="Group 123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40" name="Chord 123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1" name="Chord 124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39" name="Freeform 123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17" name="Group 1116"/>
            <p:cNvGrpSpPr/>
            <p:nvPr/>
          </p:nvGrpSpPr>
          <p:grpSpPr>
            <a:xfrm>
              <a:off x="4226186" y="5648027"/>
              <a:ext cx="499127" cy="209488"/>
              <a:chOff x="4022065" y="2642090"/>
              <a:chExt cx="1663755" cy="698294"/>
            </a:xfrm>
          </p:grpSpPr>
          <p:grpSp>
            <p:nvGrpSpPr>
              <p:cNvPr id="1234" name="Group 123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36" name="Chord 123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7" name="Chord 123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35" name="Freeform 123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18" name="Group 1117"/>
            <p:cNvGrpSpPr/>
            <p:nvPr/>
          </p:nvGrpSpPr>
          <p:grpSpPr>
            <a:xfrm>
              <a:off x="602742" y="5269959"/>
              <a:ext cx="1413527" cy="1123888"/>
              <a:chOff x="4191000" y="2743200"/>
              <a:chExt cx="1413527" cy="1123888"/>
            </a:xfrm>
          </p:grpSpPr>
          <p:grpSp>
            <p:nvGrpSpPr>
              <p:cNvPr id="1199" name="Group 1198"/>
              <p:cNvGrpSpPr/>
              <p:nvPr/>
            </p:nvGrpSpPr>
            <p:grpSpPr>
              <a:xfrm>
                <a:off x="4191000" y="2743200"/>
                <a:ext cx="499127" cy="209488"/>
                <a:chOff x="4022065" y="2642090"/>
                <a:chExt cx="1663755" cy="698294"/>
              </a:xfrm>
            </p:grpSpPr>
            <p:grpSp>
              <p:nvGrpSpPr>
                <p:cNvPr id="1230" name="Group 122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32" name="Chord 123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3" name="Chord 123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31" name="Freeform 123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00" name="Group 1199"/>
              <p:cNvGrpSpPr/>
              <p:nvPr/>
            </p:nvGrpSpPr>
            <p:grpSpPr>
              <a:xfrm>
                <a:off x="4343400" y="2895600"/>
                <a:ext cx="499127" cy="209488"/>
                <a:chOff x="4022065" y="2642090"/>
                <a:chExt cx="1663755" cy="698294"/>
              </a:xfrm>
            </p:grpSpPr>
            <p:grpSp>
              <p:nvGrpSpPr>
                <p:cNvPr id="1226" name="Group 122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28" name="Chord 122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9" name="Chord 122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27" name="Freeform 122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01" name="Group 1200"/>
              <p:cNvGrpSpPr/>
              <p:nvPr/>
            </p:nvGrpSpPr>
            <p:grpSpPr>
              <a:xfrm>
                <a:off x="4495800" y="3048000"/>
                <a:ext cx="499127" cy="209488"/>
                <a:chOff x="4022065" y="2642090"/>
                <a:chExt cx="1663755" cy="698294"/>
              </a:xfrm>
            </p:grpSpPr>
            <p:grpSp>
              <p:nvGrpSpPr>
                <p:cNvPr id="1222" name="Group 122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24" name="Chord 122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5" name="Chord 122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23" name="Freeform 122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02" name="Group 1201"/>
              <p:cNvGrpSpPr/>
              <p:nvPr/>
            </p:nvGrpSpPr>
            <p:grpSpPr>
              <a:xfrm>
                <a:off x="4648200" y="3200400"/>
                <a:ext cx="499127" cy="209488"/>
                <a:chOff x="4022065" y="2642090"/>
                <a:chExt cx="1663755" cy="698294"/>
              </a:xfrm>
            </p:grpSpPr>
            <p:grpSp>
              <p:nvGrpSpPr>
                <p:cNvPr id="1218" name="Group 121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20" name="Chord 121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1" name="Chord 122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19" name="Freeform 121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03" name="Group 1202"/>
              <p:cNvGrpSpPr/>
              <p:nvPr/>
            </p:nvGrpSpPr>
            <p:grpSpPr>
              <a:xfrm>
                <a:off x="4800600" y="3352800"/>
                <a:ext cx="499127" cy="209488"/>
                <a:chOff x="4022065" y="2642090"/>
                <a:chExt cx="1663755" cy="698294"/>
              </a:xfrm>
            </p:grpSpPr>
            <p:grpSp>
              <p:nvGrpSpPr>
                <p:cNvPr id="1214" name="Group 121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16" name="Chord 121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7" name="Chord 121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15" name="Freeform 121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04" name="Group 1203"/>
              <p:cNvGrpSpPr/>
              <p:nvPr/>
            </p:nvGrpSpPr>
            <p:grpSpPr>
              <a:xfrm>
                <a:off x="4953000" y="3505200"/>
                <a:ext cx="499127" cy="209488"/>
                <a:chOff x="4022065" y="2642090"/>
                <a:chExt cx="1663755" cy="698294"/>
              </a:xfrm>
            </p:grpSpPr>
            <p:grpSp>
              <p:nvGrpSpPr>
                <p:cNvPr id="1210" name="Group 120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12" name="Chord 121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3" name="Chord 121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11" name="Freeform 121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05" name="Group 1204"/>
              <p:cNvGrpSpPr/>
              <p:nvPr/>
            </p:nvGrpSpPr>
            <p:grpSpPr>
              <a:xfrm>
                <a:off x="5105400" y="3657600"/>
                <a:ext cx="499127" cy="209488"/>
                <a:chOff x="4022065" y="2642090"/>
                <a:chExt cx="1663755" cy="698294"/>
              </a:xfrm>
            </p:grpSpPr>
            <p:grpSp>
              <p:nvGrpSpPr>
                <p:cNvPr id="1206" name="Group 120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08" name="Chord 120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9" name="Chord 120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07" name="Freeform 120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119" name="Group 1118"/>
            <p:cNvGrpSpPr/>
            <p:nvPr/>
          </p:nvGrpSpPr>
          <p:grpSpPr>
            <a:xfrm>
              <a:off x="845933" y="6301612"/>
              <a:ext cx="499127" cy="209488"/>
              <a:chOff x="4022065" y="2642090"/>
              <a:chExt cx="1663755" cy="698294"/>
            </a:xfrm>
          </p:grpSpPr>
          <p:grpSp>
            <p:nvGrpSpPr>
              <p:cNvPr id="1195" name="Group 119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97" name="Chord 119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8" name="Chord 119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96" name="Freeform 119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0" name="Group 1119"/>
            <p:cNvGrpSpPr/>
            <p:nvPr/>
          </p:nvGrpSpPr>
          <p:grpSpPr>
            <a:xfrm>
              <a:off x="1622134" y="5588432"/>
              <a:ext cx="499127" cy="209488"/>
              <a:chOff x="4022065" y="2642090"/>
              <a:chExt cx="1663755" cy="698294"/>
            </a:xfrm>
          </p:grpSpPr>
          <p:grpSp>
            <p:nvGrpSpPr>
              <p:cNvPr id="1191" name="Group 119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93" name="Chord 1192"/>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4" name="Chord 1193"/>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92" name="Freeform 119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1" name="Group 1120"/>
            <p:cNvGrpSpPr/>
            <p:nvPr/>
          </p:nvGrpSpPr>
          <p:grpSpPr>
            <a:xfrm>
              <a:off x="1409722" y="6264630"/>
              <a:ext cx="499127" cy="209488"/>
              <a:chOff x="4022065" y="2642090"/>
              <a:chExt cx="1663755" cy="698294"/>
            </a:xfrm>
          </p:grpSpPr>
          <p:grpSp>
            <p:nvGrpSpPr>
              <p:cNvPr id="1187" name="Group 118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89" name="Chord 118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0" name="Chord 118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88" name="Freeform 118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2" name="Group 1121"/>
            <p:cNvGrpSpPr/>
            <p:nvPr/>
          </p:nvGrpSpPr>
          <p:grpSpPr>
            <a:xfrm>
              <a:off x="4555371" y="5545541"/>
              <a:ext cx="499127" cy="209488"/>
              <a:chOff x="4022065" y="2642090"/>
              <a:chExt cx="1663755" cy="698294"/>
            </a:xfrm>
          </p:grpSpPr>
          <p:grpSp>
            <p:nvGrpSpPr>
              <p:cNvPr id="1183" name="Group 118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85" name="Chord 118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6" name="Chord 118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84" name="Freeform 118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3" name="Group 1122"/>
            <p:cNvGrpSpPr/>
            <p:nvPr/>
          </p:nvGrpSpPr>
          <p:grpSpPr>
            <a:xfrm>
              <a:off x="485335" y="6031401"/>
              <a:ext cx="499127" cy="209488"/>
              <a:chOff x="4022065" y="2642090"/>
              <a:chExt cx="1663755" cy="698294"/>
            </a:xfrm>
          </p:grpSpPr>
          <p:grpSp>
            <p:nvGrpSpPr>
              <p:cNvPr id="1179" name="Group 117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81" name="Chord 118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2" name="Chord 118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80" name="Freeform 117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4" name="Group 1123"/>
            <p:cNvGrpSpPr/>
            <p:nvPr/>
          </p:nvGrpSpPr>
          <p:grpSpPr>
            <a:xfrm>
              <a:off x="2288633" y="5536543"/>
              <a:ext cx="499127" cy="209488"/>
              <a:chOff x="4022065" y="2642090"/>
              <a:chExt cx="1663755" cy="698294"/>
            </a:xfrm>
          </p:grpSpPr>
          <p:grpSp>
            <p:nvGrpSpPr>
              <p:cNvPr id="1175" name="Group 117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77" name="Chord 1176"/>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8" name="Chord 1177"/>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6" name="Freeform 117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5" name="Group 1124"/>
            <p:cNvGrpSpPr/>
            <p:nvPr/>
          </p:nvGrpSpPr>
          <p:grpSpPr>
            <a:xfrm>
              <a:off x="3277808" y="6346314"/>
              <a:ext cx="499127" cy="209488"/>
              <a:chOff x="4022065" y="2642090"/>
              <a:chExt cx="1663755" cy="698294"/>
            </a:xfrm>
          </p:grpSpPr>
          <p:grpSp>
            <p:nvGrpSpPr>
              <p:cNvPr id="1171" name="Group 117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73" name="Chord 117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4" name="Chord 117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2" name="Freeform 117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6" name="Group 1125"/>
            <p:cNvGrpSpPr/>
            <p:nvPr/>
          </p:nvGrpSpPr>
          <p:grpSpPr>
            <a:xfrm>
              <a:off x="4333628" y="6136145"/>
              <a:ext cx="499127" cy="209488"/>
              <a:chOff x="4022065" y="2642090"/>
              <a:chExt cx="1663755" cy="698294"/>
            </a:xfrm>
          </p:grpSpPr>
          <p:grpSp>
            <p:nvGrpSpPr>
              <p:cNvPr id="1167" name="Group 116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69" name="Chord 116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0" name="Chord 116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68" name="Freeform 116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7" name="Group 1126"/>
            <p:cNvGrpSpPr/>
            <p:nvPr/>
          </p:nvGrpSpPr>
          <p:grpSpPr>
            <a:xfrm>
              <a:off x="2033777" y="6420726"/>
              <a:ext cx="499127" cy="209488"/>
              <a:chOff x="4022065" y="2642090"/>
              <a:chExt cx="1663755" cy="698294"/>
            </a:xfrm>
          </p:grpSpPr>
          <p:grpSp>
            <p:nvGrpSpPr>
              <p:cNvPr id="1163" name="Group 116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65" name="Chord 116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6" name="Chord 116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64" name="Freeform 116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8" name="Group 1127"/>
            <p:cNvGrpSpPr/>
            <p:nvPr/>
          </p:nvGrpSpPr>
          <p:grpSpPr>
            <a:xfrm>
              <a:off x="2861788" y="5957547"/>
              <a:ext cx="499127" cy="209488"/>
              <a:chOff x="4022065" y="2642090"/>
              <a:chExt cx="1663755" cy="698294"/>
            </a:xfrm>
          </p:grpSpPr>
          <p:grpSp>
            <p:nvGrpSpPr>
              <p:cNvPr id="1159" name="Group 115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61" name="Chord 1160"/>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2" name="Chord 1161"/>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60" name="Freeform 115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29" name="Group 1128"/>
            <p:cNvGrpSpPr/>
            <p:nvPr/>
          </p:nvGrpSpPr>
          <p:grpSpPr>
            <a:xfrm>
              <a:off x="3670688" y="5621012"/>
              <a:ext cx="499127" cy="209488"/>
              <a:chOff x="4022065" y="2642090"/>
              <a:chExt cx="1663755" cy="698294"/>
            </a:xfrm>
          </p:grpSpPr>
          <p:grpSp>
            <p:nvGrpSpPr>
              <p:cNvPr id="1155" name="Group 115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57" name="Chord 115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8" name="Chord 115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56" name="Freeform 115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30" name="Group 1129"/>
            <p:cNvGrpSpPr/>
            <p:nvPr/>
          </p:nvGrpSpPr>
          <p:grpSpPr>
            <a:xfrm>
              <a:off x="2894304" y="5563243"/>
              <a:ext cx="499127" cy="209488"/>
              <a:chOff x="4022065" y="2642090"/>
              <a:chExt cx="1663755" cy="698294"/>
            </a:xfrm>
          </p:grpSpPr>
          <p:grpSp>
            <p:nvGrpSpPr>
              <p:cNvPr id="1151" name="Group 115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53" name="Chord 115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4" name="Chord 115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52" name="Freeform 115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31" name="Group 1130"/>
            <p:cNvGrpSpPr/>
            <p:nvPr/>
          </p:nvGrpSpPr>
          <p:grpSpPr>
            <a:xfrm>
              <a:off x="4069532" y="6322157"/>
              <a:ext cx="499127" cy="209488"/>
              <a:chOff x="4022065" y="2642090"/>
              <a:chExt cx="1663755" cy="698294"/>
            </a:xfrm>
          </p:grpSpPr>
          <p:grpSp>
            <p:nvGrpSpPr>
              <p:cNvPr id="1147" name="Group 114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49" name="Chord 114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0" name="Chord 114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48" name="Freeform 114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32" name="Group 1131"/>
            <p:cNvGrpSpPr/>
            <p:nvPr/>
          </p:nvGrpSpPr>
          <p:grpSpPr>
            <a:xfrm>
              <a:off x="2025023" y="5824022"/>
              <a:ext cx="499127" cy="209488"/>
              <a:chOff x="4022065" y="2642090"/>
              <a:chExt cx="1663755" cy="698294"/>
            </a:xfrm>
          </p:grpSpPr>
          <p:grpSp>
            <p:nvGrpSpPr>
              <p:cNvPr id="1143" name="Group 114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45" name="Chord 1144"/>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6" name="Chord 1145"/>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44" name="Freeform 114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33" name="Group 1132"/>
            <p:cNvGrpSpPr/>
            <p:nvPr/>
          </p:nvGrpSpPr>
          <p:grpSpPr>
            <a:xfrm>
              <a:off x="3534773" y="6106927"/>
              <a:ext cx="499127" cy="209488"/>
              <a:chOff x="4022065" y="2642090"/>
              <a:chExt cx="1663755" cy="698294"/>
            </a:xfrm>
          </p:grpSpPr>
          <p:grpSp>
            <p:nvGrpSpPr>
              <p:cNvPr id="1139" name="Group 113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41" name="Chord 114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2" name="Chord 114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40" name="Freeform 113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34" name="Group 1133"/>
            <p:cNvGrpSpPr/>
            <p:nvPr/>
          </p:nvGrpSpPr>
          <p:grpSpPr>
            <a:xfrm>
              <a:off x="2438400" y="6259327"/>
              <a:ext cx="499127" cy="209488"/>
              <a:chOff x="4022065" y="2642090"/>
              <a:chExt cx="1663755" cy="698294"/>
            </a:xfrm>
          </p:grpSpPr>
          <p:grpSp>
            <p:nvGrpSpPr>
              <p:cNvPr id="1135" name="Group 113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37" name="Chord 113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8" name="Chord 113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36" name="Freeform 113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428" name="Group 427"/>
          <p:cNvGrpSpPr/>
          <p:nvPr/>
        </p:nvGrpSpPr>
        <p:grpSpPr>
          <a:xfrm>
            <a:off x="2895600" y="3733800"/>
            <a:ext cx="1843691" cy="581063"/>
            <a:chOff x="485335" y="5269959"/>
            <a:chExt cx="4569163" cy="1360255"/>
          </a:xfrm>
        </p:grpSpPr>
        <p:grpSp>
          <p:nvGrpSpPr>
            <p:cNvPr id="429" name="Group 428"/>
            <p:cNvGrpSpPr/>
            <p:nvPr/>
          </p:nvGrpSpPr>
          <p:grpSpPr>
            <a:xfrm>
              <a:off x="2988554" y="6327931"/>
              <a:ext cx="499127" cy="209488"/>
              <a:chOff x="4022065" y="2642090"/>
              <a:chExt cx="1663755" cy="698294"/>
            </a:xfrm>
          </p:grpSpPr>
          <p:grpSp>
            <p:nvGrpSpPr>
              <p:cNvPr id="561" name="Group 56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63" name="Chord 56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Chord 56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2" name="Freeform 56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0" name="Group 429"/>
            <p:cNvGrpSpPr/>
            <p:nvPr/>
          </p:nvGrpSpPr>
          <p:grpSpPr>
            <a:xfrm>
              <a:off x="3299315" y="5715210"/>
              <a:ext cx="499127" cy="209488"/>
              <a:chOff x="4022065" y="2642090"/>
              <a:chExt cx="1663755" cy="698294"/>
            </a:xfrm>
          </p:grpSpPr>
          <p:grpSp>
            <p:nvGrpSpPr>
              <p:cNvPr id="557" name="Group 55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59" name="Chord 558"/>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Chord 559"/>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8" name="Freeform 55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1" name="Group 430"/>
            <p:cNvGrpSpPr/>
            <p:nvPr/>
          </p:nvGrpSpPr>
          <p:grpSpPr>
            <a:xfrm>
              <a:off x="2421879" y="5987879"/>
              <a:ext cx="499127" cy="209488"/>
              <a:chOff x="4022065" y="2642090"/>
              <a:chExt cx="1663755" cy="698294"/>
            </a:xfrm>
          </p:grpSpPr>
          <p:grpSp>
            <p:nvGrpSpPr>
              <p:cNvPr id="553" name="Group 55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55" name="Chord 55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Chord 55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4" name="Freeform 55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2" name="Group 431"/>
            <p:cNvGrpSpPr/>
            <p:nvPr/>
          </p:nvGrpSpPr>
          <p:grpSpPr>
            <a:xfrm>
              <a:off x="4226186" y="5648027"/>
              <a:ext cx="499127" cy="209488"/>
              <a:chOff x="4022065" y="2642090"/>
              <a:chExt cx="1663755" cy="698294"/>
            </a:xfrm>
          </p:grpSpPr>
          <p:grpSp>
            <p:nvGrpSpPr>
              <p:cNvPr id="549" name="Group 54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51" name="Chord 55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Chord 55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0" name="Freeform 54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3" name="Group 432"/>
            <p:cNvGrpSpPr/>
            <p:nvPr/>
          </p:nvGrpSpPr>
          <p:grpSpPr>
            <a:xfrm>
              <a:off x="602742" y="5269959"/>
              <a:ext cx="1413527" cy="1123888"/>
              <a:chOff x="4191000" y="2743200"/>
              <a:chExt cx="1413527" cy="1123888"/>
            </a:xfrm>
          </p:grpSpPr>
          <p:grpSp>
            <p:nvGrpSpPr>
              <p:cNvPr id="514" name="Group 513"/>
              <p:cNvGrpSpPr/>
              <p:nvPr/>
            </p:nvGrpSpPr>
            <p:grpSpPr>
              <a:xfrm>
                <a:off x="4191000" y="2743200"/>
                <a:ext cx="499127" cy="209488"/>
                <a:chOff x="4022065" y="2642090"/>
                <a:chExt cx="1663755" cy="698294"/>
              </a:xfrm>
            </p:grpSpPr>
            <p:grpSp>
              <p:nvGrpSpPr>
                <p:cNvPr id="545" name="Group 54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47" name="Chord 54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Chord 54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6" name="Freeform 54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15" name="Group 514"/>
              <p:cNvGrpSpPr/>
              <p:nvPr/>
            </p:nvGrpSpPr>
            <p:grpSpPr>
              <a:xfrm>
                <a:off x="4343400" y="2895600"/>
                <a:ext cx="499127" cy="209488"/>
                <a:chOff x="4022065" y="2642090"/>
                <a:chExt cx="1663755" cy="698294"/>
              </a:xfrm>
            </p:grpSpPr>
            <p:grpSp>
              <p:nvGrpSpPr>
                <p:cNvPr id="541" name="Group 54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43" name="Chord 54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Chord 54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2" name="Freeform 54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16" name="Group 515"/>
              <p:cNvGrpSpPr/>
              <p:nvPr/>
            </p:nvGrpSpPr>
            <p:grpSpPr>
              <a:xfrm>
                <a:off x="4495800" y="3048000"/>
                <a:ext cx="499127" cy="209488"/>
                <a:chOff x="4022065" y="2642090"/>
                <a:chExt cx="1663755" cy="698294"/>
              </a:xfrm>
            </p:grpSpPr>
            <p:grpSp>
              <p:nvGrpSpPr>
                <p:cNvPr id="537" name="Group 53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39" name="Chord 53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Chord 53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8" name="Freeform 53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17" name="Group 516"/>
              <p:cNvGrpSpPr/>
              <p:nvPr/>
            </p:nvGrpSpPr>
            <p:grpSpPr>
              <a:xfrm>
                <a:off x="4648200" y="3200400"/>
                <a:ext cx="499127" cy="209488"/>
                <a:chOff x="4022065" y="2642090"/>
                <a:chExt cx="1663755" cy="698294"/>
              </a:xfrm>
            </p:grpSpPr>
            <p:grpSp>
              <p:nvGrpSpPr>
                <p:cNvPr id="533" name="Group 53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35" name="Chord 53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Chord 53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4" name="Freeform 53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18" name="Group 517"/>
              <p:cNvGrpSpPr/>
              <p:nvPr/>
            </p:nvGrpSpPr>
            <p:grpSpPr>
              <a:xfrm>
                <a:off x="4800600" y="3352800"/>
                <a:ext cx="499127" cy="209488"/>
                <a:chOff x="4022065" y="2642090"/>
                <a:chExt cx="1663755" cy="698294"/>
              </a:xfrm>
            </p:grpSpPr>
            <p:grpSp>
              <p:nvGrpSpPr>
                <p:cNvPr id="529" name="Group 52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31" name="Chord 53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Chord 53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0" name="Freeform 52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19" name="Group 518"/>
              <p:cNvGrpSpPr/>
              <p:nvPr/>
            </p:nvGrpSpPr>
            <p:grpSpPr>
              <a:xfrm>
                <a:off x="4953000" y="3505200"/>
                <a:ext cx="499127" cy="209488"/>
                <a:chOff x="4022065" y="2642090"/>
                <a:chExt cx="1663755" cy="698294"/>
              </a:xfrm>
            </p:grpSpPr>
            <p:grpSp>
              <p:nvGrpSpPr>
                <p:cNvPr id="525" name="Group 52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27" name="Chord 52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Chord 52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6" name="Freeform 52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20" name="Group 519"/>
              <p:cNvGrpSpPr/>
              <p:nvPr/>
            </p:nvGrpSpPr>
            <p:grpSpPr>
              <a:xfrm>
                <a:off x="5105400" y="3657600"/>
                <a:ext cx="499127" cy="209488"/>
                <a:chOff x="4022065" y="2642090"/>
                <a:chExt cx="1663755" cy="698294"/>
              </a:xfrm>
            </p:grpSpPr>
            <p:grpSp>
              <p:nvGrpSpPr>
                <p:cNvPr id="521" name="Group 52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23" name="Chord 52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Chord 52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2" name="Freeform 52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434" name="Group 433"/>
            <p:cNvGrpSpPr/>
            <p:nvPr/>
          </p:nvGrpSpPr>
          <p:grpSpPr>
            <a:xfrm>
              <a:off x="845933" y="6301612"/>
              <a:ext cx="499127" cy="209488"/>
              <a:chOff x="4022065" y="2642090"/>
              <a:chExt cx="1663755" cy="698294"/>
            </a:xfrm>
          </p:grpSpPr>
          <p:grpSp>
            <p:nvGrpSpPr>
              <p:cNvPr id="510" name="Group 50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12" name="Chord 51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Chord 51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1" name="Freeform 51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5" name="Group 434"/>
            <p:cNvGrpSpPr/>
            <p:nvPr/>
          </p:nvGrpSpPr>
          <p:grpSpPr>
            <a:xfrm>
              <a:off x="1622134" y="5588432"/>
              <a:ext cx="499127" cy="209488"/>
              <a:chOff x="4022065" y="2642090"/>
              <a:chExt cx="1663755" cy="698294"/>
            </a:xfrm>
          </p:grpSpPr>
          <p:grpSp>
            <p:nvGrpSpPr>
              <p:cNvPr id="506" name="Group 50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08" name="Chord 507"/>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9" name="Chord 508"/>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7" name="Freeform 50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6" name="Group 435"/>
            <p:cNvGrpSpPr/>
            <p:nvPr/>
          </p:nvGrpSpPr>
          <p:grpSpPr>
            <a:xfrm>
              <a:off x="1409722" y="6264630"/>
              <a:ext cx="499127" cy="209488"/>
              <a:chOff x="4022065" y="2642090"/>
              <a:chExt cx="1663755" cy="698294"/>
            </a:xfrm>
          </p:grpSpPr>
          <p:grpSp>
            <p:nvGrpSpPr>
              <p:cNvPr id="502" name="Group 50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04" name="Chord 50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5" name="Chord 50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3" name="Freeform 50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7" name="Group 436"/>
            <p:cNvGrpSpPr/>
            <p:nvPr/>
          </p:nvGrpSpPr>
          <p:grpSpPr>
            <a:xfrm>
              <a:off x="4555371" y="5545541"/>
              <a:ext cx="499127" cy="209488"/>
              <a:chOff x="4022065" y="2642090"/>
              <a:chExt cx="1663755" cy="698294"/>
            </a:xfrm>
          </p:grpSpPr>
          <p:grpSp>
            <p:nvGrpSpPr>
              <p:cNvPr id="498" name="Group 49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00" name="Chord 49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 name="Chord 50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9" name="Freeform 49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8" name="Group 437"/>
            <p:cNvGrpSpPr/>
            <p:nvPr/>
          </p:nvGrpSpPr>
          <p:grpSpPr>
            <a:xfrm>
              <a:off x="485335" y="6031401"/>
              <a:ext cx="499127" cy="209488"/>
              <a:chOff x="4022065" y="2642090"/>
              <a:chExt cx="1663755" cy="698294"/>
            </a:xfrm>
          </p:grpSpPr>
          <p:grpSp>
            <p:nvGrpSpPr>
              <p:cNvPr id="494" name="Group 49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96" name="Chord 49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Chord 49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5" name="Freeform 49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9" name="Group 438"/>
            <p:cNvGrpSpPr/>
            <p:nvPr/>
          </p:nvGrpSpPr>
          <p:grpSpPr>
            <a:xfrm>
              <a:off x="2288633" y="5536543"/>
              <a:ext cx="499127" cy="209488"/>
              <a:chOff x="4022065" y="2642090"/>
              <a:chExt cx="1663755" cy="698294"/>
            </a:xfrm>
          </p:grpSpPr>
          <p:grpSp>
            <p:nvGrpSpPr>
              <p:cNvPr id="490" name="Group 48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92" name="Chord 491"/>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Chord 492"/>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1" name="Freeform 49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0" name="Group 439"/>
            <p:cNvGrpSpPr/>
            <p:nvPr/>
          </p:nvGrpSpPr>
          <p:grpSpPr>
            <a:xfrm>
              <a:off x="3277808" y="6346314"/>
              <a:ext cx="499127" cy="209488"/>
              <a:chOff x="4022065" y="2642090"/>
              <a:chExt cx="1663755" cy="698294"/>
            </a:xfrm>
          </p:grpSpPr>
          <p:grpSp>
            <p:nvGrpSpPr>
              <p:cNvPr id="486" name="Group 48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88" name="Chord 48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Chord 48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7" name="Freeform 48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1" name="Group 440"/>
            <p:cNvGrpSpPr/>
            <p:nvPr/>
          </p:nvGrpSpPr>
          <p:grpSpPr>
            <a:xfrm>
              <a:off x="4333628" y="6136145"/>
              <a:ext cx="499127" cy="209488"/>
              <a:chOff x="4022065" y="2642090"/>
              <a:chExt cx="1663755" cy="698294"/>
            </a:xfrm>
          </p:grpSpPr>
          <p:grpSp>
            <p:nvGrpSpPr>
              <p:cNvPr id="482" name="Group 48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84" name="Chord 48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Chord 48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3" name="Freeform 48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2" name="Group 441"/>
            <p:cNvGrpSpPr/>
            <p:nvPr/>
          </p:nvGrpSpPr>
          <p:grpSpPr>
            <a:xfrm>
              <a:off x="2033777" y="6420726"/>
              <a:ext cx="499127" cy="209488"/>
              <a:chOff x="4022065" y="2642090"/>
              <a:chExt cx="1663755" cy="698294"/>
            </a:xfrm>
          </p:grpSpPr>
          <p:grpSp>
            <p:nvGrpSpPr>
              <p:cNvPr id="478" name="Group 47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80" name="Chord 47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Chord 48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9" name="Freeform 47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3" name="Group 442"/>
            <p:cNvGrpSpPr/>
            <p:nvPr/>
          </p:nvGrpSpPr>
          <p:grpSpPr>
            <a:xfrm>
              <a:off x="2861788" y="5957547"/>
              <a:ext cx="499127" cy="209488"/>
              <a:chOff x="4022065" y="2642090"/>
              <a:chExt cx="1663755" cy="698294"/>
            </a:xfrm>
          </p:grpSpPr>
          <p:grpSp>
            <p:nvGrpSpPr>
              <p:cNvPr id="474" name="Group 47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76" name="Chord 475"/>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Chord 476"/>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5" name="Freeform 47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4" name="Group 443"/>
            <p:cNvGrpSpPr/>
            <p:nvPr/>
          </p:nvGrpSpPr>
          <p:grpSpPr>
            <a:xfrm>
              <a:off x="3670688" y="5621012"/>
              <a:ext cx="499127" cy="209488"/>
              <a:chOff x="4022065" y="2642090"/>
              <a:chExt cx="1663755" cy="698294"/>
            </a:xfrm>
          </p:grpSpPr>
          <p:grpSp>
            <p:nvGrpSpPr>
              <p:cNvPr id="470" name="Group 46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72" name="Chord 47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3" name="Chord 47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1" name="Freeform 47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5" name="Group 444"/>
            <p:cNvGrpSpPr/>
            <p:nvPr/>
          </p:nvGrpSpPr>
          <p:grpSpPr>
            <a:xfrm>
              <a:off x="2894304" y="5563243"/>
              <a:ext cx="499127" cy="209488"/>
              <a:chOff x="4022065" y="2642090"/>
              <a:chExt cx="1663755" cy="698294"/>
            </a:xfrm>
          </p:grpSpPr>
          <p:grpSp>
            <p:nvGrpSpPr>
              <p:cNvPr id="466" name="Group 46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68" name="Chord 46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9" name="Chord 46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7" name="Freeform 46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6" name="Group 445"/>
            <p:cNvGrpSpPr/>
            <p:nvPr/>
          </p:nvGrpSpPr>
          <p:grpSpPr>
            <a:xfrm>
              <a:off x="4069532" y="6322157"/>
              <a:ext cx="499127" cy="209488"/>
              <a:chOff x="4022065" y="2642090"/>
              <a:chExt cx="1663755" cy="698294"/>
            </a:xfrm>
          </p:grpSpPr>
          <p:grpSp>
            <p:nvGrpSpPr>
              <p:cNvPr id="462" name="Group 46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64" name="Chord 46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Chord 46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3" name="Freeform 46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7" name="Group 446"/>
            <p:cNvGrpSpPr/>
            <p:nvPr/>
          </p:nvGrpSpPr>
          <p:grpSpPr>
            <a:xfrm>
              <a:off x="2025023" y="5824022"/>
              <a:ext cx="499127" cy="209488"/>
              <a:chOff x="4022065" y="2642090"/>
              <a:chExt cx="1663755" cy="698294"/>
            </a:xfrm>
          </p:grpSpPr>
          <p:grpSp>
            <p:nvGrpSpPr>
              <p:cNvPr id="458" name="Group 45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60" name="Chord 459"/>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Chord 460"/>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9" name="Freeform 45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8" name="Group 447"/>
            <p:cNvGrpSpPr/>
            <p:nvPr/>
          </p:nvGrpSpPr>
          <p:grpSpPr>
            <a:xfrm>
              <a:off x="3534773" y="6106927"/>
              <a:ext cx="499127" cy="209488"/>
              <a:chOff x="4022065" y="2642090"/>
              <a:chExt cx="1663755" cy="698294"/>
            </a:xfrm>
          </p:grpSpPr>
          <p:grpSp>
            <p:nvGrpSpPr>
              <p:cNvPr id="454" name="Group 45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56" name="Chord 45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Chord 45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5" name="Freeform 45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9" name="Group 448"/>
            <p:cNvGrpSpPr/>
            <p:nvPr/>
          </p:nvGrpSpPr>
          <p:grpSpPr>
            <a:xfrm>
              <a:off x="2438400" y="6259327"/>
              <a:ext cx="499127" cy="209488"/>
              <a:chOff x="4022065" y="2642090"/>
              <a:chExt cx="1663755" cy="698294"/>
            </a:xfrm>
          </p:grpSpPr>
          <p:grpSp>
            <p:nvGrpSpPr>
              <p:cNvPr id="450" name="Group 44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52" name="Chord 45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Chord 45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1" name="Freeform 45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48" name="Group 147"/>
          <p:cNvGrpSpPr/>
          <p:nvPr/>
        </p:nvGrpSpPr>
        <p:grpSpPr>
          <a:xfrm>
            <a:off x="1752600" y="3657600"/>
            <a:ext cx="1843691" cy="581063"/>
            <a:chOff x="485335" y="5269959"/>
            <a:chExt cx="4569163" cy="1360255"/>
          </a:xfrm>
        </p:grpSpPr>
        <p:grpSp>
          <p:nvGrpSpPr>
            <p:cNvPr id="149" name="Group 148"/>
            <p:cNvGrpSpPr/>
            <p:nvPr/>
          </p:nvGrpSpPr>
          <p:grpSpPr>
            <a:xfrm>
              <a:off x="2988554" y="6327931"/>
              <a:ext cx="499127" cy="209488"/>
              <a:chOff x="4022065" y="2642090"/>
              <a:chExt cx="1663755" cy="698294"/>
            </a:xfrm>
          </p:grpSpPr>
          <p:grpSp>
            <p:nvGrpSpPr>
              <p:cNvPr id="281" name="Group 28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83" name="Chord 28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Chord 28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2" name="Freeform 28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0" name="Group 149"/>
            <p:cNvGrpSpPr/>
            <p:nvPr/>
          </p:nvGrpSpPr>
          <p:grpSpPr>
            <a:xfrm>
              <a:off x="3299315" y="5715210"/>
              <a:ext cx="499127" cy="209488"/>
              <a:chOff x="4022065" y="2642090"/>
              <a:chExt cx="1663755" cy="698294"/>
            </a:xfrm>
          </p:grpSpPr>
          <p:grpSp>
            <p:nvGrpSpPr>
              <p:cNvPr id="277" name="Group 27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79" name="Chord 278"/>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Chord 279"/>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8" name="Freeform 27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1" name="Group 150"/>
            <p:cNvGrpSpPr/>
            <p:nvPr/>
          </p:nvGrpSpPr>
          <p:grpSpPr>
            <a:xfrm>
              <a:off x="2421879" y="5987879"/>
              <a:ext cx="499127" cy="209488"/>
              <a:chOff x="4022065" y="2642090"/>
              <a:chExt cx="1663755" cy="698294"/>
            </a:xfrm>
          </p:grpSpPr>
          <p:grpSp>
            <p:nvGrpSpPr>
              <p:cNvPr id="273" name="Group 27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75" name="Chord 27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Chord 27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4" name="Freeform 27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2" name="Group 151"/>
            <p:cNvGrpSpPr/>
            <p:nvPr/>
          </p:nvGrpSpPr>
          <p:grpSpPr>
            <a:xfrm>
              <a:off x="4226186" y="5648027"/>
              <a:ext cx="499127" cy="209488"/>
              <a:chOff x="4022065" y="2642090"/>
              <a:chExt cx="1663755" cy="698294"/>
            </a:xfrm>
          </p:grpSpPr>
          <p:grpSp>
            <p:nvGrpSpPr>
              <p:cNvPr id="269" name="Group 26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71" name="Chord 27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Chord 27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0" name="Freeform 26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3" name="Group 152"/>
            <p:cNvGrpSpPr/>
            <p:nvPr/>
          </p:nvGrpSpPr>
          <p:grpSpPr>
            <a:xfrm>
              <a:off x="602742" y="5269959"/>
              <a:ext cx="1413527" cy="1123888"/>
              <a:chOff x="4191000" y="2743200"/>
              <a:chExt cx="1413527" cy="1123888"/>
            </a:xfrm>
          </p:grpSpPr>
          <p:grpSp>
            <p:nvGrpSpPr>
              <p:cNvPr id="234" name="Group 233"/>
              <p:cNvGrpSpPr/>
              <p:nvPr/>
            </p:nvGrpSpPr>
            <p:grpSpPr>
              <a:xfrm>
                <a:off x="4191000" y="2743200"/>
                <a:ext cx="499127" cy="209488"/>
                <a:chOff x="4022065" y="2642090"/>
                <a:chExt cx="1663755" cy="698294"/>
              </a:xfrm>
            </p:grpSpPr>
            <p:grpSp>
              <p:nvGrpSpPr>
                <p:cNvPr id="265" name="Group 26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67" name="Chord 26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Chord 26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6" name="Freeform 26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5" name="Group 234"/>
              <p:cNvGrpSpPr/>
              <p:nvPr/>
            </p:nvGrpSpPr>
            <p:grpSpPr>
              <a:xfrm>
                <a:off x="4343400" y="2895600"/>
                <a:ext cx="499127" cy="209488"/>
                <a:chOff x="4022065" y="2642090"/>
                <a:chExt cx="1663755" cy="698294"/>
              </a:xfrm>
            </p:grpSpPr>
            <p:grpSp>
              <p:nvGrpSpPr>
                <p:cNvPr id="261" name="Group 26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63" name="Chord 26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Chord 26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2" name="Freeform 26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6" name="Group 235"/>
              <p:cNvGrpSpPr/>
              <p:nvPr/>
            </p:nvGrpSpPr>
            <p:grpSpPr>
              <a:xfrm>
                <a:off x="4495800" y="3048000"/>
                <a:ext cx="499127" cy="209488"/>
                <a:chOff x="4022065" y="2642090"/>
                <a:chExt cx="1663755" cy="698294"/>
              </a:xfrm>
            </p:grpSpPr>
            <p:grpSp>
              <p:nvGrpSpPr>
                <p:cNvPr id="257" name="Group 25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59" name="Chord 25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Chord 25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8" name="Freeform 25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7" name="Group 236"/>
              <p:cNvGrpSpPr/>
              <p:nvPr/>
            </p:nvGrpSpPr>
            <p:grpSpPr>
              <a:xfrm>
                <a:off x="4648200" y="3200400"/>
                <a:ext cx="499127" cy="209488"/>
                <a:chOff x="4022065" y="2642090"/>
                <a:chExt cx="1663755" cy="698294"/>
              </a:xfrm>
            </p:grpSpPr>
            <p:grpSp>
              <p:nvGrpSpPr>
                <p:cNvPr id="253" name="Group 25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55" name="Chord 25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Chord 25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4" name="Freeform 25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8" name="Group 237"/>
              <p:cNvGrpSpPr/>
              <p:nvPr/>
            </p:nvGrpSpPr>
            <p:grpSpPr>
              <a:xfrm>
                <a:off x="4800600" y="3352800"/>
                <a:ext cx="499127" cy="209488"/>
                <a:chOff x="4022065" y="2642090"/>
                <a:chExt cx="1663755" cy="698294"/>
              </a:xfrm>
            </p:grpSpPr>
            <p:grpSp>
              <p:nvGrpSpPr>
                <p:cNvPr id="249" name="Group 24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51" name="Chord 25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Chord 25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0" name="Freeform 24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9" name="Group 238"/>
              <p:cNvGrpSpPr/>
              <p:nvPr/>
            </p:nvGrpSpPr>
            <p:grpSpPr>
              <a:xfrm>
                <a:off x="4953000" y="3505200"/>
                <a:ext cx="499127" cy="209488"/>
                <a:chOff x="4022065" y="2642090"/>
                <a:chExt cx="1663755" cy="698294"/>
              </a:xfrm>
            </p:grpSpPr>
            <p:grpSp>
              <p:nvGrpSpPr>
                <p:cNvPr id="245" name="Group 24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47" name="Chord 24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Chord 24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6" name="Freeform 24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40" name="Group 239"/>
              <p:cNvGrpSpPr/>
              <p:nvPr/>
            </p:nvGrpSpPr>
            <p:grpSpPr>
              <a:xfrm>
                <a:off x="5105400" y="3657600"/>
                <a:ext cx="499127" cy="209488"/>
                <a:chOff x="4022065" y="2642090"/>
                <a:chExt cx="1663755" cy="698294"/>
              </a:xfrm>
            </p:grpSpPr>
            <p:grpSp>
              <p:nvGrpSpPr>
                <p:cNvPr id="241" name="Group 24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43" name="Chord 24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Chord 24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2" name="Freeform 24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54" name="Group 153"/>
            <p:cNvGrpSpPr/>
            <p:nvPr/>
          </p:nvGrpSpPr>
          <p:grpSpPr>
            <a:xfrm>
              <a:off x="845933" y="6301612"/>
              <a:ext cx="499127" cy="209488"/>
              <a:chOff x="4022065" y="2642090"/>
              <a:chExt cx="1663755" cy="698294"/>
            </a:xfrm>
          </p:grpSpPr>
          <p:grpSp>
            <p:nvGrpSpPr>
              <p:cNvPr id="230" name="Group 22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32" name="Chord 23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Chord 23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1" name="Freeform 23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5" name="Group 154"/>
            <p:cNvGrpSpPr/>
            <p:nvPr/>
          </p:nvGrpSpPr>
          <p:grpSpPr>
            <a:xfrm>
              <a:off x="1622134" y="5588432"/>
              <a:ext cx="499127" cy="209488"/>
              <a:chOff x="4022065" y="2642090"/>
              <a:chExt cx="1663755" cy="698294"/>
            </a:xfrm>
          </p:grpSpPr>
          <p:grpSp>
            <p:nvGrpSpPr>
              <p:cNvPr id="226" name="Group 22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28" name="Chord 227"/>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Chord 228"/>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7" name="Freeform 22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6" name="Group 155"/>
            <p:cNvGrpSpPr/>
            <p:nvPr/>
          </p:nvGrpSpPr>
          <p:grpSpPr>
            <a:xfrm>
              <a:off x="1409722" y="6264630"/>
              <a:ext cx="499127" cy="209488"/>
              <a:chOff x="4022065" y="2642090"/>
              <a:chExt cx="1663755" cy="698294"/>
            </a:xfrm>
          </p:grpSpPr>
          <p:grpSp>
            <p:nvGrpSpPr>
              <p:cNvPr id="222" name="Group 22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24" name="Chord 22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Chord 22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3" name="Freeform 22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7" name="Group 156"/>
            <p:cNvGrpSpPr/>
            <p:nvPr/>
          </p:nvGrpSpPr>
          <p:grpSpPr>
            <a:xfrm>
              <a:off x="4555371" y="5545541"/>
              <a:ext cx="499127" cy="209488"/>
              <a:chOff x="4022065" y="2642090"/>
              <a:chExt cx="1663755" cy="698294"/>
            </a:xfrm>
          </p:grpSpPr>
          <p:grpSp>
            <p:nvGrpSpPr>
              <p:cNvPr id="218" name="Group 21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20" name="Chord 21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Chord 22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9" name="Freeform 21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8" name="Group 157"/>
            <p:cNvGrpSpPr/>
            <p:nvPr/>
          </p:nvGrpSpPr>
          <p:grpSpPr>
            <a:xfrm>
              <a:off x="485335" y="6031401"/>
              <a:ext cx="499127" cy="209488"/>
              <a:chOff x="4022065" y="2642090"/>
              <a:chExt cx="1663755" cy="698294"/>
            </a:xfrm>
          </p:grpSpPr>
          <p:grpSp>
            <p:nvGrpSpPr>
              <p:cNvPr id="214" name="Group 21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16" name="Chord 21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Chord 21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5" name="Freeform 21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9" name="Group 158"/>
            <p:cNvGrpSpPr/>
            <p:nvPr/>
          </p:nvGrpSpPr>
          <p:grpSpPr>
            <a:xfrm>
              <a:off x="2288633" y="5536543"/>
              <a:ext cx="499127" cy="209488"/>
              <a:chOff x="4022065" y="2642090"/>
              <a:chExt cx="1663755" cy="698294"/>
            </a:xfrm>
          </p:grpSpPr>
          <p:grpSp>
            <p:nvGrpSpPr>
              <p:cNvPr id="210" name="Group 20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12" name="Chord 211"/>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Chord 212"/>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1" name="Freeform 21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0" name="Group 159"/>
            <p:cNvGrpSpPr/>
            <p:nvPr/>
          </p:nvGrpSpPr>
          <p:grpSpPr>
            <a:xfrm>
              <a:off x="3277808" y="6346314"/>
              <a:ext cx="499127" cy="209488"/>
              <a:chOff x="4022065" y="2642090"/>
              <a:chExt cx="1663755" cy="698294"/>
            </a:xfrm>
          </p:grpSpPr>
          <p:grpSp>
            <p:nvGrpSpPr>
              <p:cNvPr id="206" name="Group 20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08" name="Chord 20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Chord 20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7" name="Freeform 20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1" name="Group 160"/>
            <p:cNvGrpSpPr/>
            <p:nvPr/>
          </p:nvGrpSpPr>
          <p:grpSpPr>
            <a:xfrm>
              <a:off x="4333628" y="6136145"/>
              <a:ext cx="499127" cy="209488"/>
              <a:chOff x="4022065" y="2642090"/>
              <a:chExt cx="1663755" cy="698294"/>
            </a:xfrm>
          </p:grpSpPr>
          <p:grpSp>
            <p:nvGrpSpPr>
              <p:cNvPr id="202" name="Group 20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04" name="Chord 20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Chord 20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3" name="Freeform 20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2" name="Group 161"/>
            <p:cNvGrpSpPr/>
            <p:nvPr/>
          </p:nvGrpSpPr>
          <p:grpSpPr>
            <a:xfrm>
              <a:off x="2033777" y="6420726"/>
              <a:ext cx="499127" cy="209488"/>
              <a:chOff x="4022065" y="2642090"/>
              <a:chExt cx="1663755" cy="698294"/>
            </a:xfrm>
          </p:grpSpPr>
          <p:grpSp>
            <p:nvGrpSpPr>
              <p:cNvPr id="198" name="Group 19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200" name="Chord 19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9" name="Freeform 19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3" name="Group 162"/>
            <p:cNvGrpSpPr/>
            <p:nvPr/>
          </p:nvGrpSpPr>
          <p:grpSpPr>
            <a:xfrm>
              <a:off x="2861788" y="5957547"/>
              <a:ext cx="499127" cy="209488"/>
              <a:chOff x="4022065" y="2642090"/>
              <a:chExt cx="1663755" cy="698294"/>
            </a:xfrm>
          </p:grpSpPr>
          <p:grpSp>
            <p:nvGrpSpPr>
              <p:cNvPr id="194" name="Group 19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96" name="Chord 195"/>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Chord 196"/>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5" name="Freeform 19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4" name="Group 163"/>
            <p:cNvGrpSpPr/>
            <p:nvPr/>
          </p:nvGrpSpPr>
          <p:grpSpPr>
            <a:xfrm>
              <a:off x="3670688" y="5621012"/>
              <a:ext cx="499127" cy="209488"/>
              <a:chOff x="4022065" y="2642090"/>
              <a:chExt cx="1663755" cy="698294"/>
            </a:xfrm>
          </p:grpSpPr>
          <p:grpSp>
            <p:nvGrpSpPr>
              <p:cNvPr id="190" name="Group 18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92" name="Chord 19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1" name="Freeform 19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5" name="Group 164"/>
            <p:cNvGrpSpPr/>
            <p:nvPr/>
          </p:nvGrpSpPr>
          <p:grpSpPr>
            <a:xfrm>
              <a:off x="2894304" y="5563243"/>
              <a:ext cx="499127" cy="209488"/>
              <a:chOff x="4022065" y="2642090"/>
              <a:chExt cx="1663755" cy="698294"/>
            </a:xfrm>
          </p:grpSpPr>
          <p:grpSp>
            <p:nvGrpSpPr>
              <p:cNvPr id="186" name="Group 18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88" name="Chord 18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7" name="Freeform 18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6" name="Group 165"/>
            <p:cNvGrpSpPr/>
            <p:nvPr/>
          </p:nvGrpSpPr>
          <p:grpSpPr>
            <a:xfrm>
              <a:off x="4069532" y="6322157"/>
              <a:ext cx="499127" cy="209488"/>
              <a:chOff x="4022065" y="2642090"/>
              <a:chExt cx="1663755" cy="698294"/>
            </a:xfrm>
          </p:grpSpPr>
          <p:grpSp>
            <p:nvGrpSpPr>
              <p:cNvPr id="182" name="Group 18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84" name="Chord 18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3" name="Freeform 18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7" name="Group 166"/>
            <p:cNvGrpSpPr/>
            <p:nvPr/>
          </p:nvGrpSpPr>
          <p:grpSpPr>
            <a:xfrm>
              <a:off x="2025023" y="5824022"/>
              <a:ext cx="499127" cy="209488"/>
              <a:chOff x="4022065" y="2642090"/>
              <a:chExt cx="1663755" cy="698294"/>
            </a:xfrm>
          </p:grpSpPr>
          <p:grpSp>
            <p:nvGrpSpPr>
              <p:cNvPr id="178" name="Group 17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80" name="Chord 179"/>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Chord 180"/>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9" name="Freeform 17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8" name="Group 167"/>
            <p:cNvGrpSpPr/>
            <p:nvPr/>
          </p:nvGrpSpPr>
          <p:grpSpPr>
            <a:xfrm>
              <a:off x="3534773" y="6106927"/>
              <a:ext cx="499127" cy="209488"/>
              <a:chOff x="4022065" y="2642090"/>
              <a:chExt cx="1663755" cy="698294"/>
            </a:xfrm>
          </p:grpSpPr>
          <p:grpSp>
            <p:nvGrpSpPr>
              <p:cNvPr id="174" name="Group 17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76" name="Chord 17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Chord 17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5" name="Freeform 17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9" name="Group 168"/>
            <p:cNvGrpSpPr/>
            <p:nvPr/>
          </p:nvGrpSpPr>
          <p:grpSpPr>
            <a:xfrm>
              <a:off x="2438400" y="6259327"/>
              <a:ext cx="499127" cy="209488"/>
              <a:chOff x="4022065" y="2642090"/>
              <a:chExt cx="1663755" cy="698294"/>
            </a:xfrm>
          </p:grpSpPr>
          <p:grpSp>
            <p:nvGrpSpPr>
              <p:cNvPr id="170" name="Group 16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72" name="Chord 17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Chord 17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1" name="Freeform 17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pic>
        <p:nvPicPr>
          <p:cNvPr id="4" name="Picture 3" descr="MC900441389.WMF"/>
          <p:cNvPicPr>
            <a:picLocks noChangeAspect="1"/>
          </p:cNvPicPr>
          <p:nvPr/>
        </p:nvPicPr>
        <p:blipFill>
          <a:blip r:embed="rId3">
            <a:extLst>
              <a:ext uri="{28A0092B-C50C-407E-A947-70E740481C1C}">
                <a14:useLocalDpi xmlns:a14="http://schemas.microsoft.com/office/drawing/2010/main"/>
              </a:ext>
            </a:extLst>
          </a:blip>
          <a:stretch>
            <a:fillRect/>
          </a:stretch>
        </p:blipFill>
        <p:spPr>
          <a:xfrm rot="18542865" flipH="1">
            <a:off x="2827145" y="1794052"/>
            <a:ext cx="2708740" cy="2254127"/>
          </a:xfrm>
          <a:prstGeom prst="rect">
            <a:avLst/>
          </a:prstGeom>
        </p:spPr>
      </p:pic>
      <p:pic>
        <p:nvPicPr>
          <p:cNvPr id="6" name="Picture 5" descr="MC900036400.WM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4942491"/>
            <a:ext cx="998363" cy="810266"/>
          </a:xfrm>
          <a:prstGeom prst="rect">
            <a:avLst/>
          </a:prstGeom>
          <a:ln>
            <a:noFill/>
          </a:ln>
        </p:spPr>
      </p:pic>
      <p:pic>
        <p:nvPicPr>
          <p:cNvPr id="10" name="Picture 9" descr="MC900412548.WM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57400" y="5410200"/>
            <a:ext cx="1219200" cy="927370"/>
          </a:xfrm>
          <a:prstGeom prst="rect">
            <a:avLst/>
          </a:prstGeom>
        </p:spPr>
      </p:pic>
      <p:grpSp>
        <p:nvGrpSpPr>
          <p:cNvPr id="11" name="Group 10"/>
          <p:cNvGrpSpPr/>
          <p:nvPr/>
        </p:nvGrpSpPr>
        <p:grpSpPr>
          <a:xfrm>
            <a:off x="78516" y="3273903"/>
            <a:ext cx="1613835" cy="773341"/>
            <a:chOff x="485335" y="5269959"/>
            <a:chExt cx="4569163" cy="1360255"/>
          </a:xfrm>
        </p:grpSpPr>
        <p:grpSp>
          <p:nvGrpSpPr>
            <p:cNvPr id="12" name="Group 11"/>
            <p:cNvGrpSpPr/>
            <p:nvPr/>
          </p:nvGrpSpPr>
          <p:grpSpPr>
            <a:xfrm>
              <a:off x="2988554" y="6327931"/>
              <a:ext cx="499127" cy="209488"/>
              <a:chOff x="4022065" y="2642090"/>
              <a:chExt cx="1663755" cy="698294"/>
            </a:xfrm>
          </p:grpSpPr>
          <p:grpSp>
            <p:nvGrpSpPr>
              <p:cNvPr id="144" name="Group 14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46" name="Chord 14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Chord 14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5" name="Freeform 14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3299315" y="5715210"/>
              <a:ext cx="499127" cy="209488"/>
              <a:chOff x="4022065" y="2642090"/>
              <a:chExt cx="1663755" cy="698294"/>
            </a:xfrm>
          </p:grpSpPr>
          <p:grpSp>
            <p:nvGrpSpPr>
              <p:cNvPr id="140" name="Group 13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42" name="Chord 141"/>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Chord 142"/>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1" name="Freeform 14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4" name="Group 13"/>
            <p:cNvGrpSpPr/>
            <p:nvPr/>
          </p:nvGrpSpPr>
          <p:grpSpPr>
            <a:xfrm>
              <a:off x="2421879" y="5987879"/>
              <a:ext cx="499127" cy="209488"/>
              <a:chOff x="4022065" y="2642090"/>
              <a:chExt cx="1663755" cy="698294"/>
            </a:xfrm>
          </p:grpSpPr>
          <p:grpSp>
            <p:nvGrpSpPr>
              <p:cNvPr id="136" name="Group 13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8" name="Chord 13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Chord 13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 name="Freeform 13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4226186" y="5648027"/>
              <a:ext cx="499127" cy="209488"/>
              <a:chOff x="4022065" y="2642090"/>
              <a:chExt cx="1663755" cy="698294"/>
            </a:xfrm>
          </p:grpSpPr>
          <p:grpSp>
            <p:nvGrpSpPr>
              <p:cNvPr id="132" name="Group 13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4" name="Chord 13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Chord 13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3" name="Freeform 13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 name="Group 15"/>
            <p:cNvGrpSpPr/>
            <p:nvPr/>
          </p:nvGrpSpPr>
          <p:grpSpPr>
            <a:xfrm>
              <a:off x="602742" y="5269959"/>
              <a:ext cx="1413527" cy="1123888"/>
              <a:chOff x="4191000" y="2743200"/>
              <a:chExt cx="1413527" cy="1123888"/>
            </a:xfrm>
          </p:grpSpPr>
          <p:grpSp>
            <p:nvGrpSpPr>
              <p:cNvPr id="97" name="Group 96"/>
              <p:cNvGrpSpPr/>
              <p:nvPr/>
            </p:nvGrpSpPr>
            <p:grpSpPr>
              <a:xfrm>
                <a:off x="4191000" y="2743200"/>
                <a:ext cx="499127" cy="209488"/>
                <a:chOff x="4022065" y="2642090"/>
                <a:chExt cx="1663755" cy="698294"/>
              </a:xfrm>
            </p:grpSpPr>
            <p:grpSp>
              <p:nvGrpSpPr>
                <p:cNvPr id="128" name="Group 12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0" name="Chord 12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Chord 13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9" name="Freeform 12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 name="Group 97"/>
              <p:cNvGrpSpPr/>
              <p:nvPr/>
            </p:nvGrpSpPr>
            <p:grpSpPr>
              <a:xfrm>
                <a:off x="4343400" y="2895600"/>
                <a:ext cx="499127" cy="209488"/>
                <a:chOff x="4022065" y="2642090"/>
                <a:chExt cx="1663755" cy="698294"/>
              </a:xfrm>
            </p:grpSpPr>
            <p:grpSp>
              <p:nvGrpSpPr>
                <p:cNvPr id="124" name="Group 12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6" name="Chord 12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Chord 12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5" name="Freeform 12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 name="Group 98"/>
              <p:cNvGrpSpPr/>
              <p:nvPr/>
            </p:nvGrpSpPr>
            <p:grpSpPr>
              <a:xfrm>
                <a:off x="4495800" y="3048000"/>
                <a:ext cx="499127" cy="209488"/>
                <a:chOff x="4022065" y="2642090"/>
                <a:chExt cx="1663755" cy="698294"/>
              </a:xfrm>
            </p:grpSpPr>
            <p:grpSp>
              <p:nvGrpSpPr>
                <p:cNvPr id="120" name="Group 11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2" name="Chord 12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Chord 12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1" name="Freeform 12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0" name="Group 99"/>
              <p:cNvGrpSpPr/>
              <p:nvPr/>
            </p:nvGrpSpPr>
            <p:grpSpPr>
              <a:xfrm>
                <a:off x="4648200" y="3200400"/>
                <a:ext cx="499127" cy="209488"/>
                <a:chOff x="4022065" y="2642090"/>
                <a:chExt cx="1663755" cy="698294"/>
              </a:xfrm>
            </p:grpSpPr>
            <p:grpSp>
              <p:nvGrpSpPr>
                <p:cNvPr id="116" name="Group 11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8" name="Chord 11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Chord 11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Freeform 11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1" name="Group 100"/>
              <p:cNvGrpSpPr/>
              <p:nvPr/>
            </p:nvGrpSpPr>
            <p:grpSpPr>
              <a:xfrm>
                <a:off x="4800600" y="3352800"/>
                <a:ext cx="499127" cy="209488"/>
                <a:chOff x="4022065" y="2642090"/>
                <a:chExt cx="1663755" cy="698294"/>
              </a:xfrm>
            </p:grpSpPr>
            <p:grpSp>
              <p:nvGrpSpPr>
                <p:cNvPr id="112" name="Group 11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4" name="Chord 11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Chord 11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3" name="Freeform 11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2" name="Group 101"/>
              <p:cNvGrpSpPr/>
              <p:nvPr/>
            </p:nvGrpSpPr>
            <p:grpSpPr>
              <a:xfrm>
                <a:off x="4953000" y="3505200"/>
                <a:ext cx="499127" cy="209488"/>
                <a:chOff x="4022065" y="2642090"/>
                <a:chExt cx="1663755" cy="698294"/>
              </a:xfrm>
            </p:grpSpPr>
            <p:grpSp>
              <p:nvGrpSpPr>
                <p:cNvPr id="108" name="Group 10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0" name="Chord 10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Chord 11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9" name="Freeform 10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3" name="Group 102"/>
              <p:cNvGrpSpPr/>
              <p:nvPr/>
            </p:nvGrpSpPr>
            <p:grpSpPr>
              <a:xfrm>
                <a:off x="5105400" y="3657600"/>
                <a:ext cx="499127" cy="209488"/>
                <a:chOff x="4022065" y="2642090"/>
                <a:chExt cx="1663755" cy="698294"/>
              </a:xfrm>
            </p:grpSpPr>
            <p:grpSp>
              <p:nvGrpSpPr>
                <p:cNvPr id="104" name="Group 10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6" name="Chord 10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Chord 10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 name="Freeform 10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7" name="Group 16"/>
            <p:cNvGrpSpPr/>
            <p:nvPr/>
          </p:nvGrpSpPr>
          <p:grpSpPr>
            <a:xfrm>
              <a:off x="845933" y="6301612"/>
              <a:ext cx="499127" cy="209488"/>
              <a:chOff x="4022065" y="2642090"/>
              <a:chExt cx="1663755" cy="698294"/>
            </a:xfrm>
          </p:grpSpPr>
          <p:grpSp>
            <p:nvGrpSpPr>
              <p:cNvPr id="93" name="Group 9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5" name="Chord 9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Chord 9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 name="Freeform 9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1622134" y="5588432"/>
              <a:ext cx="499127" cy="209488"/>
              <a:chOff x="4022065" y="2642090"/>
              <a:chExt cx="1663755" cy="698294"/>
            </a:xfrm>
          </p:grpSpPr>
          <p:grpSp>
            <p:nvGrpSpPr>
              <p:cNvPr id="89" name="Group 8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1" name="Chord 90"/>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Chord 91"/>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0" name="Freeform 8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 name="Group 18"/>
            <p:cNvGrpSpPr/>
            <p:nvPr/>
          </p:nvGrpSpPr>
          <p:grpSpPr>
            <a:xfrm>
              <a:off x="1409722" y="6264630"/>
              <a:ext cx="499127" cy="209488"/>
              <a:chOff x="4022065" y="2642090"/>
              <a:chExt cx="1663755" cy="698294"/>
            </a:xfrm>
          </p:grpSpPr>
          <p:grpSp>
            <p:nvGrpSpPr>
              <p:cNvPr id="85" name="Group 8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7" name="Chord 8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Chord 8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Freeform 8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4555371" y="5545541"/>
              <a:ext cx="499127" cy="209488"/>
              <a:chOff x="4022065" y="2642090"/>
              <a:chExt cx="1663755" cy="698294"/>
            </a:xfrm>
          </p:grpSpPr>
          <p:grpSp>
            <p:nvGrpSpPr>
              <p:cNvPr id="81" name="Group 8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3" name="Chord 8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Chord 8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Freeform 8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p:cNvGrpSpPr/>
            <p:nvPr/>
          </p:nvGrpSpPr>
          <p:grpSpPr>
            <a:xfrm>
              <a:off x="485335" y="6031401"/>
              <a:ext cx="499127" cy="209488"/>
              <a:chOff x="4022065" y="2642090"/>
              <a:chExt cx="1663755" cy="698294"/>
            </a:xfrm>
          </p:grpSpPr>
          <p:grpSp>
            <p:nvGrpSpPr>
              <p:cNvPr id="77" name="Group 7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9" name="Chord 7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Chord 7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Freeform 7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2" name="Group 21"/>
            <p:cNvGrpSpPr/>
            <p:nvPr/>
          </p:nvGrpSpPr>
          <p:grpSpPr>
            <a:xfrm>
              <a:off x="2288633" y="5536543"/>
              <a:ext cx="499127" cy="209488"/>
              <a:chOff x="4022065" y="2642090"/>
              <a:chExt cx="1663755" cy="698294"/>
            </a:xfrm>
          </p:grpSpPr>
          <p:grpSp>
            <p:nvGrpSpPr>
              <p:cNvPr id="73" name="Group 7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5" name="Chord 74"/>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hord 75"/>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Freeform 7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 name="Group 22"/>
            <p:cNvGrpSpPr/>
            <p:nvPr/>
          </p:nvGrpSpPr>
          <p:grpSpPr>
            <a:xfrm>
              <a:off x="3277808" y="6346314"/>
              <a:ext cx="499127" cy="209488"/>
              <a:chOff x="4022065" y="2642090"/>
              <a:chExt cx="1663755" cy="698294"/>
            </a:xfrm>
          </p:grpSpPr>
          <p:grpSp>
            <p:nvGrpSpPr>
              <p:cNvPr id="69" name="Group 6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1" name="Chord 7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Chord 7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Freeform 6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4" name="Group 23"/>
            <p:cNvGrpSpPr/>
            <p:nvPr/>
          </p:nvGrpSpPr>
          <p:grpSpPr>
            <a:xfrm>
              <a:off x="4333628" y="6136145"/>
              <a:ext cx="499127" cy="209488"/>
              <a:chOff x="4022065" y="2642090"/>
              <a:chExt cx="1663755" cy="698294"/>
            </a:xfrm>
          </p:grpSpPr>
          <p:grpSp>
            <p:nvGrpSpPr>
              <p:cNvPr id="65" name="Group 6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7" name="Chord 6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Chord 6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 name="Freeform 6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5" name="Group 24"/>
            <p:cNvGrpSpPr/>
            <p:nvPr/>
          </p:nvGrpSpPr>
          <p:grpSpPr>
            <a:xfrm>
              <a:off x="2033777" y="6420726"/>
              <a:ext cx="499127" cy="209488"/>
              <a:chOff x="4022065" y="2642090"/>
              <a:chExt cx="1663755" cy="698294"/>
            </a:xfrm>
          </p:grpSpPr>
          <p:grpSp>
            <p:nvGrpSpPr>
              <p:cNvPr id="61" name="Group 6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3" name="Chord 6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Chord 6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 name="Freeform 6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2861788" y="5957547"/>
              <a:ext cx="499127" cy="209488"/>
              <a:chOff x="4022065" y="2642090"/>
              <a:chExt cx="1663755" cy="698294"/>
            </a:xfrm>
          </p:grpSpPr>
          <p:grpSp>
            <p:nvGrpSpPr>
              <p:cNvPr id="57" name="Group 5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9" name="Chord 58"/>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hord 59"/>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Freeform 5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7" name="Group 26"/>
            <p:cNvGrpSpPr/>
            <p:nvPr/>
          </p:nvGrpSpPr>
          <p:grpSpPr>
            <a:xfrm>
              <a:off x="3670688" y="5621012"/>
              <a:ext cx="499127" cy="209488"/>
              <a:chOff x="4022065" y="2642090"/>
              <a:chExt cx="1663755" cy="698294"/>
            </a:xfrm>
          </p:grpSpPr>
          <p:grpSp>
            <p:nvGrpSpPr>
              <p:cNvPr id="53" name="Group 5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5" name="Chord 5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Chord 5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Freeform 5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8" name="Group 27"/>
            <p:cNvGrpSpPr/>
            <p:nvPr/>
          </p:nvGrpSpPr>
          <p:grpSpPr>
            <a:xfrm>
              <a:off x="2894304" y="5563243"/>
              <a:ext cx="499127" cy="209488"/>
              <a:chOff x="4022065" y="2642090"/>
              <a:chExt cx="1663755" cy="698294"/>
            </a:xfrm>
          </p:grpSpPr>
          <p:grpSp>
            <p:nvGrpSpPr>
              <p:cNvPr id="49" name="Group 4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1" name="Chord 5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Chord 5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 name="Freeform 4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 name="Group 28"/>
            <p:cNvGrpSpPr/>
            <p:nvPr/>
          </p:nvGrpSpPr>
          <p:grpSpPr>
            <a:xfrm>
              <a:off x="4069532" y="6322157"/>
              <a:ext cx="499127" cy="209488"/>
              <a:chOff x="4022065" y="2642090"/>
              <a:chExt cx="1663755" cy="698294"/>
            </a:xfrm>
          </p:grpSpPr>
          <p:grpSp>
            <p:nvGrpSpPr>
              <p:cNvPr id="45" name="Group 4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7" name="Chord 4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Chord 4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Freeform 4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2025023" y="5824022"/>
              <a:ext cx="499127" cy="209488"/>
              <a:chOff x="4022065" y="2642090"/>
              <a:chExt cx="1663755" cy="698294"/>
            </a:xfrm>
          </p:grpSpPr>
          <p:grpSp>
            <p:nvGrpSpPr>
              <p:cNvPr id="41" name="Group 4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3" name="Chord 42"/>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hord 43"/>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Freeform 4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3534773" y="6106927"/>
              <a:ext cx="499127" cy="209488"/>
              <a:chOff x="4022065" y="2642090"/>
              <a:chExt cx="1663755" cy="698294"/>
            </a:xfrm>
          </p:grpSpPr>
          <p:grpSp>
            <p:nvGrpSpPr>
              <p:cNvPr id="37" name="Group 3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9" name="Chord 3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hord 3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Freeform 3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2438400" y="6259327"/>
              <a:ext cx="499127" cy="209488"/>
              <a:chOff x="4022065" y="2642090"/>
              <a:chExt cx="1663755" cy="698294"/>
            </a:xfrm>
          </p:grpSpPr>
          <p:grpSp>
            <p:nvGrpSpPr>
              <p:cNvPr id="33" name="Group 3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5" name="Chord 3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hord 3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Freeform 3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pic>
        <p:nvPicPr>
          <p:cNvPr id="286" name="Picture 285" descr="MC900036400.WM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 y="5094891"/>
            <a:ext cx="998363" cy="810266"/>
          </a:xfrm>
          <a:prstGeom prst="rect">
            <a:avLst/>
          </a:prstGeom>
          <a:ln>
            <a:noFill/>
          </a:ln>
        </p:spPr>
      </p:pic>
      <p:pic>
        <p:nvPicPr>
          <p:cNvPr id="287" name="Picture 286" descr="MC900036400.WM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5247291"/>
            <a:ext cx="998363" cy="810266"/>
          </a:xfrm>
          <a:prstGeom prst="rect">
            <a:avLst/>
          </a:prstGeom>
          <a:ln>
            <a:noFill/>
          </a:ln>
        </p:spPr>
      </p:pic>
      <p:pic>
        <p:nvPicPr>
          <p:cNvPr id="288" name="Picture 287" descr="MC900036400.WM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002" y="5399691"/>
            <a:ext cx="998363" cy="810266"/>
          </a:xfrm>
          <a:prstGeom prst="rect">
            <a:avLst/>
          </a:prstGeom>
        </p:spPr>
      </p:pic>
      <p:pic>
        <p:nvPicPr>
          <p:cNvPr id="289" name="Picture 288" descr="MC900036400.WM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5399691"/>
            <a:ext cx="998363" cy="810266"/>
          </a:xfrm>
          <a:prstGeom prst="rect">
            <a:avLst/>
          </a:prstGeom>
        </p:spPr>
      </p:pic>
      <p:pic>
        <p:nvPicPr>
          <p:cNvPr id="290" name="Picture 289" descr="MC900036400.WM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606" y="5752757"/>
            <a:ext cx="998363" cy="810266"/>
          </a:xfrm>
          <a:prstGeom prst="rect">
            <a:avLst/>
          </a:prstGeom>
        </p:spPr>
      </p:pic>
      <p:grpSp>
        <p:nvGrpSpPr>
          <p:cNvPr id="291" name="Group 290"/>
          <p:cNvGrpSpPr/>
          <p:nvPr/>
        </p:nvGrpSpPr>
        <p:grpSpPr>
          <a:xfrm>
            <a:off x="590332" y="4444976"/>
            <a:ext cx="1613835" cy="773341"/>
            <a:chOff x="485335" y="5269959"/>
            <a:chExt cx="4569163" cy="1360255"/>
          </a:xfrm>
        </p:grpSpPr>
        <p:grpSp>
          <p:nvGrpSpPr>
            <p:cNvPr id="292" name="Group 291"/>
            <p:cNvGrpSpPr/>
            <p:nvPr/>
          </p:nvGrpSpPr>
          <p:grpSpPr>
            <a:xfrm>
              <a:off x="2988554" y="6327931"/>
              <a:ext cx="499127" cy="209488"/>
              <a:chOff x="4022065" y="2642090"/>
              <a:chExt cx="1663755" cy="698294"/>
            </a:xfrm>
          </p:grpSpPr>
          <p:grpSp>
            <p:nvGrpSpPr>
              <p:cNvPr id="424" name="Group 42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26" name="Chord 42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Chord 42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5" name="Freeform 42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3" name="Group 292"/>
            <p:cNvGrpSpPr/>
            <p:nvPr/>
          </p:nvGrpSpPr>
          <p:grpSpPr>
            <a:xfrm>
              <a:off x="3299315" y="5715210"/>
              <a:ext cx="499127" cy="209488"/>
              <a:chOff x="4022065" y="2642090"/>
              <a:chExt cx="1663755" cy="698294"/>
            </a:xfrm>
          </p:grpSpPr>
          <p:grpSp>
            <p:nvGrpSpPr>
              <p:cNvPr id="420" name="Group 41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22" name="Chord 421"/>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3" name="Chord 422"/>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1" name="Freeform 42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4" name="Group 293"/>
            <p:cNvGrpSpPr/>
            <p:nvPr/>
          </p:nvGrpSpPr>
          <p:grpSpPr>
            <a:xfrm>
              <a:off x="2421879" y="5987879"/>
              <a:ext cx="499127" cy="209488"/>
              <a:chOff x="4022065" y="2642090"/>
              <a:chExt cx="1663755" cy="698294"/>
            </a:xfrm>
          </p:grpSpPr>
          <p:grpSp>
            <p:nvGrpSpPr>
              <p:cNvPr id="416" name="Group 41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18" name="Chord 41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 name="Chord 41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7" name="Freeform 41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5" name="Group 294"/>
            <p:cNvGrpSpPr/>
            <p:nvPr/>
          </p:nvGrpSpPr>
          <p:grpSpPr>
            <a:xfrm>
              <a:off x="4226186" y="5648027"/>
              <a:ext cx="499127" cy="209488"/>
              <a:chOff x="4022065" y="2642090"/>
              <a:chExt cx="1663755" cy="698294"/>
            </a:xfrm>
          </p:grpSpPr>
          <p:grpSp>
            <p:nvGrpSpPr>
              <p:cNvPr id="412" name="Group 41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14" name="Chord 41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5" name="Chord 41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3" name="Freeform 41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6" name="Group 295"/>
            <p:cNvGrpSpPr/>
            <p:nvPr/>
          </p:nvGrpSpPr>
          <p:grpSpPr>
            <a:xfrm>
              <a:off x="602742" y="5269959"/>
              <a:ext cx="1413527" cy="1123888"/>
              <a:chOff x="4191000" y="2743200"/>
              <a:chExt cx="1413527" cy="1123888"/>
            </a:xfrm>
          </p:grpSpPr>
          <p:grpSp>
            <p:nvGrpSpPr>
              <p:cNvPr id="377" name="Group 376"/>
              <p:cNvGrpSpPr/>
              <p:nvPr/>
            </p:nvGrpSpPr>
            <p:grpSpPr>
              <a:xfrm>
                <a:off x="4191000" y="2743200"/>
                <a:ext cx="499127" cy="209488"/>
                <a:chOff x="4022065" y="2642090"/>
                <a:chExt cx="1663755" cy="698294"/>
              </a:xfrm>
            </p:grpSpPr>
            <p:grpSp>
              <p:nvGrpSpPr>
                <p:cNvPr id="408" name="Group 40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10" name="Chord 40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Chord 41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9" name="Freeform 40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8" name="Group 377"/>
              <p:cNvGrpSpPr/>
              <p:nvPr/>
            </p:nvGrpSpPr>
            <p:grpSpPr>
              <a:xfrm>
                <a:off x="4343400" y="2895600"/>
                <a:ext cx="499127" cy="209488"/>
                <a:chOff x="4022065" y="2642090"/>
                <a:chExt cx="1663755" cy="698294"/>
              </a:xfrm>
            </p:grpSpPr>
            <p:grpSp>
              <p:nvGrpSpPr>
                <p:cNvPr id="404" name="Group 40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06" name="Chord 40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Chord 40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5" name="Freeform 40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9" name="Group 378"/>
              <p:cNvGrpSpPr/>
              <p:nvPr/>
            </p:nvGrpSpPr>
            <p:grpSpPr>
              <a:xfrm>
                <a:off x="4495800" y="3048000"/>
                <a:ext cx="499127" cy="209488"/>
                <a:chOff x="4022065" y="2642090"/>
                <a:chExt cx="1663755" cy="698294"/>
              </a:xfrm>
            </p:grpSpPr>
            <p:grpSp>
              <p:nvGrpSpPr>
                <p:cNvPr id="400" name="Group 39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402" name="Chord 40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Chord 40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1" name="Freeform 40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0" name="Group 379"/>
              <p:cNvGrpSpPr/>
              <p:nvPr/>
            </p:nvGrpSpPr>
            <p:grpSpPr>
              <a:xfrm>
                <a:off x="4648200" y="3200400"/>
                <a:ext cx="499127" cy="209488"/>
                <a:chOff x="4022065" y="2642090"/>
                <a:chExt cx="1663755" cy="698294"/>
              </a:xfrm>
            </p:grpSpPr>
            <p:grpSp>
              <p:nvGrpSpPr>
                <p:cNvPr id="396" name="Group 39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98" name="Chord 39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Chord 39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7" name="Freeform 39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1" name="Group 380"/>
              <p:cNvGrpSpPr/>
              <p:nvPr/>
            </p:nvGrpSpPr>
            <p:grpSpPr>
              <a:xfrm>
                <a:off x="4800600" y="3352800"/>
                <a:ext cx="499127" cy="209488"/>
                <a:chOff x="4022065" y="2642090"/>
                <a:chExt cx="1663755" cy="698294"/>
              </a:xfrm>
            </p:grpSpPr>
            <p:grpSp>
              <p:nvGrpSpPr>
                <p:cNvPr id="392" name="Group 39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94" name="Chord 39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Chord 39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3" name="Freeform 39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2" name="Group 381"/>
              <p:cNvGrpSpPr/>
              <p:nvPr/>
            </p:nvGrpSpPr>
            <p:grpSpPr>
              <a:xfrm>
                <a:off x="4953000" y="3505200"/>
                <a:ext cx="499127" cy="209488"/>
                <a:chOff x="4022065" y="2642090"/>
                <a:chExt cx="1663755" cy="698294"/>
              </a:xfrm>
            </p:grpSpPr>
            <p:grpSp>
              <p:nvGrpSpPr>
                <p:cNvPr id="388" name="Group 38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90" name="Chord 38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Chord 39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9" name="Freeform 38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3" name="Group 382"/>
              <p:cNvGrpSpPr/>
              <p:nvPr/>
            </p:nvGrpSpPr>
            <p:grpSpPr>
              <a:xfrm>
                <a:off x="5105400" y="3657600"/>
                <a:ext cx="499127" cy="209488"/>
                <a:chOff x="4022065" y="2642090"/>
                <a:chExt cx="1663755" cy="698294"/>
              </a:xfrm>
            </p:grpSpPr>
            <p:grpSp>
              <p:nvGrpSpPr>
                <p:cNvPr id="384" name="Group 38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86" name="Chord 38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Chord 38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5" name="Freeform 38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297" name="Group 296"/>
            <p:cNvGrpSpPr/>
            <p:nvPr/>
          </p:nvGrpSpPr>
          <p:grpSpPr>
            <a:xfrm>
              <a:off x="845933" y="6301612"/>
              <a:ext cx="499127" cy="209488"/>
              <a:chOff x="4022065" y="2642090"/>
              <a:chExt cx="1663755" cy="698294"/>
            </a:xfrm>
          </p:grpSpPr>
          <p:grpSp>
            <p:nvGrpSpPr>
              <p:cNvPr id="373" name="Group 37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75" name="Chord 37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Chord 37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4" name="Freeform 37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8" name="Group 297"/>
            <p:cNvGrpSpPr/>
            <p:nvPr/>
          </p:nvGrpSpPr>
          <p:grpSpPr>
            <a:xfrm>
              <a:off x="1622134" y="5588432"/>
              <a:ext cx="499127" cy="209488"/>
              <a:chOff x="4022065" y="2642090"/>
              <a:chExt cx="1663755" cy="698294"/>
            </a:xfrm>
          </p:grpSpPr>
          <p:grpSp>
            <p:nvGrpSpPr>
              <p:cNvPr id="369" name="Group 36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71" name="Chord 370"/>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Chord 371"/>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0" name="Freeform 36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9" name="Group 298"/>
            <p:cNvGrpSpPr/>
            <p:nvPr/>
          </p:nvGrpSpPr>
          <p:grpSpPr>
            <a:xfrm>
              <a:off x="1409722" y="6264630"/>
              <a:ext cx="499127" cy="209488"/>
              <a:chOff x="4022065" y="2642090"/>
              <a:chExt cx="1663755" cy="698294"/>
            </a:xfrm>
          </p:grpSpPr>
          <p:grpSp>
            <p:nvGrpSpPr>
              <p:cNvPr id="365" name="Group 36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67" name="Chord 36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Chord 36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6" name="Freeform 36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0" name="Group 299"/>
            <p:cNvGrpSpPr/>
            <p:nvPr/>
          </p:nvGrpSpPr>
          <p:grpSpPr>
            <a:xfrm>
              <a:off x="4555371" y="5545541"/>
              <a:ext cx="499127" cy="209488"/>
              <a:chOff x="4022065" y="2642090"/>
              <a:chExt cx="1663755" cy="698294"/>
            </a:xfrm>
          </p:grpSpPr>
          <p:grpSp>
            <p:nvGrpSpPr>
              <p:cNvPr id="361" name="Group 36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63" name="Chord 36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Chord 36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2" name="Freeform 36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1" name="Group 300"/>
            <p:cNvGrpSpPr/>
            <p:nvPr/>
          </p:nvGrpSpPr>
          <p:grpSpPr>
            <a:xfrm>
              <a:off x="485335" y="6031401"/>
              <a:ext cx="499127" cy="209488"/>
              <a:chOff x="4022065" y="2642090"/>
              <a:chExt cx="1663755" cy="698294"/>
            </a:xfrm>
          </p:grpSpPr>
          <p:grpSp>
            <p:nvGrpSpPr>
              <p:cNvPr id="357" name="Group 35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59" name="Chord 35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Chord 35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8" name="Freeform 35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2" name="Group 301"/>
            <p:cNvGrpSpPr/>
            <p:nvPr/>
          </p:nvGrpSpPr>
          <p:grpSpPr>
            <a:xfrm>
              <a:off x="2288633" y="5536543"/>
              <a:ext cx="499127" cy="209488"/>
              <a:chOff x="4022065" y="2642090"/>
              <a:chExt cx="1663755" cy="698294"/>
            </a:xfrm>
          </p:grpSpPr>
          <p:grpSp>
            <p:nvGrpSpPr>
              <p:cNvPr id="353" name="Group 35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55" name="Chord 354"/>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Chord 355"/>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4" name="Freeform 35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3" name="Group 302"/>
            <p:cNvGrpSpPr/>
            <p:nvPr/>
          </p:nvGrpSpPr>
          <p:grpSpPr>
            <a:xfrm>
              <a:off x="3277808" y="6346314"/>
              <a:ext cx="499127" cy="209488"/>
              <a:chOff x="4022065" y="2642090"/>
              <a:chExt cx="1663755" cy="698294"/>
            </a:xfrm>
          </p:grpSpPr>
          <p:grpSp>
            <p:nvGrpSpPr>
              <p:cNvPr id="349" name="Group 34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51" name="Chord 35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Chord 35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0" name="Freeform 34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4" name="Group 303"/>
            <p:cNvGrpSpPr/>
            <p:nvPr/>
          </p:nvGrpSpPr>
          <p:grpSpPr>
            <a:xfrm>
              <a:off x="4333628" y="6136145"/>
              <a:ext cx="499127" cy="209488"/>
              <a:chOff x="4022065" y="2642090"/>
              <a:chExt cx="1663755" cy="698294"/>
            </a:xfrm>
          </p:grpSpPr>
          <p:grpSp>
            <p:nvGrpSpPr>
              <p:cNvPr id="345" name="Group 34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47" name="Chord 34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Chord 34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6" name="Freeform 34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5" name="Group 304"/>
            <p:cNvGrpSpPr/>
            <p:nvPr/>
          </p:nvGrpSpPr>
          <p:grpSpPr>
            <a:xfrm>
              <a:off x="2033777" y="6420726"/>
              <a:ext cx="499127" cy="209488"/>
              <a:chOff x="4022065" y="2642090"/>
              <a:chExt cx="1663755" cy="698294"/>
            </a:xfrm>
          </p:grpSpPr>
          <p:grpSp>
            <p:nvGrpSpPr>
              <p:cNvPr id="341" name="Group 34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43" name="Chord 34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Chord 34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2" name="Freeform 34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6" name="Group 305"/>
            <p:cNvGrpSpPr/>
            <p:nvPr/>
          </p:nvGrpSpPr>
          <p:grpSpPr>
            <a:xfrm>
              <a:off x="2861788" y="5957547"/>
              <a:ext cx="499127" cy="209488"/>
              <a:chOff x="4022065" y="2642090"/>
              <a:chExt cx="1663755" cy="698294"/>
            </a:xfrm>
          </p:grpSpPr>
          <p:grpSp>
            <p:nvGrpSpPr>
              <p:cNvPr id="337" name="Group 33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39" name="Chord 338"/>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Chord 339"/>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8" name="Freeform 33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7" name="Group 306"/>
            <p:cNvGrpSpPr/>
            <p:nvPr/>
          </p:nvGrpSpPr>
          <p:grpSpPr>
            <a:xfrm>
              <a:off x="3670688" y="5621012"/>
              <a:ext cx="499127" cy="209488"/>
              <a:chOff x="4022065" y="2642090"/>
              <a:chExt cx="1663755" cy="698294"/>
            </a:xfrm>
          </p:grpSpPr>
          <p:grpSp>
            <p:nvGrpSpPr>
              <p:cNvPr id="333" name="Group 33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35" name="Chord 33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Chord 33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4" name="Freeform 33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8" name="Group 307"/>
            <p:cNvGrpSpPr/>
            <p:nvPr/>
          </p:nvGrpSpPr>
          <p:grpSpPr>
            <a:xfrm>
              <a:off x="2894304" y="5563243"/>
              <a:ext cx="499127" cy="209488"/>
              <a:chOff x="4022065" y="2642090"/>
              <a:chExt cx="1663755" cy="698294"/>
            </a:xfrm>
          </p:grpSpPr>
          <p:grpSp>
            <p:nvGrpSpPr>
              <p:cNvPr id="329" name="Group 32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31" name="Chord 33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Chord 33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0" name="Freeform 32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9" name="Group 308"/>
            <p:cNvGrpSpPr/>
            <p:nvPr/>
          </p:nvGrpSpPr>
          <p:grpSpPr>
            <a:xfrm>
              <a:off x="4069532" y="6322157"/>
              <a:ext cx="499127" cy="209488"/>
              <a:chOff x="4022065" y="2642090"/>
              <a:chExt cx="1663755" cy="698294"/>
            </a:xfrm>
          </p:grpSpPr>
          <p:grpSp>
            <p:nvGrpSpPr>
              <p:cNvPr id="325" name="Group 32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27" name="Chord 32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Chord 32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6" name="Freeform 32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0" name="Group 309"/>
            <p:cNvGrpSpPr/>
            <p:nvPr/>
          </p:nvGrpSpPr>
          <p:grpSpPr>
            <a:xfrm>
              <a:off x="2025023" y="5824022"/>
              <a:ext cx="499127" cy="209488"/>
              <a:chOff x="4022065" y="2642090"/>
              <a:chExt cx="1663755" cy="698294"/>
            </a:xfrm>
          </p:grpSpPr>
          <p:grpSp>
            <p:nvGrpSpPr>
              <p:cNvPr id="321" name="Group 32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23" name="Chord 322"/>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Chord 323"/>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2" name="Freeform 32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1" name="Group 310"/>
            <p:cNvGrpSpPr/>
            <p:nvPr/>
          </p:nvGrpSpPr>
          <p:grpSpPr>
            <a:xfrm>
              <a:off x="3534773" y="6106927"/>
              <a:ext cx="499127" cy="209488"/>
              <a:chOff x="4022065" y="2642090"/>
              <a:chExt cx="1663755" cy="698294"/>
            </a:xfrm>
          </p:grpSpPr>
          <p:grpSp>
            <p:nvGrpSpPr>
              <p:cNvPr id="317" name="Group 31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19" name="Chord 31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Chord 31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8" name="Freeform 31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2" name="Group 311"/>
            <p:cNvGrpSpPr/>
            <p:nvPr/>
          </p:nvGrpSpPr>
          <p:grpSpPr>
            <a:xfrm>
              <a:off x="2438400" y="6259327"/>
              <a:ext cx="499127" cy="209488"/>
              <a:chOff x="4022065" y="2642090"/>
              <a:chExt cx="1663755" cy="698294"/>
            </a:xfrm>
          </p:grpSpPr>
          <p:grpSp>
            <p:nvGrpSpPr>
              <p:cNvPr id="313" name="Group 31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315" name="Chord 31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Chord 31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4" name="Freeform 31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65" name="Group 564"/>
          <p:cNvGrpSpPr/>
          <p:nvPr/>
        </p:nvGrpSpPr>
        <p:grpSpPr>
          <a:xfrm>
            <a:off x="152400" y="4038600"/>
            <a:ext cx="1613835" cy="773341"/>
            <a:chOff x="485335" y="5269959"/>
            <a:chExt cx="4569163" cy="1360255"/>
          </a:xfrm>
        </p:grpSpPr>
        <p:grpSp>
          <p:nvGrpSpPr>
            <p:cNvPr id="566" name="Group 565"/>
            <p:cNvGrpSpPr/>
            <p:nvPr/>
          </p:nvGrpSpPr>
          <p:grpSpPr>
            <a:xfrm>
              <a:off x="2988554" y="6327931"/>
              <a:ext cx="499127" cy="209488"/>
              <a:chOff x="4022065" y="2642090"/>
              <a:chExt cx="1663755" cy="698294"/>
            </a:xfrm>
          </p:grpSpPr>
          <p:grpSp>
            <p:nvGrpSpPr>
              <p:cNvPr id="698" name="Group 69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00" name="Chord 69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1" name="Chord 70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99" name="Freeform 69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67" name="Group 566"/>
            <p:cNvGrpSpPr/>
            <p:nvPr/>
          </p:nvGrpSpPr>
          <p:grpSpPr>
            <a:xfrm>
              <a:off x="3299315" y="5715210"/>
              <a:ext cx="499127" cy="209488"/>
              <a:chOff x="4022065" y="2642090"/>
              <a:chExt cx="1663755" cy="698294"/>
            </a:xfrm>
          </p:grpSpPr>
          <p:grpSp>
            <p:nvGrpSpPr>
              <p:cNvPr id="694" name="Group 69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96" name="Chord 695"/>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7" name="Chord 696"/>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95" name="Freeform 69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68" name="Group 567"/>
            <p:cNvGrpSpPr/>
            <p:nvPr/>
          </p:nvGrpSpPr>
          <p:grpSpPr>
            <a:xfrm>
              <a:off x="2421879" y="5987879"/>
              <a:ext cx="499127" cy="209488"/>
              <a:chOff x="4022065" y="2642090"/>
              <a:chExt cx="1663755" cy="698294"/>
            </a:xfrm>
          </p:grpSpPr>
          <p:grpSp>
            <p:nvGrpSpPr>
              <p:cNvPr id="690" name="Group 68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92" name="Chord 69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3" name="Chord 69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91" name="Freeform 69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69" name="Group 568"/>
            <p:cNvGrpSpPr/>
            <p:nvPr/>
          </p:nvGrpSpPr>
          <p:grpSpPr>
            <a:xfrm>
              <a:off x="4226186" y="5648027"/>
              <a:ext cx="499127" cy="209488"/>
              <a:chOff x="4022065" y="2642090"/>
              <a:chExt cx="1663755" cy="698294"/>
            </a:xfrm>
          </p:grpSpPr>
          <p:grpSp>
            <p:nvGrpSpPr>
              <p:cNvPr id="686" name="Group 68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88" name="Chord 68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9" name="Chord 68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7" name="Freeform 68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0" name="Group 569"/>
            <p:cNvGrpSpPr/>
            <p:nvPr/>
          </p:nvGrpSpPr>
          <p:grpSpPr>
            <a:xfrm>
              <a:off x="602742" y="5269959"/>
              <a:ext cx="1413527" cy="1123888"/>
              <a:chOff x="4191000" y="2743200"/>
              <a:chExt cx="1413527" cy="1123888"/>
            </a:xfrm>
          </p:grpSpPr>
          <p:grpSp>
            <p:nvGrpSpPr>
              <p:cNvPr id="651" name="Group 650"/>
              <p:cNvGrpSpPr/>
              <p:nvPr/>
            </p:nvGrpSpPr>
            <p:grpSpPr>
              <a:xfrm>
                <a:off x="4191000" y="2743200"/>
                <a:ext cx="499127" cy="209488"/>
                <a:chOff x="4022065" y="2642090"/>
                <a:chExt cx="1663755" cy="698294"/>
              </a:xfrm>
            </p:grpSpPr>
            <p:grpSp>
              <p:nvGrpSpPr>
                <p:cNvPr id="682" name="Group 68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84" name="Chord 68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5" name="Chord 68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3" name="Freeform 68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2" name="Group 651"/>
              <p:cNvGrpSpPr/>
              <p:nvPr/>
            </p:nvGrpSpPr>
            <p:grpSpPr>
              <a:xfrm>
                <a:off x="4343400" y="2895600"/>
                <a:ext cx="499127" cy="209488"/>
                <a:chOff x="4022065" y="2642090"/>
                <a:chExt cx="1663755" cy="698294"/>
              </a:xfrm>
            </p:grpSpPr>
            <p:grpSp>
              <p:nvGrpSpPr>
                <p:cNvPr id="678" name="Group 67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80" name="Chord 67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1" name="Chord 68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9" name="Freeform 67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3" name="Group 652"/>
              <p:cNvGrpSpPr/>
              <p:nvPr/>
            </p:nvGrpSpPr>
            <p:grpSpPr>
              <a:xfrm>
                <a:off x="4495800" y="3048000"/>
                <a:ext cx="499127" cy="209488"/>
                <a:chOff x="4022065" y="2642090"/>
                <a:chExt cx="1663755" cy="698294"/>
              </a:xfrm>
            </p:grpSpPr>
            <p:grpSp>
              <p:nvGrpSpPr>
                <p:cNvPr id="674" name="Group 67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76" name="Chord 67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7" name="Chord 67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5" name="Freeform 67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4" name="Group 653"/>
              <p:cNvGrpSpPr/>
              <p:nvPr/>
            </p:nvGrpSpPr>
            <p:grpSpPr>
              <a:xfrm>
                <a:off x="4648200" y="3200400"/>
                <a:ext cx="499127" cy="209488"/>
                <a:chOff x="4022065" y="2642090"/>
                <a:chExt cx="1663755" cy="698294"/>
              </a:xfrm>
            </p:grpSpPr>
            <p:grpSp>
              <p:nvGrpSpPr>
                <p:cNvPr id="670" name="Group 66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72" name="Chord 67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3" name="Chord 67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1" name="Freeform 67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5" name="Group 654"/>
              <p:cNvGrpSpPr/>
              <p:nvPr/>
            </p:nvGrpSpPr>
            <p:grpSpPr>
              <a:xfrm>
                <a:off x="4800600" y="3352800"/>
                <a:ext cx="499127" cy="209488"/>
                <a:chOff x="4022065" y="2642090"/>
                <a:chExt cx="1663755" cy="698294"/>
              </a:xfrm>
            </p:grpSpPr>
            <p:grpSp>
              <p:nvGrpSpPr>
                <p:cNvPr id="666" name="Group 66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68" name="Chord 66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9" name="Chord 66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7" name="Freeform 66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6" name="Group 655"/>
              <p:cNvGrpSpPr/>
              <p:nvPr/>
            </p:nvGrpSpPr>
            <p:grpSpPr>
              <a:xfrm>
                <a:off x="4953000" y="3505200"/>
                <a:ext cx="499127" cy="209488"/>
                <a:chOff x="4022065" y="2642090"/>
                <a:chExt cx="1663755" cy="698294"/>
              </a:xfrm>
            </p:grpSpPr>
            <p:grpSp>
              <p:nvGrpSpPr>
                <p:cNvPr id="662" name="Group 66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64" name="Chord 66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5" name="Chord 66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3" name="Freeform 66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7" name="Group 656"/>
              <p:cNvGrpSpPr/>
              <p:nvPr/>
            </p:nvGrpSpPr>
            <p:grpSpPr>
              <a:xfrm>
                <a:off x="5105400" y="3657600"/>
                <a:ext cx="499127" cy="209488"/>
                <a:chOff x="4022065" y="2642090"/>
                <a:chExt cx="1663755" cy="698294"/>
              </a:xfrm>
            </p:grpSpPr>
            <p:grpSp>
              <p:nvGrpSpPr>
                <p:cNvPr id="658" name="Group 65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60" name="Chord 65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1" name="Chord 66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59" name="Freeform 65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71" name="Group 570"/>
            <p:cNvGrpSpPr/>
            <p:nvPr/>
          </p:nvGrpSpPr>
          <p:grpSpPr>
            <a:xfrm>
              <a:off x="845933" y="6301612"/>
              <a:ext cx="499127" cy="209488"/>
              <a:chOff x="4022065" y="2642090"/>
              <a:chExt cx="1663755" cy="698294"/>
            </a:xfrm>
          </p:grpSpPr>
          <p:grpSp>
            <p:nvGrpSpPr>
              <p:cNvPr id="647" name="Group 64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49" name="Chord 64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0" name="Chord 64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8" name="Freeform 64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2" name="Group 571"/>
            <p:cNvGrpSpPr/>
            <p:nvPr/>
          </p:nvGrpSpPr>
          <p:grpSpPr>
            <a:xfrm>
              <a:off x="1622134" y="5588432"/>
              <a:ext cx="499127" cy="209488"/>
              <a:chOff x="4022065" y="2642090"/>
              <a:chExt cx="1663755" cy="698294"/>
            </a:xfrm>
          </p:grpSpPr>
          <p:grpSp>
            <p:nvGrpSpPr>
              <p:cNvPr id="643" name="Group 64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45" name="Chord 644"/>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6" name="Chord 645"/>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4" name="Freeform 64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3" name="Group 572"/>
            <p:cNvGrpSpPr/>
            <p:nvPr/>
          </p:nvGrpSpPr>
          <p:grpSpPr>
            <a:xfrm>
              <a:off x="1409722" y="6264630"/>
              <a:ext cx="499127" cy="209488"/>
              <a:chOff x="4022065" y="2642090"/>
              <a:chExt cx="1663755" cy="698294"/>
            </a:xfrm>
          </p:grpSpPr>
          <p:grpSp>
            <p:nvGrpSpPr>
              <p:cNvPr id="639" name="Group 63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41" name="Chord 64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2" name="Chord 64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0" name="Freeform 63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4" name="Group 573"/>
            <p:cNvGrpSpPr/>
            <p:nvPr/>
          </p:nvGrpSpPr>
          <p:grpSpPr>
            <a:xfrm>
              <a:off x="4555371" y="5545541"/>
              <a:ext cx="499127" cy="209488"/>
              <a:chOff x="4022065" y="2642090"/>
              <a:chExt cx="1663755" cy="698294"/>
            </a:xfrm>
          </p:grpSpPr>
          <p:grpSp>
            <p:nvGrpSpPr>
              <p:cNvPr id="635" name="Group 63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37" name="Chord 63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8" name="Chord 63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6" name="Freeform 63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5" name="Group 574"/>
            <p:cNvGrpSpPr/>
            <p:nvPr/>
          </p:nvGrpSpPr>
          <p:grpSpPr>
            <a:xfrm>
              <a:off x="485335" y="6031401"/>
              <a:ext cx="499127" cy="209488"/>
              <a:chOff x="4022065" y="2642090"/>
              <a:chExt cx="1663755" cy="698294"/>
            </a:xfrm>
          </p:grpSpPr>
          <p:grpSp>
            <p:nvGrpSpPr>
              <p:cNvPr id="631" name="Group 63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33" name="Chord 63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4" name="Chord 63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2" name="Freeform 63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6" name="Group 575"/>
            <p:cNvGrpSpPr/>
            <p:nvPr/>
          </p:nvGrpSpPr>
          <p:grpSpPr>
            <a:xfrm>
              <a:off x="2288633" y="5536543"/>
              <a:ext cx="499127" cy="209488"/>
              <a:chOff x="4022065" y="2642090"/>
              <a:chExt cx="1663755" cy="698294"/>
            </a:xfrm>
          </p:grpSpPr>
          <p:grpSp>
            <p:nvGrpSpPr>
              <p:cNvPr id="627" name="Group 62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29" name="Chord 628"/>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0" name="Chord 629"/>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8" name="Freeform 62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7" name="Group 576"/>
            <p:cNvGrpSpPr/>
            <p:nvPr/>
          </p:nvGrpSpPr>
          <p:grpSpPr>
            <a:xfrm>
              <a:off x="3277808" y="6346314"/>
              <a:ext cx="499127" cy="209488"/>
              <a:chOff x="4022065" y="2642090"/>
              <a:chExt cx="1663755" cy="698294"/>
            </a:xfrm>
          </p:grpSpPr>
          <p:grpSp>
            <p:nvGrpSpPr>
              <p:cNvPr id="623" name="Group 62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25" name="Chord 62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6" name="Chord 62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4" name="Freeform 62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8" name="Group 577"/>
            <p:cNvGrpSpPr/>
            <p:nvPr/>
          </p:nvGrpSpPr>
          <p:grpSpPr>
            <a:xfrm>
              <a:off x="4333628" y="6136145"/>
              <a:ext cx="499127" cy="209488"/>
              <a:chOff x="4022065" y="2642090"/>
              <a:chExt cx="1663755" cy="698294"/>
            </a:xfrm>
          </p:grpSpPr>
          <p:grpSp>
            <p:nvGrpSpPr>
              <p:cNvPr id="619" name="Group 61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21" name="Chord 62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2" name="Chord 62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0" name="Freeform 61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9" name="Group 578"/>
            <p:cNvGrpSpPr/>
            <p:nvPr/>
          </p:nvGrpSpPr>
          <p:grpSpPr>
            <a:xfrm>
              <a:off x="2033777" y="6420726"/>
              <a:ext cx="499127" cy="209488"/>
              <a:chOff x="4022065" y="2642090"/>
              <a:chExt cx="1663755" cy="698294"/>
            </a:xfrm>
          </p:grpSpPr>
          <p:grpSp>
            <p:nvGrpSpPr>
              <p:cNvPr id="615" name="Group 61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17" name="Chord 61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8" name="Chord 61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6" name="Freeform 61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0" name="Group 579"/>
            <p:cNvGrpSpPr/>
            <p:nvPr/>
          </p:nvGrpSpPr>
          <p:grpSpPr>
            <a:xfrm>
              <a:off x="2861788" y="5957547"/>
              <a:ext cx="499127" cy="209488"/>
              <a:chOff x="4022065" y="2642090"/>
              <a:chExt cx="1663755" cy="698294"/>
            </a:xfrm>
          </p:grpSpPr>
          <p:grpSp>
            <p:nvGrpSpPr>
              <p:cNvPr id="611" name="Group 61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13" name="Chord 612"/>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 name="Chord 613"/>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2" name="Freeform 61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1" name="Group 580"/>
            <p:cNvGrpSpPr/>
            <p:nvPr/>
          </p:nvGrpSpPr>
          <p:grpSpPr>
            <a:xfrm>
              <a:off x="3670688" y="5621012"/>
              <a:ext cx="499127" cy="209488"/>
              <a:chOff x="4022065" y="2642090"/>
              <a:chExt cx="1663755" cy="698294"/>
            </a:xfrm>
          </p:grpSpPr>
          <p:grpSp>
            <p:nvGrpSpPr>
              <p:cNvPr id="607" name="Group 60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09" name="Chord 60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0" name="Chord 60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8" name="Freeform 60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2" name="Group 581"/>
            <p:cNvGrpSpPr/>
            <p:nvPr/>
          </p:nvGrpSpPr>
          <p:grpSpPr>
            <a:xfrm>
              <a:off x="2894304" y="5563243"/>
              <a:ext cx="499127" cy="209488"/>
              <a:chOff x="4022065" y="2642090"/>
              <a:chExt cx="1663755" cy="698294"/>
            </a:xfrm>
          </p:grpSpPr>
          <p:grpSp>
            <p:nvGrpSpPr>
              <p:cNvPr id="603" name="Group 60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05" name="Chord 60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6" name="Chord 60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4" name="Freeform 60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3" name="Group 582"/>
            <p:cNvGrpSpPr/>
            <p:nvPr/>
          </p:nvGrpSpPr>
          <p:grpSpPr>
            <a:xfrm>
              <a:off x="4069532" y="6322157"/>
              <a:ext cx="499127" cy="209488"/>
              <a:chOff x="4022065" y="2642090"/>
              <a:chExt cx="1663755" cy="698294"/>
            </a:xfrm>
          </p:grpSpPr>
          <p:grpSp>
            <p:nvGrpSpPr>
              <p:cNvPr id="599" name="Group 59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601" name="Chord 60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2" name="Chord 60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0" name="Freeform 59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4" name="Group 583"/>
            <p:cNvGrpSpPr/>
            <p:nvPr/>
          </p:nvGrpSpPr>
          <p:grpSpPr>
            <a:xfrm>
              <a:off x="2025023" y="5824022"/>
              <a:ext cx="499127" cy="209488"/>
              <a:chOff x="4022065" y="2642090"/>
              <a:chExt cx="1663755" cy="698294"/>
            </a:xfrm>
          </p:grpSpPr>
          <p:grpSp>
            <p:nvGrpSpPr>
              <p:cNvPr id="595" name="Group 59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97" name="Chord 596"/>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8" name="Chord 597"/>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6" name="Freeform 59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5" name="Group 584"/>
            <p:cNvGrpSpPr/>
            <p:nvPr/>
          </p:nvGrpSpPr>
          <p:grpSpPr>
            <a:xfrm>
              <a:off x="3534773" y="6106927"/>
              <a:ext cx="499127" cy="209488"/>
              <a:chOff x="4022065" y="2642090"/>
              <a:chExt cx="1663755" cy="698294"/>
            </a:xfrm>
          </p:grpSpPr>
          <p:grpSp>
            <p:nvGrpSpPr>
              <p:cNvPr id="591" name="Group 59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93" name="Chord 59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4" name="Chord 59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2" name="Freeform 59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6" name="Group 585"/>
            <p:cNvGrpSpPr/>
            <p:nvPr/>
          </p:nvGrpSpPr>
          <p:grpSpPr>
            <a:xfrm>
              <a:off x="2438400" y="6259327"/>
              <a:ext cx="499127" cy="209488"/>
              <a:chOff x="4022065" y="2642090"/>
              <a:chExt cx="1663755" cy="698294"/>
            </a:xfrm>
          </p:grpSpPr>
          <p:grpSp>
            <p:nvGrpSpPr>
              <p:cNvPr id="587" name="Group 58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589" name="Chord 58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0" name="Chord 58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8" name="Freeform 58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702" name="Group 701"/>
          <p:cNvGrpSpPr/>
          <p:nvPr/>
        </p:nvGrpSpPr>
        <p:grpSpPr>
          <a:xfrm>
            <a:off x="228600" y="4495800"/>
            <a:ext cx="1613835" cy="773341"/>
            <a:chOff x="485335" y="5269959"/>
            <a:chExt cx="4569163" cy="1360255"/>
          </a:xfrm>
        </p:grpSpPr>
        <p:grpSp>
          <p:nvGrpSpPr>
            <p:cNvPr id="703" name="Group 702"/>
            <p:cNvGrpSpPr/>
            <p:nvPr/>
          </p:nvGrpSpPr>
          <p:grpSpPr>
            <a:xfrm>
              <a:off x="2988554" y="6327931"/>
              <a:ext cx="499127" cy="209488"/>
              <a:chOff x="4022065" y="2642090"/>
              <a:chExt cx="1663755" cy="698294"/>
            </a:xfrm>
          </p:grpSpPr>
          <p:grpSp>
            <p:nvGrpSpPr>
              <p:cNvPr id="835" name="Group 83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37" name="Chord 83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8" name="Chord 83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36" name="Freeform 83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04" name="Group 703"/>
            <p:cNvGrpSpPr/>
            <p:nvPr/>
          </p:nvGrpSpPr>
          <p:grpSpPr>
            <a:xfrm>
              <a:off x="3299315" y="5715210"/>
              <a:ext cx="499127" cy="209488"/>
              <a:chOff x="4022065" y="2642090"/>
              <a:chExt cx="1663755" cy="698294"/>
            </a:xfrm>
          </p:grpSpPr>
          <p:grpSp>
            <p:nvGrpSpPr>
              <p:cNvPr id="831" name="Group 83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33" name="Chord 832"/>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4" name="Chord 833"/>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32" name="Freeform 83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05" name="Group 704"/>
            <p:cNvGrpSpPr/>
            <p:nvPr/>
          </p:nvGrpSpPr>
          <p:grpSpPr>
            <a:xfrm>
              <a:off x="2421879" y="5987879"/>
              <a:ext cx="499127" cy="209488"/>
              <a:chOff x="4022065" y="2642090"/>
              <a:chExt cx="1663755" cy="698294"/>
            </a:xfrm>
          </p:grpSpPr>
          <p:grpSp>
            <p:nvGrpSpPr>
              <p:cNvPr id="827" name="Group 82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29" name="Chord 82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0" name="Chord 82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8" name="Freeform 82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06" name="Group 705"/>
            <p:cNvGrpSpPr/>
            <p:nvPr/>
          </p:nvGrpSpPr>
          <p:grpSpPr>
            <a:xfrm>
              <a:off x="4226186" y="5648027"/>
              <a:ext cx="499127" cy="209488"/>
              <a:chOff x="4022065" y="2642090"/>
              <a:chExt cx="1663755" cy="698294"/>
            </a:xfrm>
          </p:grpSpPr>
          <p:grpSp>
            <p:nvGrpSpPr>
              <p:cNvPr id="823" name="Group 82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25" name="Chord 82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6" name="Chord 82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4" name="Freeform 82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07" name="Group 706"/>
            <p:cNvGrpSpPr/>
            <p:nvPr/>
          </p:nvGrpSpPr>
          <p:grpSpPr>
            <a:xfrm>
              <a:off x="602742" y="5269959"/>
              <a:ext cx="1413527" cy="1123888"/>
              <a:chOff x="4191000" y="2743200"/>
              <a:chExt cx="1413527" cy="1123888"/>
            </a:xfrm>
          </p:grpSpPr>
          <p:grpSp>
            <p:nvGrpSpPr>
              <p:cNvPr id="788" name="Group 787"/>
              <p:cNvGrpSpPr/>
              <p:nvPr/>
            </p:nvGrpSpPr>
            <p:grpSpPr>
              <a:xfrm>
                <a:off x="4191000" y="2743200"/>
                <a:ext cx="499127" cy="209488"/>
                <a:chOff x="4022065" y="2642090"/>
                <a:chExt cx="1663755" cy="698294"/>
              </a:xfrm>
            </p:grpSpPr>
            <p:grpSp>
              <p:nvGrpSpPr>
                <p:cNvPr id="819" name="Group 81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21" name="Chord 82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2" name="Chord 82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0" name="Freeform 81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89" name="Group 788"/>
              <p:cNvGrpSpPr/>
              <p:nvPr/>
            </p:nvGrpSpPr>
            <p:grpSpPr>
              <a:xfrm>
                <a:off x="4343400" y="2895600"/>
                <a:ext cx="499127" cy="209488"/>
                <a:chOff x="4022065" y="2642090"/>
                <a:chExt cx="1663755" cy="698294"/>
              </a:xfrm>
            </p:grpSpPr>
            <p:grpSp>
              <p:nvGrpSpPr>
                <p:cNvPr id="815" name="Group 81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17" name="Chord 81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8" name="Chord 81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16" name="Freeform 81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90" name="Group 789"/>
              <p:cNvGrpSpPr/>
              <p:nvPr/>
            </p:nvGrpSpPr>
            <p:grpSpPr>
              <a:xfrm>
                <a:off x="4495800" y="3048000"/>
                <a:ext cx="499127" cy="209488"/>
                <a:chOff x="4022065" y="2642090"/>
                <a:chExt cx="1663755" cy="698294"/>
              </a:xfrm>
            </p:grpSpPr>
            <p:grpSp>
              <p:nvGrpSpPr>
                <p:cNvPr id="811" name="Group 81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13" name="Chord 81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4" name="Chord 81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12" name="Freeform 81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91" name="Group 790"/>
              <p:cNvGrpSpPr/>
              <p:nvPr/>
            </p:nvGrpSpPr>
            <p:grpSpPr>
              <a:xfrm>
                <a:off x="4648200" y="3200400"/>
                <a:ext cx="499127" cy="209488"/>
                <a:chOff x="4022065" y="2642090"/>
                <a:chExt cx="1663755" cy="698294"/>
              </a:xfrm>
            </p:grpSpPr>
            <p:grpSp>
              <p:nvGrpSpPr>
                <p:cNvPr id="807" name="Group 80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09" name="Chord 80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0" name="Chord 80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8" name="Freeform 80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92" name="Group 791"/>
              <p:cNvGrpSpPr/>
              <p:nvPr/>
            </p:nvGrpSpPr>
            <p:grpSpPr>
              <a:xfrm>
                <a:off x="4800600" y="3352800"/>
                <a:ext cx="499127" cy="209488"/>
                <a:chOff x="4022065" y="2642090"/>
                <a:chExt cx="1663755" cy="698294"/>
              </a:xfrm>
            </p:grpSpPr>
            <p:grpSp>
              <p:nvGrpSpPr>
                <p:cNvPr id="803" name="Group 80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05" name="Chord 80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6" name="Chord 80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4" name="Freeform 80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93" name="Group 792"/>
              <p:cNvGrpSpPr/>
              <p:nvPr/>
            </p:nvGrpSpPr>
            <p:grpSpPr>
              <a:xfrm>
                <a:off x="4953000" y="3505200"/>
                <a:ext cx="499127" cy="209488"/>
                <a:chOff x="4022065" y="2642090"/>
                <a:chExt cx="1663755" cy="698294"/>
              </a:xfrm>
            </p:grpSpPr>
            <p:grpSp>
              <p:nvGrpSpPr>
                <p:cNvPr id="799" name="Group 79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01" name="Chord 80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2" name="Chord 80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0" name="Freeform 79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94" name="Group 793"/>
              <p:cNvGrpSpPr/>
              <p:nvPr/>
            </p:nvGrpSpPr>
            <p:grpSpPr>
              <a:xfrm>
                <a:off x="5105400" y="3657600"/>
                <a:ext cx="499127" cy="209488"/>
                <a:chOff x="4022065" y="2642090"/>
                <a:chExt cx="1663755" cy="698294"/>
              </a:xfrm>
            </p:grpSpPr>
            <p:grpSp>
              <p:nvGrpSpPr>
                <p:cNvPr id="795" name="Group 79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97" name="Chord 79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8" name="Chord 79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6" name="Freeform 79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708" name="Group 707"/>
            <p:cNvGrpSpPr/>
            <p:nvPr/>
          </p:nvGrpSpPr>
          <p:grpSpPr>
            <a:xfrm>
              <a:off x="845933" y="6301612"/>
              <a:ext cx="499127" cy="209488"/>
              <a:chOff x="4022065" y="2642090"/>
              <a:chExt cx="1663755" cy="698294"/>
            </a:xfrm>
          </p:grpSpPr>
          <p:grpSp>
            <p:nvGrpSpPr>
              <p:cNvPr id="784" name="Group 78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86" name="Chord 78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7" name="Chord 78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5" name="Freeform 78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09" name="Group 708"/>
            <p:cNvGrpSpPr/>
            <p:nvPr/>
          </p:nvGrpSpPr>
          <p:grpSpPr>
            <a:xfrm>
              <a:off x="1622134" y="5588432"/>
              <a:ext cx="499127" cy="209488"/>
              <a:chOff x="4022065" y="2642090"/>
              <a:chExt cx="1663755" cy="698294"/>
            </a:xfrm>
          </p:grpSpPr>
          <p:grpSp>
            <p:nvGrpSpPr>
              <p:cNvPr id="780" name="Group 77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82" name="Chord 781"/>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3" name="Chord 782"/>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1" name="Freeform 78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0" name="Group 709"/>
            <p:cNvGrpSpPr/>
            <p:nvPr/>
          </p:nvGrpSpPr>
          <p:grpSpPr>
            <a:xfrm>
              <a:off x="1409722" y="6264630"/>
              <a:ext cx="499127" cy="209488"/>
              <a:chOff x="4022065" y="2642090"/>
              <a:chExt cx="1663755" cy="698294"/>
            </a:xfrm>
          </p:grpSpPr>
          <p:grpSp>
            <p:nvGrpSpPr>
              <p:cNvPr id="776" name="Group 77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78" name="Chord 77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9" name="Chord 77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77" name="Freeform 77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1" name="Group 710"/>
            <p:cNvGrpSpPr/>
            <p:nvPr/>
          </p:nvGrpSpPr>
          <p:grpSpPr>
            <a:xfrm>
              <a:off x="4555371" y="5545541"/>
              <a:ext cx="499127" cy="209488"/>
              <a:chOff x="4022065" y="2642090"/>
              <a:chExt cx="1663755" cy="698294"/>
            </a:xfrm>
          </p:grpSpPr>
          <p:grpSp>
            <p:nvGrpSpPr>
              <p:cNvPr id="772" name="Group 77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74" name="Chord 77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5" name="Chord 77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73" name="Freeform 77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2" name="Group 711"/>
            <p:cNvGrpSpPr/>
            <p:nvPr/>
          </p:nvGrpSpPr>
          <p:grpSpPr>
            <a:xfrm>
              <a:off x="485335" y="6031401"/>
              <a:ext cx="499127" cy="209488"/>
              <a:chOff x="4022065" y="2642090"/>
              <a:chExt cx="1663755" cy="698294"/>
            </a:xfrm>
          </p:grpSpPr>
          <p:grpSp>
            <p:nvGrpSpPr>
              <p:cNvPr id="768" name="Group 76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70" name="Chord 76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1" name="Chord 77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9" name="Freeform 76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3" name="Group 712"/>
            <p:cNvGrpSpPr/>
            <p:nvPr/>
          </p:nvGrpSpPr>
          <p:grpSpPr>
            <a:xfrm>
              <a:off x="2288633" y="5536543"/>
              <a:ext cx="499127" cy="209488"/>
              <a:chOff x="4022065" y="2642090"/>
              <a:chExt cx="1663755" cy="698294"/>
            </a:xfrm>
          </p:grpSpPr>
          <p:grpSp>
            <p:nvGrpSpPr>
              <p:cNvPr id="764" name="Group 76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66" name="Chord 765"/>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7" name="Chord 766"/>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5" name="Freeform 76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4" name="Group 713"/>
            <p:cNvGrpSpPr/>
            <p:nvPr/>
          </p:nvGrpSpPr>
          <p:grpSpPr>
            <a:xfrm>
              <a:off x="3277808" y="6346314"/>
              <a:ext cx="499127" cy="209488"/>
              <a:chOff x="4022065" y="2642090"/>
              <a:chExt cx="1663755" cy="698294"/>
            </a:xfrm>
          </p:grpSpPr>
          <p:grpSp>
            <p:nvGrpSpPr>
              <p:cNvPr id="760" name="Group 75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62" name="Chord 76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3" name="Chord 76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1" name="Freeform 76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5" name="Group 714"/>
            <p:cNvGrpSpPr/>
            <p:nvPr/>
          </p:nvGrpSpPr>
          <p:grpSpPr>
            <a:xfrm>
              <a:off x="4333628" y="6136145"/>
              <a:ext cx="499127" cy="209488"/>
              <a:chOff x="4022065" y="2642090"/>
              <a:chExt cx="1663755" cy="698294"/>
            </a:xfrm>
          </p:grpSpPr>
          <p:grpSp>
            <p:nvGrpSpPr>
              <p:cNvPr id="756" name="Group 75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58" name="Chord 75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9" name="Chord 75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7" name="Freeform 75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6" name="Group 715"/>
            <p:cNvGrpSpPr/>
            <p:nvPr/>
          </p:nvGrpSpPr>
          <p:grpSpPr>
            <a:xfrm>
              <a:off x="2033777" y="6420726"/>
              <a:ext cx="499127" cy="209488"/>
              <a:chOff x="4022065" y="2642090"/>
              <a:chExt cx="1663755" cy="698294"/>
            </a:xfrm>
          </p:grpSpPr>
          <p:grpSp>
            <p:nvGrpSpPr>
              <p:cNvPr id="752" name="Group 75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54" name="Chord 75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Chord 75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3" name="Freeform 75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7" name="Group 716"/>
            <p:cNvGrpSpPr/>
            <p:nvPr/>
          </p:nvGrpSpPr>
          <p:grpSpPr>
            <a:xfrm>
              <a:off x="2861788" y="5957547"/>
              <a:ext cx="499127" cy="209488"/>
              <a:chOff x="4022065" y="2642090"/>
              <a:chExt cx="1663755" cy="698294"/>
            </a:xfrm>
          </p:grpSpPr>
          <p:grpSp>
            <p:nvGrpSpPr>
              <p:cNvPr id="748" name="Group 74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50" name="Chord 749"/>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1" name="Chord 750"/>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9" name="Freeform 74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8" name="Group 717"/>
            <p:cNvGrpSpPr/>
            <p:nvPr/>
          </p:nvGrpSpPr>
          <p:grpSpPr>
            <a:xfrm>
              <a:off x="3670688" y="5621012"/>
              <a:ext cx="499127" cy="209488"/>
              <a:chOff x="4022065" y="2642090"/>
              <a:chExt cx="1663755" cy="698294"/>
            </a:xfrm>
          </p:grpSpPr>
          <p:grpSp>
            <p:nvGrpSpPr>
              <p:cNvPr id="744" name="Group 74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46" name="Chord 74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7" name="Chord 74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5" name="Freeform 74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9" name="Group 718"/>
            <p:cNvGrpSpPr/>
            <p:nvPr/>
          </p:nvGrpSpPr>
          <p:grpSpPr>
            <a:xfrm>
              <a:off x="2894304" y="5563243"/>
              <a:ext cx="499127" cy="209488"/>
              <a:chOff x="4022065" y="2642090"/>
              <a:chExt cx="1663755" cy="698294"/>
            </a:xfrm>
          </p:grpSpPr>
          <p:grpSp>
            <p:nvGrpSpPr>
              <p:cNvPr id="740" name="Group 73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42" name="Chord 74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3" name="Chord 74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1" name="Freeform 74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20" name="Group 719"/>
            <p:cNvGrpSpPr/>
            <p:nvPr/>
          </p:nvGrpSpPr>
          <p:grpSpPr>
            <a:xfrm>
              <a:off x="4069532" y="6322157"/>
              <a:ext cx="499127" cy="209488"/>
              <a:chOff x="4022065" y="2642090"/>
              <a:chExt cx="1663755" cy="698294"/>
            </a:xfrm>
          </p:grpSpPr>
          <p:grpSp>
            <p:nvGrpSpPr>
              <p:cNvPr id="736" name="Group 73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38" name="Chord 73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9" name="Chord 73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7" name="Freeform 73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21" name="Group 720"/>
            <p:cNvGrpSpPr/>
            <p:nvPr/>
          </p:nvGrpSpPr>
          <p:grpSpPr>
            <a:xfrm>
              <a:off x="2025023" y="5824022"/>
              <a:ext cx="499127" cy="209488"/>
              <a:chOff x="4022065" y="2642090"/>
              <a:chExt cx="1663755" cy="698294"/>
            </a:xfrm>
          </p:grpSpPr>
          <p:grpSp>
            <p:nvGrpSpPr>
              <p:cNvPr id="732" name="Group 73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34" name="Chord 733"/>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5" name="Chord 734"/>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3" name="Freeform 73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22" name="Group 721"/>
            <p:cNvGrpSpPr/>
            <p:nvPr/>
          </p:nvGrpSpPr>
          <p:grpSpPr>
            <a:xfrm>
              <a:off x="3534773" y="6106927"/>
              <a:ext cx="499127" cy="209488"/>
              <a:chOff x="4022065" y="2642090"/>
              <a:chExt cx="1663755" cy="698294"/>
            </a:xfrm>
          </p:grpSpPr>
          <p:grpSp>
            <p:nvGrpSpPr>
              <p:cNvPr id="728" name="Group 72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30" name="Chord 72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1" name="Chord 73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29" name="Freeform 72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23" name="Group 722"/>
            <p:cNvGrpSpPr/>
            <p:nvPr/>
          </p:nvGrpSpPr>
          <p:grpSpPr>
            <a:xfrm>
              <a:off x="2438400" y="6259327"/>
              <a:ext cx="499127" cy="209488"/>
              <a:chOff x="4022065" y="2642090"/>
              <a:chExt cx="1663755" cy="698294"/>
            </a:xfrm>
          </p:grpSpPr>
          <p:grpSp>
            <p:nvGrpSpPr>
              <p:cNvPr id="724" name="Group 72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726" name="Chord 72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 name="Chord 72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25" name="Freeform 72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839" name="Group 838"/>
          <p:cNvGrpSpPr/>
          <p:nvPr/>
        </p:nvGrpSpPr>
        <p:grpSpPr>
          <a:xfrm>
            <a:off x="895132" y="4749776"/>
            <a:ext cx="1613835" cy="773341"/>
            <a:chOff x="485335" y="5269959"/>
            <a:chExt cx="4569163" cy="1360255"/>
          </a:xfrm>
        </p:grpSpPr>
        <p:grpSp>
          <p:nvGrpSpPr>
            <p:cNvPr id="840" name="Group 839"/>
            <p:cNvGrpSpPr/>
            <p:nvPr/>
          </p:nvGrpSpPr>
          <p:grpSpPr>
            <a:xfrm>
              <a:off x="2988554" y="6327931"/>
              <a:ext cx="499127" cy="209488"/>
              <a:chOff x="4022065" y="2642090"/>
              <a:chExt cx="1663755" cy="698294"/>
            </a:xfrm>
          </p:grpSpPr>
          <p:grpSp>
            <p:nvGrpSpPr>
              <p:cNvPr id="972" name="Group 97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74" name="Chord 97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5" name="Chord 97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73" name="Freeform 97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1" name="Group 840"/>
            <p:cNvGrpSpPr/>
            <p:nvPr/>
          </p:nvGrpSpPr>
          <p:grpSpPr>
            <a:xfrm>
              <a:off x="3299315" y="5715210"/>
              <a:ext cx="499127" cy="209488"/>
              <a:chOff x="4022065" y="2642090"/>
              <a:chExt cx="1663755" cy="698294"/>
            </a:xfrm>
          </p:grpSpPr>
          <p:grpSp>
            <p:nvGrpSpPr>
              <p:cNvPr id="968" name="Group 96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70" name="Chord 969"/>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1" name="Chord 970"/>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69" name="Freeform 96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2" name="Group 841"/>
            <p:cNvGrpSpPr/>
            <p:nvPr/>
          </p:nvGrpSpPr>
          <p:grpSpPr>
            <a:xfrm>
              <a:off x="2421879" y="5987879"/>
              <a:ext cx="499127" cy="209488"/>
              <a:chOff x="4022065" y="2642090"/>
              <a:chExt cx="1663755" cy="698294"/>
            </a:xfrm>
          </p:grpSpPr>
          <p:grpSp>
            <p:nvGrpSpPr>
              <p:cNvPr id="964" name="Group 96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66" name="Chord 96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7" name="Chord 96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65" name="Freeform 96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3" name="Group 842"/>
            <p:cNvGrpSpPr/>
            <p:nvPr/>
          </p:nvGrpSpPr>
          <p:grpSpPr>
            <a:xfrm>
              <a:off x="4226186" y="5648027"/>
              <a:ext cx="499127" cy="209488"/>
              <a:chOff x="4022065" y="2642090"/>
              <a:chExt cx="1663755" cy="698294"/>
            </a:xfrm>
          </p:grpSpPr>
          <p:grpSp>
            <p:nvGrpSpPr>
              <p:cNvPr id="960" name="Group 95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62" name="Chord 96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3" name="Chord 96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61" name="Freeform 96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4" name="Group 843"/>
            <p:cNvGrpSpPr/>
            <p:nvPr/>
          </p:nvGrpSpPr>
          <p:grpSpPr>
            <a:xfrm>
              <a:off x="602742" y="5269959"/>
              <a:ext cx="1413527" cy="1123888"/>
              <a:chOff x="4191000" y="2743200"/>
              <a:chExt cx="1413527" cy="1123888"/>
            </a:xfrm>
          </p:grpSpPr>
          <p:grpSp>
            <p:nvGrpSpPr>
              <p:cNvPr id="925" name="Group 924"/>
              <p:cNvGrpSpPr/>
              <p:nvPr/>
            </p:nvGrpSpPr>
            <p:grpSpPr>
              <a:xfrm>
                <a:off x="4191000" y="2743200"/>
                <a:ext cx="499127" cy="209488"/>
                <a:chOff x="4022065" y="2642090"/>
                <a:chExt cx="1663755" cy="698294"/>
              </a:xfrm>
            </p:grpSpPr>
            <p:grpSp>
              <p:nvGrpSpPr>
                <p:cNvPr id="956" name="Group 95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58" name="Chord 95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9" name="Chord 95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57" name="Freeform 95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26" name="Group 925"/>
              <p:cNvGrpSpPr/>
              <p:nvPr/>
            </p:nvGrpSpPr>
            <p:grpSpPr>
              <a:xfrm>
                <a:off x="4343400" y="2895600"/>
                <a:ext cx="499127" cy="209488"/>
                <a:chOff x="4022065" y="2642090"/>
                <a:chExt cx="1663755" cy="698294"/>
              </a:xfrm>
            </p:grpSpPr>
            <p:grpSp>
              <p:nvGrpSpPr>
                <p:cNvPr id="952" name="Group 95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54" name="Chord 95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5" name="Chord 95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53" name="Freeform 95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27" name="Group 926"/>
              <p:cNvGrpSpPr/>
              <p:nvPr/>
            </p:nvGrpSpPr>
            <p:grpSpPr>
              <a:xfrm>
                <a:off x="4495800" y="3048000"/>
                <a:ext cx="499127" cy="209488"/>
                <a:chOff x="4022065" y="2642090"/>
                <a:chExt cx="1663755" cy="698294"/>
              </a:xfrm>
            </p:grpSpPr>
            <p:grpSp>
              <p:nvGrpSpPr>
                <p:cNvPr id="948" name="Group 94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50" name="Chord 94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1" name="Chord 95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9" name="Freeform 94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28" name="Group 927"/>
              <p:cNvGrpSpPr/>
              <p:nvPr/>
            </p:nvGrpSpPr>
            <p:grpSpPr>
              <a:xfrm>
                <a:off x="4648200" y="3200400"/>
                <a:ext cx="499127" cy="209488"/>
                <a:chOff x="4022065" y="2642090"/>
                <a:chExt cx="1663755" cy="698294"/>
              </a:xfrm>
            </p:grpSpPr>
            <p:grpSp>
              <p:nvGrpSpPr>
                <p:cNvPr id="944" name="Group 94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46" name="Chord 94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7" name="Chord 94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5" name="Freeform 94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29" name="Group 928"/>
              <p:cNvGrpSpPr/>
              <p:nvPr/>
            </p:nvGrpSpPr>
            <p:grpSpPr>
              <a:xfrm>
                <a:off x="4800600" y="3352800"/>
                <a:ext cx="499127" cy="209488"/>
                <a:chOff x="4022065" y="2642090"/>
                <a:chExt cx="1663755" cy="698294"/>
              </a:xfrm>
            </p:grpSpPr>
            <p:grpSp>
              <p:nvGrpSpPr>
                <p:cNvPr id="940" name="Group 93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42" name="Chord 94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3" name="Chord 94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1" name="Freeform 94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30" name="Group 929"/>
              <p:cNvGrpSpPr/>
              <p:nvPr/>
            </p:nvGrpSpPr>
            <p:grpSpPr>
              <a:xfrm>
                <a:off x="4953000" y="3505200"/>
                <a:ext cx="499127" cy="209488"/>
                <a:chOff x="4022065" y="2642090"/>
                <a:chExt cx="1663755" cy="698294"/>
              </a:xfrm>
            </p:grpSpPr>
            <p:grpSp>
              <p:nvGrpSpPr>
                <p:cNvPr id="936" name="Group 93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38" name="Chord 93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9" name="Chord 93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7" name="Freeform 93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31" name="Group 930"/>
              <p:cNvGrpSpPr/>
              <p:nvPr/>
            </p:nvGrpSpPr>
            <p:grpSpPr>
              <a:xfrm>
                <a:off x="5105400" y="3657600"/>
                <a:ext cx="499127" cy="209488"/>
                <a:chOff x="4022065" y="2642090"/>
                <a:chExt cx="1663755" cy="698294"/>
              </a:xfrm>
            </p:grpSpPr>
            <p:grpSp>
              <p:nvGrpSpPr>
                <p:cNvPr id="932" name="Group 93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34" name="Chord 93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5" name="Chord 93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3" name="Freeform 93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845" name="Group 844"/>
            <p:cNvGrpSpPr/>
            <p:nvPr/>
          </p:nvGrpSpPr>
          <p:grpSpPr>
            <a:xfrm>
              <a:off x="845933" y="6301612"/>
              <a:ext cx="499127" cy="209488"/>
              <a:chOff x="4022065" y="2642090"/>
              <a:chExt cx="1663755" cy="698294"/>
            </a:xfrm>
          </p:grpSpPr>
          <p:grpSp>
            <p:nvGrpSpPr>
              <p:cNvPr id="921" name="Group 92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23" name="Chord 92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4" name="Chord 92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22" name="Freeform 92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6" name="Group 845"/>
            <p:cNvGrpSpPr/>
            <p:nvPr/>
          </p:nvGrpSpPr>
          <p:grpSpPr>
            <a:xfrm>
              <a:off x="1622134" y="5588432"/>
              <a:ext cx="499127" cy="209488"/>
              <a:chOff x="4022065" y="2642090"/>
              <a:chExt cx="1663755" cy="698294"/>
            </a:xfrm>
          </p:grpSpPr>
          <p:grpSp>
            <p:nvGrpSpPr>
              <p:cNvPr id="917" name="Group 91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19" name="Chord 918"/>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0" name="Chord 919"/>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8" name="Freeform 91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7" name="Group 846"/>
            <p:cNvGrpSpPr/>
            <p:nvPr/>
          </p:nvGrpSpPr>
          <p:grpSpPr>
            <a:xfrm>
              <a:off x="1409722" y="6264630"/>
              <a:ext cx="499127" cy="209488"/>
              <a:chOff x="4022065" y="2642090"/>
              <a:chExt cx="1663755" cy="698294"/>
            </a:xfrm>
          </p:grpSpPr>
          <p:grpSp>
            <p:nvGrpSpPr>
              <p:cNvPr id="913" name="Group 91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15" name="Chord 91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Chord 91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4" name="Freeform 91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8" name="Group 847"/>
            <p:cNvGrpSpPr/>
            <p:nvPr/>
          </p:nvGrpSpPr>
          <p:grpSpPr>
            <a:xfrm>
              <a:off x="4555371" y="5545541"/>
              <a:ext cx="499127" cy="209488"/>
              <a:chOff x="4022065" y="2642090"/>
              <a:chExt cx="1663755" cy="698294"/>
            </a:xfrm>
          </p:grpSpPr>
          <p:grpSp>
            <p:nvGrpSpPr>
              <p:cNvPr id="909" name="Group 90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11" name="Chord 91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Chord 91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0" name="Freeform 90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49" name="Group 848"/>
            <p:cNvGrpSpPr/>
            <p:nvPr/>
          </p:nvGrpSpPr>
          <p:grpSpPr>
            <a:xfrm>
              <a:off x="485335" y="6031401"/>
              <a:ext cx="499127" cy="209488"/>
              <a:chOff x="4022065" y="2642090"/>
              <a:chExt cx="1663755" cy="698294"/>
            </a:xfrm>
          </p:grpSpPr>
          <p:grpSp>
            <p:nvGrpSpPr>
              <p:cNvPr id="905" name="Group 90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07" name="Chord 90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Chord 90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06" name="Freeform 90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0" name="Group 849"/>
            <p:cNvGrpSpPr/>
            <p:nvPr/>
          </p:nvGrpSpPr>
          <p:grpSpPr>
            <a:xfrm>
              <a:off x="2288633" y="5536543"/>
              <a:ext cx="499127" cy="209488"/>
              <a:chOff x="4022065" y="2642090"/>
              <a:chExt cx="1663755" cy="698294"/>
            </a:xfrm>
          </p:grpSpPr>
          <p:grpSp>
            <p:nvGrpSpPr>
              <p:cNvPr id="901" name="Group 90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903" name="Chord 902"/>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Chord 903"/>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02" name="Freeform 90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1" name="Group 850"/>
            <p:cNvGrpSpPr/>
            <p:nvPr/>
          </p:nvGrpSpPr>
          <p:grpSpPr>
            <a:xfrm>
              <a:off x="3277808" y="6346314"/>
              <a:ext cx="499127" cy="209488"/>
              <a:chOff x="4022065" y="2642090"/>
              <a:chExt cx="1663755" cy="698294"/>
            </a:xfrm>
          </p:grpSpPr>
          <p:grpSp>
            <p:nvGrpSpPr>
              <p:cNvPr id="897" name="Group 89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99" name="Chord 89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Chord 89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8" name="Freeform 89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2" name="Group 851"/>
            <p:cNvGrpSpPr/>
            <p:nvPr/>
          </p:nvGrpSpPr>
          <p:grpSpPr>
            <a:xfrm>
              <a:off x="4333628" y="6136145"/>
              <a:ext cx="499127" cy="209488"/>
              <a:chOff x="4022065" y="2642090"/>
              <a:chExt cx="1663755" cy="698294"/>
            </a:xfrm>
          </p:grpSpPr>
          <p:grpSp>
            <p:nvGrpSpPr>
              <p:cNvPr id="893" name="Group 89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95" name="Chord 89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Chord 89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4" name="Freeform 89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3" name="Group 852"/>
            <p:cNvGrpSpPr/>
            <p:nvPr/>
          </p:nvGrpSpPr>
          <p:grpSpPr>
            <a:xfrm>
              <a:off x="2033777" y="6420726"/>
              <a:ext cx="499127" cy="209488"/>
              <a:chOff x="4022065" y="2642090"/>
              <a:chExt cx="1663755" cy="698294"/>
            </a:xfrm>
          </p:grpSpPr>
          <p:grpSp>
            <p:nvGrpSpPr>
              <p:cNvPr id="889" name="Group 88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91" name="Chord 89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2" name="Chord 89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0" name="Freeform 88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4" name="Group 853"/>
            <p:cNvGrpSpPr/>
            <p:nvPr/>
          </p:nvGrpSpPr>
          <p:grpSpPr>
            <a:xfrm>
              <a:off x="2861788" y="5957547"/>
              <a:ext cx="499127" cy="209488"/>
              <a:chOff x="4022065" y="2642090"/>
              <a:chExt cx="1663755" cy="698294"/>
            </a:xfrm>
          </p:grpSpPr>
          <p:grpSp>
            <p:nvGrpSpPr>
              <p:cNvPr id="885" name="Group 88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87" name="Chord 886"/>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8" name="Chord 887"/>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86" name="Freeform 88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5" name="Group 854"/>
            <p:cNvGrpSpPr/>
            <p:nvPr/>
          </p:nvGrpSpPr>
          <p:grpSpPr>
            <a:xfrm>
              <a:off x="3670688" y="5621012"/>
              <a:ext cx="499127" cy="209488"/>
              <a:chOff x="4022065" y="2642090"/>
              <a:chExt cx="1663755" cy="698294"/>
            </a:xfrm>
          </p:grpSpPr>
          <p:grpSp>
            <p:nvGrpSpPr>
              <p:cNvPr id="881" name="Group 88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83" name="Chord 88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Chord 88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82" name="Freeform 88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6" name="Group 855"/>
            <p:cNvGrpSpPr/>
            <p:nvPr/>
          </p:nvGrpSpPr>
          <p:grpSpPr>
            <a:xfrm>
              <a:off x="2894304" y="5563243"/>
              <a:ext cx="499127" cy="209488"/>
              <a:chOff x="4022065" y="2642090"/>
              <a:chExt cx="1663755" cy="698294"/>
            </a:xfrm>
          </p:grpSpPr>
          <p:grpSp>
            <p:nvGrpSpPr>
              <p:cNvPr id="877" name="Group 87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79" name="Chord 87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 name="Chord 87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8" name="Freeform 87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7" name="Group 856"/>
            <p:cNvGrpSpPr/>
            <p:nvPr/>
          </p:nvGrpSpPr>
          <p:grpSpPr>
            <a:xfrm>
              <a:off x="4069532" y="6322157"/>
              <a:ext cx="499127" cy="209488"/>
              <a:chOff x="4022065" y="2642090"/>
              <a:chExt cx="1663755" cy="698294"/>
            </a:xfrm>
          </p:grpSpPr>
          <p:grpSp>
            <p:nvGrpSpPr>
              <p:cNvPr id="873" name="Group 87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75" name="Chord 87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6" name="Chord 87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4" name="Freeform 87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8" name="Group 857"/>
            <p:cNvGrpSpPr/>
            <p:nvPr/>
          </p:nvGrpSpPr>
          <p:grpSpPr>
            <a:xfrm>
              <a:off x="2025023" y="5824022"/>
              <a:ext cx="499127" cy="209488"/>
              <a:chOff x="4022065" y="2642090"/>
              <a:chExt cx="1663755" cy="698294"/>
            </a:xfrm>
          </p:grpSpPr>
          <p:grpSp>
            <p:nvGrpSpPr>
              <p:cNvPr id="869" name="Group 86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71" name="Chord 870"/>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2" name="Chord 871"/>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0" name="Freeform 86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9" name="Group 858"/>
            <p:cNvGrpSpPr/>
            <p:nvPr/>
          </p:nvGrpSpPr>
          <p:grpSpPr>
            <a:xfrm>
              <a:off x="3534773" y="6106927"/>
              <a:ext cx="499127" cy="209488"/>
              <a:chOff x="4022065" y="2642090"/>
              <a:chExt cx="1663755" cy="698294"/>
            </a:xfrm>
          </p:grpSpPr>
          <p:grpSp>
            <p:nvGrpSpPr>
              <p:cNvPr id="865" name="Group 86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67" name="Chord 86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Chord 86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6" name="Freeform 86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60" name="Group 859"/>
            <p:cNvGrpSpPr/>
            <p:nvPr/>
          </p:nvGrpSpPr>
          <p:grpSpPr>
            <a:xfrm>
              <a:off x="2438400" y="6259327"/>
              <a:ext cx="499127" cy="209488"/>
              <a:chOff x="4022065" y="2642090"/>
              <a:chExt cx="1663755" cy="698294"/>
            </a:xfrm>
          </p:grpSpPr>
          <p:grpSp>
            <p:nvGrpSpPr>
              <p:cNvPr id="861" name="Group 86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863" name="Chord 86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4" name="Chord 86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2" name="Freeform 86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976" name="Group 975"/>
          <p:cNvGrpSpPr/>
          <p:nvPr/>
        </p:nvGrpSpPr>
        <p:grpSpPr>
          <a:xfrm>
            <a:off x="1047532" y="4902176"/>
            <a:ext cx="1613835" cy="773341"/>
            <a:chOff x="485335" y="5269959"/>
            <a:chExt cx="4569163" cy="1360255"/>
          </a:xfrm>
        </p:grpSpPr>
        <p:grpSp>
          <p:nvGrpSpPr>
            <p:cNvPr id="977" name="Group 976"/>
            <p:cNvGrpSpPr/>
            <p:nvPr/>
          </p:nvGrpSpPr>
          <p:grpSpPr>
            <a:xfrm>
              <a:off x="2988554" y="6327931"/>
              <a:ext cx="499127" cy="209488"/>
              <a:chOff x="4022065" y="2642090"/>
              <a:chExt cx="1663755" cy="698294"/>
            </a:xfrm>
          </p:grpSpPr>
          <p:grpSp>
            <p:nvGrpSpPr>
              <p:cNvPr id="1109" name="Group 110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11" name="Chord 111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Chord 111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10" name="Freeform 110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78" name="Group 977"/>
            <p:cNvGrpSpPr/>
            <p:nvPr/>
          </p:nvGrpSpPr>
          <p:grpSpPr>
            <a:xfrm>
              <a:off x="3299315" y="5715210"/>
              <a:ext cx="499127" cy="209488"/>
              <a:chOff x="4022065" y="2642090"/>
              <a:chExt cx="1663755" cy="698294"/>
            </a:xfrm>
          </p:grpSpPr>
          <p:grpSp>
            <p:nvGrpSpPr>
              <p:cNvPr id="1105" name="Group 110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07" name="Chord 1106"/>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Chord 1107"/>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06" name="Freeform 110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79" name="Group 978"/>
            <p:cNvGrpSpPr/>
            <p:nvPr/>
          </p:nvGrpSpPr>
          <p:grpSpPr>
            <a:xfrm>
              <a:off x="2421879" y="5987879"/>
              <a:ext cx="499127" cy="209488"/>
              <a:chOff x="4022065" y="2642090"/>
              <a:chExt cx="1663755" cy="698294"/>
            </a:xfrm>
          </p:grpSpPr>
          <p:grpSp>
            <p:nvGrpSpPr>
              <p:cNvPr id="1101" name="Group 110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103" name="Chord 110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Chord 110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02" name="Freeform 110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0" name="Group 979"/>
            <p:cNvGrpSpPr/>
            <p:nvPr/>
          </p:nvGrpSpPr>
          <p:grpSpPr>
            <a:xfrm>
              <a:off x="4226186" y="5648027"/>
              <a:ext cx="499127" cy="209488"/>
              <a:chOff x="4022065" y="2642090"/>
              <a:chExt cx="1663755" cy="698294"/>
            </a:xfrm>
          </p:grpSpPr>
          <p:grpSp>
            <p:nvGrpSpPr>
              <p:cNvPr id="1097" name="Group 109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99" name="Chord 109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Chord 109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98" name="Freeform 109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1" name="Group 980"/>
            <p:cNvGrpSpPr/>
            <p:nvPr/>
          </p:nvGrpSpPr>
          <p:grpSpPr>
            <a:xfrm>
              <a:off x="602742" y="5269959"/>
              <a:ext cx="1413527" cy="1123888"/>
              <a:chOff x="4191000" y="2743200"/>
              <a:chExt cx="1413527" cy="1123888"/>
            </a:xfrm>
          </p:grpSpPr>
          <p:grpSp>
            <p:nvGrpSpPr>
              <p:cNvPr id="1062" name="Group 1061"/>
              <p:cNvGrpSpPr/>
              <p:nvPr/>
            </p:nvGrpSpPr>
            <p:grpSpPr>
              <a:xfrm>
                <a:off x="4191000" y="2743200"/>
                <a:ext cx="499127" cy="209488"/>
                <a:chOff x="4022065" y="2642090"/>
                <a:chExt cx="1663755" cy="698294"/>
              </a:xfrm>
            </p:grpSpPr>
            <p:grpSp>
              <p:nvGrpSpPr>
                <p:cNvPr id="1093" name="Group 109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95" name="Chord 109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Chord 109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94" name="Freeform 109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63" name="Group 1062"/>
              <p:cNvGrpSpPr/>
              <p:nvPr/>
            </p:nvGrpSpPr>
            <p:grpSpPr>
              <a:xfrm>
                <a:off x="4343400" y="2895600"/>
                <a:ext cx="499127" cy="209488"/>
                <a:chOff x="4022065" y="2642090"/>
                <a:chExt cx="1663755" cy="698294"/>
              </a:xfrm>
            </p:grpSpPr>
            <p:grpSp>
              <p:nvGrpSpPr>
                <p:cNvPr id="1089" name="Group 108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91" name="Chord 109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Chord 109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90" name="Freeform 108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64" name="Group 1063"/>
              <p:cNvGrpSpPr/>
              <p:nvPr/>
            </p:nvGrpSpPr>
            <p:grpSpPr>
              <a:xfrm>
                <a:off x="4495800" y="3048000"/>
                <a:ext cx="499127" cy="209488"/>
                <a:chOff x="4022065" y="2642090"/>
                <a:chExt cx="1663755" cy="698294"/>
              </a:xfrm>
            </p:grpSpPr>
            <p:grpSp>
              <p:nvGrpSpPr>
                <p:cNvPr id="1085" name="Group 108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87" name="Chord 108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Chord 108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86" name="Freeform 108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65" name="Group 1064"/>
              <p:cNvGrpSpPr/>
              <p:nvPr/>
            </p:nvGrpSpPr>
            <p:grpSpPr>
              <a:xfrm>
                <a:off x="4648200" y="3200400"/>
                <a:ext cx="499127" cy="209488"/>
                <a:chOff x="4022065" y="2642090"/>
                <a:chExt cx="1663755" cy="698294"/>
              </a:xfrm>
            </p:grpSpPr>
            <p:grpSp>
              <p:nvGrpSpPr>
                <p:cNvPr id="1081" name="Group 108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83" name="Chord 108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Chord 108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82" name="Freeform 108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66" name="Group 1065"/>
              <p:cNvGrpSpPr/>
              <p:nvPr/>
            </p:nvGrpSpPr>
            <p:grpSpPr>
              <a:xfrm>
                <a:off x="4800600" y="3352800"/>
                <a:ext cx="499127" cy="209488"/>
                <a:chOff x="4022065" y="2642090"/>
                <a:chExt cx="1663755" cy="698294"/>
              </a:xfrm>
            </p:grpSpPr>
            <p:grpSp>
              <p:nvGrpSpPr>
                <p:cNvPr id="1077" name="Group 107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79" name="Chord 107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0" name="Chord 107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8" name="Freeform 107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67" name="Group 1066"/>
              <p:cNvGrpSpPr/>
              <p:nvPr/>
            </p:nvGrpSpPr>
            <p:grpSpPr>
              <a:xfrm>
                <a:off x="4953000" y="3505200"/>
                <a:ext cx="499127" cy="209488"/>
                <a:chOff x="4022065" y="2642090"/>
                <a:chExt cx="1663755" cy="698294"/>
              </a:xfrm>
            </p:grpSpPr>
            <p:grpSp>
              <p:nvGrpSpPr>
                <p:cNvPr id="1073" name="Group 107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75" name="Chord 107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Chord 107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4" name="Freeform 107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68" name="Group 1067"/>
              <p:cNvGrpSpPr/>
              <p:nvPr/>
            </p:nvGrpSpPr>
            <p:grpSpPr>
              <a:xfrm>
                <a:off x="5105400" y="3657600"/>
                <a:ext cx="499127" cy="209488"/>
                <a:chOff x="4022065" y="2642090"/>
                <a:chExt cx="1663755" cy="698294"/>
              </a:xfrm>
            </p:grpSpPr>
            <p:grpSp>
              <p:nvGrpSpPr>
                <p:cNvPr id="1069" name="Group 106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71" name="Chord 107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2" name="Chord 107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0" name="Freeform 106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982" name="Group 981"/>
            <p:cNvGrpSpPr/>
            <p:nvPr/>
          </p:nvGrpSpPr>
          <p:grpSpPr>
            <a:xfrm>
              <a:off x="845933" y="6301612"/>
              <a:ext cx="499127" cy="209488"/>
              <a:chOff x="4022065" y="2642090"/>
              <a:chExt cx="1663755" cy="698294"/>
            </a:xfrm>
          </p:grpSpPr>
          <p:grpSp>
            <p:nvGrpSpPr>
              <p:cNvPr id="1058" name="Group 105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60" name="Chord 105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1" name="Chord 106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9" name="Freeform 105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3" name="Group 982"/>
            <p:cNvGrpSpPr/>
            <p:nvPr/>
          </p:nvGrpSpPr>
          <p:grpSpPr>
            <a:xfrm>
              <a:off x="1622134" y="5588432"/>
              <a:ext cx="499127" cy="209488"/>
              <a:chOff x="4022065" y="2642090"/>
              <a:chExt cx="1663755" cy="698294"/>
            </a:xfrm>
          </p:grpSpPr>
          <p:grpSp>
            <p:nvGrpSpPr>
              <p:cNvPr id="1054" name="Group 105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56" name="Chord 1055"/>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7" name="Chord 1056"/>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5" name="Freeform 105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4" name="Group 983"/>
            <p:cNvGrpSpPr/>
            <p:nvPr/>
          </p:nvGrpSpPr>
          <p:grpSpPr>
            <a:xfrm>
              <a:off x="1409722" y="6264630"/>
              <a:ext cx="499127" cy="209488"/>
              <a:chOff x="4022065" y="2642090"/>
              <a:chExt cx="1663755" cy="698294"/>
            </a:xfrm>
          </p:grpSpPr>
          <p:grpSp>
            <p:nvGrpSpPr>
              <p:cNvPr id="1050" name="Group 104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52" name="Chord 105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3" name="Chord 105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1" name="Freeform 105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5" name="Group 984"/>
            <p:cNvGrpSpPr/>
            <p:nvPr/>
          </p:nvGrpSpPr>
          <p:grpSpPr>
            <a:xfrm>
              <a:off x="4555371" y="5545541"/>
              <a:ext cx="499127" cy="209488"/>
              <a:chOff x="4022065" y="2642090"/>
              <a:chExt cx="1663755" cy="698294"/>
            </a:xfrm>
          </p:grpSpPr>
          <p:grpSp>
            <p:nvGrpSpPr>
              <p:cNvPr id="1046" name="Group 104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48" name="Chord 104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9" name="Chord 104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7" name="Freeform 104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6" name="Group 985"/>
            <p:cNvGrpSpPr/>
            <p:nvPr/>
          </p:nvGrpSpPr>
          <p:grpSpPr>
            <a:xfrm>
              <a:off x="485335" y="6031401"/>
              <a:ext cx="499127" cy="209488"/>
              <a:chOff x="4022065" y="2642090"/>
              <a:chExt cx="1663755" cy="698294"/>
            </a:xfrm>
          </p:grpSpPr>
          <p:grpSp>
            <p:nvGrpSpPr>
              <p:cNvPr id="1042" name="Group 104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44" name="Chord 104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5" name="Chord 104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3" name="Freeform 104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7" name="Group 986"/>
            <p:cNvGrpSpPr/>
            <p:nvPr/>
          </p:nvGrpSpPr>
          <p:grpSpPr>
            <a:xfrm>
              <a:off x="2288633" y="5536543"/>
              <a:ext cx="499127" cy="209488"/>
              <a:chOff x="4022065" y="2642090"/>
              <a:chExt cx="1663755" cy="698294"/>
            </a:xfrm>
          </p:grpSpPr>
          <p:grpSp>
            <p:nvGrpSpPr>
              <p:cNvPr id="1038" name="Group 103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40" name="Chord 1039"/>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1" name="Chord 1040"/>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39" name="Freeform 103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8" name="Group 987"/>
            <p:cNvGrpSpPr/>
            <p:nvPr/>
          </p:nvGrpSpPr>
          <p:grpSpPr>
            <a:xfrm>
              <a:off x="3277808" y="6346314"/>
              <a:ext cx="499127" cy="209488"/>
              <a:chOff x="4022065" y="2642090"/>
              <a:chExt cx="1663755" cy="698294"/>
            </a:xfrm>
          </p:grpSpPr>
          <p:grpSp>
            <p:nvGrpSpPr>
              <p:cNvPr id="1034" name="Group 103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36" name="Chord 103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7" name="Chord 103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35" name="Freeform 103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9" name="Group 988"/>
            <p:cNvGrpSpPr/>
            <p:nvPr/>
          </p:nvGrpSpPr>
          <p:grpSpPr>
            <a:xfrm>
              <a:off x="4333628" y="6136145"/>
              <a:ext cx="499127" cy="209488"/>
              <a:chOff x="4022065" y="2642090"/>
              <a:chExt cx="1663755" cy="698294"/>
            </a:xfrm>
          </p:grpSpPr>
          <p:grpSp>
            <p:nvGrpSpPr>
              <p:cNvPr id="1030" name="Group 102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32" name="Chord 103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3" name="Chord 103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31" name="Freeform 103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0" name="Group 989"/>
            <p:cNvGrpSpPr/>
            <p:nvPr/>
          </p:nvGrpSpPr>
          <p:grpSpPr>
            <a:xfrm>
              <a:off x="2033777" y="6420726"/>
              <a:ext cx="499127" cy="209488"/>
              <a:chOff x="4022065" y="2642090"/>
              <a:chExt cx="1663755" cy="698294"/>
            </a:xfrm>
          </p:grpSpPr>
          <p:grpSp>
            <p:nvGrpSpPr>
              <p:cNvPr id="1026" name="Group 102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28" name="Chord 102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9" name="Chord 102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27" name="Freeform 102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1" name="Group 990"/>
            <p:cNvGrpSpPr/>
            <p:nvPr/>
          </p:nvGrpSpPr>
          <p:grpSpPr>
            <a:xfrm>
              <a:off x="2861788" y="5957547"/>
              <a:ext cx="499127" cy="209488"/>
              <a:chOff x="4022065" y="2642090"/>
              <a:chExt cx="1663755" cy="698294"/>
            </a:xfrm>
          </p:grpSpPr>
          <p:grpSp>
            <p:nvGrpSpPr>
              <p:cNvPr id="1022" name="Group 102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24" name="Chord 1023"/>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5" name="Chord 1024"/>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23" name="Freeform 102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2" name="Group 991"/>
            <p:cNvGrpSpPr/>
            <p:nvPr/>
          </p:nvGrpSpPr>
          <p:grpSpPr>
            <a:xfrm>
              <a:off x="3670688" y="5621012"/>
              <a:ext cx="499127" cy="209488"/>
              <a:chOff x="4022065" y="2642090"/>
              <a:chExt cx="1663755" cy="698294"/>
            </a:xfrm>
          </p:grpSpPr>
          <p:grpSp>
            <p:nvGrpSpPr>
              <p:cNvPr id="1018" name="Group 101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20" name="Chord 101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1" name="Chord 102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19" name="Freeform 101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3" name="Group 992"/>
            <p:cNvGrpSpPr/>
            <p:nvPr/>
          </p:nvGrpSpPr>
          <p:grpSpPr>
            <a:xfrm>
              <a:off x="2894304" y="5563243"/>
              <a:ext cx="499127" cy="209488"/>
              <a:chOff x="4022065" y="2642090"/>
              <a:chExt cx="1663755" cy="698294"/>
            </a:xfrm>
          </p:grpSpPr>
          <p:grpSp>
            <p:nvGrpSpPr>
              <p:cNvPr id="1014" name="Group 101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16" name="Chord 101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7" name="Chord 101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15" name="Freeform 101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4" name="Group 993"/>
            <p:cNvGrpSpPr/>
            <p:nvPr/>
          </p:nvGrpSpPr>
          <p:grpSpPr>
            <a:xfrm>
              <a:off x="4069532" y="6322157"/>
              <a:ext cx="499127" cy="209488"/>
              <a:chOff x="4022065" y="2642090"/>
              <a:chExt cx="1663755" cy="698294"/>
            </a:xfrm>
          </p:grpSpPr>
          <p:grpSp>
            <p:nvGrpSpPr>
              <p:cNvPr id="1010" name="Group 100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12" name="Chord 101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3" name="Chord 101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11" name="Freeform 101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5" name="Group 994"/>
            <p:cNvGrpSpPr/>
            <p:nvPr/>
          </p:nvGrpSpPr>
          <p:grpSpPr>
            <a:xfrm>
              <a:off x="2025023" y="5824022"/>
              <a:ext cx="499127" cy="209488"/>
              <a:chOff x="4022065" y="2642090"/>
              <a:chExt cx="1663755" cy="698294"/>
            </a:xfrm>
          </p:grpSpPr>
          <p:grpSp>
            <p:nvGrpSpPr>
              <p:cNvPr id="1006" name="Group 100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08" name="Chord 1007"/>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9" name="Chord 1008"/>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7" name="Freeform 100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6" name="Group 995"/>
            <p:cNvGrpSpPr/>
            <p:nvPr/>
          </p:nvGrpSpPr>
          <p:grpSpPr>
            <a:xfrm>
              <a:off x="3534773" y="6106927"/>
              <a:ext cx="499127" cy="209488"/>
              <a:chOff x="4022065" y="2642090"/>
              <a:chExt cx="1663755" cy="698294"/>
            </a:xfrm>
          </p:grpSpPr>
          <p:grpSp>
            <p:nvGrpSpPr>
              <p:cNvPr id="1002" name="Group 100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04" name="Chord 100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5" name="Chord 100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3" name="Freeform 100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97" name="Group 996"/>
            <p:cNvGrpSpPr/>
            <p:nvPr/>
          </p:nvGrpSpPr>
          <p:grpSpPr>
            <a:xfrm>
              <a:off x="2438400" y="6259327"/>
              <a:ext cx="499127" cy="209488"/>
              <a:chOff x="4022065" y="2642090"/>
              <a:chExt cx="1663755" cy="698294"/>
            </a:xfrm>
          </p:grpSpPr>
          <p:grpSp>
            <p:nvGrpSpPr>
              <p:cNvPr id="998" name="Group 99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000" name="Chord 99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1" name="Chord 100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99" name="Freeform 99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250" name="Group 1249"/>
          <p:cNvGrpSpPr/>
          <p:nvPr/>
        </p:nvGrpSpPr>
        <p:grpSpPr>
          <a:xfrm>
            <a:off x="1447800" y="4038600"/>
            <a:ext cx="1613835" cy="773341"/>
            <a:chOff x="485335" y="5269959"/>
            <a:chExt cx="4569163" cy="1360255"/>
          </a:xfrm>
        </p:grpSpPr>
        <p:grpSp>
          <p:nvGrpSpPr>
            <p:cNvPr id="1251" name="Group 1250"/>
            <p:cNvGrpSpPr/>
            <p:nvPr/>
          </p:nvGrpSpPr>
          <p:grpSpPr>
            <a:xfrm>
              <a:off x="2988554" y="6327931"/>
              <a:ext cx="499127" cy="209488"/>
              <a:chOff x="4022065" y="2642090"/>
              <a:chExt cx="1663755" cy="698294"/>
            </a:xfrm>
          </p:grpSpPr>
          <p:grpSp>
            <p:nvGrpSpPr>
              <p:cNvPr id="1383" name="Group 138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85" name="Chord 138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6" name="Chord 138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84" name="Freeform 138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2" name="Group 1251"/>
            <p:cNvGrpSpPr/>
            <p:nvPr/>
          </p:nvGrpSpPr>
          <p:grpSpPr>
            <a:xfrm>
              <a:off x="3299315" y="5715210"/>
              <a:ext cx="499127" cy="209488"/>
              <a:chOff x="4022065" y="2642090"/>
              <a:chExt cx="1663755" cy="698294"/>
            </a:xfrm>
          </p:grpSpPr>
          <p:grpSp>
            <p:nvGrpSpPr>
              <p:cNvPr id="1379" name="Group 137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81" name="Chord 1380"/>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2" name="Chord 1381"/>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80" name="Freeform 137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3" name="Group 1252"/>
            <p:cNvGrpSpPr/>
            <p:nvPr/>
          </p:nvGrpSpPr>
          <p:grpSpPr>
            <a:xfrm>
              <a:off x="2421879" y="5987879"/>
              <a:ext cx="499127" cy="209488"/>
              <a:chOff x="4022065" y="2642090"/>
              <a:chExt cx="1663755" cy="698294"/>
            </a:xfrm>
          </p:grpSpPr>
          <p:grpSp>
            <p:nvGrpSpPr>
              <p:cNvPr id="1375" name="Group 137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77" name="Chord 137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8" name="Chord 137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6" name="Freeform 137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4" name="Group 1253"/>
            <p:cNvGrpSpPr/>
            <p:nvPr/>
          </p:nvGrpSpPr>
          <p:grpSpPr>
            <a:xfrm>
              <a:off x="4226186" y="5648027"/>
              <a:ext cx="499127" cy="209488"/>
              <a:chOff x="4022065" y="2642090"/>
              <a:chExt cx="1663755" cy="698294"/>
            </a:xfrm>
          </p:grpSpPr>
          <p:grpSp>
            <p:nvGrpSpPr>
              <p:cNvPr id="1371" name="Group 137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73" name="Chord 137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4" name="Chord 137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2" name="Freeform 137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5" name="Group 1254"/>
            <p:cNvGrpSpPr/>
            <p:nvPr/>
          </p:nvGrpSpPr>
          <p:grpSpPr>
            <a:xfrm>
              <a:off x="602742" y="5269959"/>
              <a:ext cx="1413527" cy="1123888"/>
              <a:chOff x="4191000" y="2743200"/>
              <a:chExt cx="1413527" cy="1123888"/>
            </a:xfrm>
          </p:grpSpPr>
          <p:grpSp>
            <p:nvGrpSpPr>
              <p:cNvPr id="1336" name="Group 1335"/>
              <p:cNvGrpSpPr/>
              <p:nvPr/>
            </p:nvGrpSpPr>
            <p:grpSpPr>
              <a:xfrm>
                <a:off x="4191000" y="2743200"/>
                <a:ext cx="499127" cy="209488"/>
                <a:chOff x="4022065" y="2642090"/>
                <a:chExt cx="1663755" cy="698294"/>
              </a:xfrm>
            </p:grpSpPr>
            <p:grpSp>
              <p:nvGrpSpPr>
                <p:cNvPr id="1367" name="Group 136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69" name="Chord 136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0" name="Chord 136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8" name="Freeform 136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37" name="Group 1336"/>
              <p:cNvGrpSpPr/>
              <p:nvPr/>
            </p:nvGrpSpPr>
            <p:grpSpPr>
              <a:xfrm>
                <a:off x="4343400" y="2895600"/>
                <a:ext cx="499127" cy="209488"/>
                <a:chOff x="4022065" y="2642090"/>
                <a:chExt cx="1663755" cy="698294"/>
              </a:xfrm>
            </p:grpSpPr>
            <p:grpSp>
              <p:nvGrpSpPr>
                <p:cNvPr id="1363" name="Group 136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65" name="Chord 136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6" name="Chord 136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4" name="Freeform 136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38" name="Group 1337"/>
              <p:cNvGrpSpPr/>
              <p:nvPr/>
            </p:nvGrpSpPr>
            <p:grpSpPr>
              <a:xfrm>
                <a:off x="4495800" y="3048000"/>
                <a:ext cx="499127" cy="209488"/>
                <a:chOff x="4022065" y="2642090"/>
                <a:chExt cx="1663755" cy="698294"/>
              </a:xfrm>
            </p:grpSpPr>
            <p:grpSp>
              <p:nvGrpSpPr>
                <p:cNvPr id="1359" name="Group 1358"/>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61" name="Chord 1360"/>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2" name="Chord 1361"/>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0" name="Freeform 1359"/>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39" name="Group 1338"/>
              <p:cNvGrpSpPr/>
              <p:nvPr/>
            </p:nvGrpSpPr>
            <p:grpSpPr>
              <a:xfrm>
                <a:off x="4648200" y="3200400"/>
                <a:ext cx="499127" cy="209488"/>
                <a:chOff x="4022065" y="2642090"/>
                <a:chExt cx="1663755" cy="698294"/>
              </a:xfrm>
            </p:grpSpPr>
            <p:grpSp>
              <p:nvGrpSpPr>
                <p:cNvPr id="1355" name="Group 1354"/>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57" name="Chord 1356"/>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8" name="Chord 1357"/>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56" name="Freeform 1355"/>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40" name="Group 1339"/>
              <p:cNvGrpSpPr/>
              <p:nvPr/>
            </p:nvGrpSpPr>
            <p:grpSpPr>
              <a:xfrm>
                <a:off x="4800600" y="3352800"/>
                <a:ext cx="499127" cy="209488"/>
                <a:chOff x="4022065" y="2642090"/>
                <a:chExt cx="1663755" cy="698294"/>
              </a:xfrm>
            </p:grpSpPr>
            <p:grpSp>
              <p:nvGrpSpPr>
                <p:cNvPr id="1351" name="Group 1350"/>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53" name="Chord 1352"/>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4" name="Chord 1353"/>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52" name="Freeform 1351"/>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41" name="Group 1340"/>
              <p:cNvGrpSpPr/>
              <p:nvPr/>
            </p:nvGrpSpPr>
            <p:grpSpPr>
              <a:xfrm>
                <a:off x="4953000" y="3505200"/>
                <a:ext cx="499127" cy="209488"/>
                <a:chOff x="4022065" y="2642090"/>
                <a:chExt cx="1663755" cy="698294"/>
              </a:xfrm>
            </p:grpSpPr>
            <p:grpSp>
              <p:nvGrpSpPr>
                <p:cNvPr id="1347" name="Group 1346"/>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49" name="Chord 1348"/>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0" name="Chord 1349"/>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48" name="Freeform 1347"/>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42" name="Group 1341"/>
              <p:cNvGrpSpPr/>
              <p:nvPr/>
            </p:nvGrpSpPr>
            <p:grpSpPr>
              <a:xfrm>
                <a:off x="5105400" y="3657600"/>
                <a:ext cx="499127" cy="209488"/>
                <a:chOff x="4022065" y="2642090"/>
                <a:chExt cx="1663755" cy="698294"/>
              </a:xfrm>
            </p:grpSpPr>
            <p:grpSp>
              <p:nvGrpSpPr>
                <p:cNvPr id="1343" name="Group 1342"/>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45" name="Chord 1344"/>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6" name="Chord 1345"/>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44" name="Freeform 1343"/>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256" name="Group 1255"/>
            <p:cNvGrpSpPr/>
            <p:nvPr/>
          </p:nvGrpSpPr>
          <p:grpSpPr>
            <a:xfrm>
              <a:off x="845933" y="6301612"/>
              <a:ext cx="499127" cy="209488"/>
              <a:chOff x="4022065" y="2642090"/>
              <a:chExt cx="1663755" cy="698294"/>
            </a:xfrm>
          </p:grpSpPr>
          <p:grpSp>
            <p:nvGrpSpPr>
              <p:cNvPr id="1332" name="Group 133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34" name="Chord 133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5" name="Chord 133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33" name="Freeform 133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7" name="Group 1256"/>
            <p:cNvGrpSpPr/>
            <p:nvPr/>
          </p:nvGrpSpPr>
          <p:grpSpPr>
            <a:xfrm>
              <a:off x="1622134" y="5588432"/>
              <a:ext cx="499127" cy="209488"/>
              <a:chOff x="4022065" y="2642090"/>
              <a:chExt cx="1663755" cy="698294"/>
            </a:xfrm>
          </p:grpSpPr>
          <p:grpSp>
            <p:nvGrpSpPr>
              <p:cNvPr id="1328" name="Group 132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30" name="Chord 1329"/>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 name="Chord 1330"/>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29" name="Freeform 132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8" name="Group 1257"/>
            <p:cNvGrpSpPr/>
            <p:nvPr/>
          </p:nvGrpSpPr>
          <p:grpSpPr>
            <a:xfrm>
              <a:off x="1409722" y="6264630"/>
              <a:ext cx="499127" cy="209488"/>
              <a:chOff x="4022065" y="2642090"/>
              <a:chExt cx="1663755" cy="698294"/>
            </a:xfrm>
          </p:grpSpPr>
          <p:grpSp>
            <p:nvGrpSpPr>
              <p:cNvPr id="1324" name="Group 132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26" name="Chord 132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7" name="Chord 132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25" name="Freeform 132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9" name="Group 1258"/>
            <p:cNvGrpSpPr/>
            <p:nvPr/>
          </p:nvGrpSpPr>
          <p:grpSpPr>
            <a:xfrm>
              <a:off x="4555371" y="5545541"/>
              <a:ext cx="499127" cy="209488"/>
              <a:chOff x="4022065" y="2642090"/>
              <a:chExt cx="1663755" cy="698294"/>
            </a:xfrm>
          </p:grpSpPr>
          <p:grpSp>
            <p:nvGrpSpPr>
              <p:cNvPr id="1320" name="Group 131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22" name="Chord 132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3" name="Chord 132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21" name="Freeform 132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0" name="Group 1259"/>
            <p:cNvGrpSpPr/>
            <p:nvPr/>
          </p:nvGrpSpPr>
          <p:grpSpPr>
            <a:xfrm>
              <a:off x="485335" y="6031401"/>
              <a:ext cx="499127" cy="209488"/>
              <a:chOff x="4022065" y="2642090"/>
              <a:chExt cx="1663755" cy="698294"/>
            </a:xfrm>
          </p:grpSpPr>
          <p:grpSp>
            <p:nvGrpSpPr>
              <p:cNvPr id="1316" name="Group 131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18" name="Chord 131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9" name="Chord 131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17" name="Freeform 131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1" name="Group 1260"/>
            <p:cNvGrpSpPr/>
            <p:nvPr/>
          </p:nvGrpSpPr>
          <p:grpSpPr>
            <a:xfrm>
              <a:off x="2288633" y="5536543"/>
              <a:ext cx="499127" cy="209488"/>
              <a:chOff x="4022065" y="2642090"/>
              <a:chExt cx="1663755" cy="698294"/>
            </a:xfrm>
          </p:grpSpPr>
          <p:grpSp>
            <p:nvGrpSpPr>
              <p:cNvPr id="1312" name="Group 131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14" name="Chord 1313"/>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5" name="Chord 1314"/>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13" name="Freeform 131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2" name="Group 1261"/>
            <p:cNvGrpSpPr/>
            <p:nvPr/>
          </p:nvGrpSpPr>
          <p:grpSpPr>
            <a:xfrm>
              <a:off x="3277808" y="6346314"/>
              <a:ext cx="499127" cy="209488"/>
              <a:chOff x="4022065" y="2642090"/>
              <a:chExt cx="1663755" cy="698294"/>
            </a:xfrm>
          </p:grpSpPr>
          <p:grpSp>
            <p:nvGrpSpPr>
              <p:cNvPr id="1308" name="Group 130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10" name="Chord 130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1" name="Chord 131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09" name="Freeform 130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3" name="Group 1262"/>
            <p:cNvGrpSpPr/>
            <p:nvPr/>
          </p:nvGrpSpPr>
          <p:grpSpPr>
            <a:xfrm>
              <a:off x="4333628" y="6136145"/>
              <a:ext cx="499127" cy="209488"/>
              <a:chOff x="4022065" y="2642090"/>
              <a:chExt cx="1663755" cy="698294"/>
            </a:xfrm>
          </p:grpSpPr>
          <p:grpSp>
            <p:nvGrpSpPr>
              <p:cNvPr id="1304" name="Group 130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06" name="Chord 130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7" name="Chord 130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05" name="Freeform 130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4" name="Group 1263"/>
            <p:cNvGrpSpPr/>
            <p:nvPr/>
          </p:nvGrpSpPr>
          <p:grpSpPr>
            <a:xfrm>
              <a:off x="2033777" y="6420726"/>
              <a:ext cx="499127" cy="209488"/>
              <a:chOff x="4022065" y="2642090"/>
              <a:chExt cx="1663755" cy="698294"/>
            </a:xfrm>
          </p:grpSpPr>
          <p:grpSp>
            <p:nvGrpSpPr>
              <p:cNvPr id="1300" name="Group 129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302" name="Chord 1301"/>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3" name="Chord 1302"/>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01" name="Freeform 130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5" name="Group 1264"/>
            <p:cNvGrpSpPr/>
            <p:nvPr/>
          </p:nvGrpSpPr>
          <p:grpSpPr>
            <a:xfrm>
              <a:off x="2861788" y="5957547"/>
              <a:ext cx="499127" cy="209488"/>
              <a:chOff x="4022065" y="2642090"/>
              <a:chExt cx="1663755" cy="698294"/>
            </a:xfrm>
          </p:grpSpPr>
          <p:grpSp>
            <p:nvGrpSpPr>
              <p:cNvPr id="1296" name="Group 129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98" name="Chord 1297"/>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9" name="Chord 1298"/>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97" name="Freeform 129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6" name="Group 1265"/>
            <p:cNvGrpSpPr/>
            <p:nvPr/>
          </p:nvGrpSpPr>
          <p:grpSpPr>
            <a:xfrm>
              <a:off x="3670688" y="5621012"/>
              <a:ext cx="499127" cy="209488"/>
              <a:chOff x="4022065" y="2642090"/>
              <a:chExt cx="1663755" cy="698294"/>
            </a:xfrm>
          </p:grpSpPr>
          <p:grpSp>
            <p:nvGrpSpPr>
              <p:cNvPr id="1292" name="Group 129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94" name="Chord 129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5" name="Chord 129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93" name="Freeform 129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7" name="Group 1266"/>
            <p:cNvGrpSpPr/>
            <p:nvPr/>
          </p:nvGrpSpPr>
          <p:grpSpPr>
            <a:xfrm>
              <a:off x="2894304" y="5563243"/>
              <a:ext cx="499127" cy="209488"/>
              <a:chOff x="4022065" y="2642090"/>
              <a:chExt cx="1663755" cy="698294"/>
            </a:xfrm>
          </p:grpSpPr>
          <p:grpSp>
            <p:nvGrpSpPr>
              <p:cNvPr id="1288" name="Group 1287"/>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90" name="Chord 1289"/>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1" name="Chord 1290"/>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89" name="Freeform 1288"/>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8" name="Group 1267"/>
            <p:cNvGrpSpPr/>
            <p:nvPr/>
          </p:nvGrpSpPr>
          <p:grpSpPr>
            <a:xfrm>
              <a:off x="4069532" y="6322157"/>
              <a:ext cx="499127" cy="209488"/>
              <a:chOff x="4022065" y="2642090"/>
              <a:chExt cx="1663755" cy="698294"/>
            </a:xfrm>
          </p:grpSpPr>
          <p:grpSp>
            <p:nvGrpSpPr>
              <p:cNvPr id="1284" name="Group 1283"/>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86" name="Chord 1285"/>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7" name="Chord 1286"/>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85" name="Freeform 1284"/>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69" name="Group 1268"/>
            <p:cNvGrpSpPr/>
            <p:nvPr/>
          </p:nvGrpSpPr>
          <p:grpSpPr>
            <a:xfrm>
              <a:off x="2025023" y="5824022"/>
              <a:ext cx="499127" cy="209488"/>
              <a:chOff x="4022065" y="2642090"/>
              <a:chExt cx="1663755" cy="698294"/>
            </a:xfrm>
          </p:grpSpPr>
          <p:grpSp>
            <p:nvGrpSpPr>
              <p:cNvPr id="1280" name="Group 1279"/>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82" name="Chord 1281"/>
                <p:cNvSpPr/>
                <p:nvPr/>
              </p:nvSpPr>
              <p:spPr>
                <a:xfrm rot="7399057">
                  <a:off x="5066933" y="2584556"/>
                  <a:ext cx="442168"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3" name="Chord 1282"/>
                <p:cNvSpPr/>
                <p:nvPr/>
              </p:nvSpPr>
              <p:spPr>
                <a:xfrm rot="18302602">
                  <a:off x="5087787" y="2777389"/>
                  <a:ext cx="440190" cy="685800"/>
                </a:xfrm>
                <a:prstGeom prst="chord">
                  <a:avLst/>
                </a:prstGeom>
                <a:grpFill/>
                <a:ln>
                  <a:solidFill>
                    <a:srgbClr val="CAFBED"/>
                  </a:solidFill>
                </a:ln>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81" name="Freeform 1280"/>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70" name="Group 1269"/>
            <p:cNvGrpSpPr/>
            <p:nvPr/>
          </p:nvGrpSpPr>
          <p:grpSpPr>
            <a:xfrm>
              <a:off x="3534773" y="6106927"/>
              <a:ext cx="499127" cy="209488"/>
              <a:chOff x="4022065" y="2642090"/>
              <a:chExt cx="1663755" cy="698294"/>
            </a:xfrm>
          </p:grpSpPr>
          <p:grpSp>
            <p:nvGrpSpPr>
              <p:cNvPr id="1276" name="Group 1275"/>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78" name="Chord 1277"/>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9" name="Chord 1278"/>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77" name="Freeform 1276"/>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71" name="Group 1270"/>
            <p:cNvGrpSpPr/>
            <p:nvPr/>
          </p:nvGrpSpPr>
          <p:grpSpPr>
            <a:xfrm>
              <a:off x="2438400" y="6259327"/>
              <a:ext cx="499127" cy="209488"/>
              <a:chOff x="4022065" y="2642090"/>
              <a:chExt cx="1663755" cy="698294"/>
            </a:xfrm>
          </p:grpSpPr>
          <p:grpSp>
            <p:nvGrpSpPr>
              <p:cNvPr id="1272" name="Group 1271"/>
              <p:cNvGrpSpPr/>
              <p:nvPr/>
            </p:nvGrpSpPr>
            <p:grpSpPr>
              <a:xfrm>
                <a:off x="4945117" y="2706372"/>
                <a:ext cx="705665" cy="634012"/>
                <a:chOff x="4945117" y="2706372"/>
                <a:chExt cx="705665" cy="634012"/>
              </a:xfrm>
              <a:gradFill flip="none" rotWithShape="1">
                <a:gsLst>
                  <a:gs pos="0">
                    <a:srgbClr val="800000"/>
                  </a:gs>
                  <a:gs pos="100000">
                    <a:schemeClr val="accent3">
                      <a:lumMod val="50000"/>
                    </a:schemeClr>
                  </a:gs>
                  <a:gs pos="50000">
                    <a:srgbClr val="961616"/>
                  </a:gs>
                </a:gsLst>
                <a:path path="circle">
                  <a:fillToRect l="100000" t="100000"/>
                </a:path>
                <a:tileRect r="-100000" b="-100000"/>
              </a:gradFill>
            </p:grpSpPr>
            <p:sp>
              <p:nvSpPr>
                <p:cNvPr id="1274" name="Chord 1273"/>
                <p:cNvSpPr/>
                <p:nvPr/>
              </p:nvSpPr>
              <p:spPr>
                <a:xfrm rot="7399057">
                  <a:off x="5066933" y="2584556"/>
                  <a:ext cx="442168"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5" name="Chord 1274"/>
                <p:cNvSpPr/>
                <p:nvPr/>
              </p:nvSpPr>
              <p:spPr>
                <a:xfrm rot="18302602">
                  <a:off x="5087787" y="2777389"/>
                  <a:ext cx="440190" cy="685800"/>
                </a:xfrm>
                <a:prstGeom prst="chord">
                  <a:avLst/>
                </a:prstGeom>
                <a:grpFill/>
                <a:ln>
                  <a:solidFill>
                    <a:srgbClr val="CAFB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73" name="Freeform 1272"/>
              <p:cNvSpPr/>
              <p:nvPr/>
            </p:nvSpPr>
            <p:spPr>
              <a:xfrm rot="6960000">
                <a:off x="4769151" y="1895004"/>
                <a:ext cx="169583" cy="1663755"/>
              </a:xfrm>
              <a:custGeom>
                <a:avLst/>
                <a:gdLst>
                  <a:gd name="connsiteX0" fmla="*/ 0 w 2949426"/>
                  <a:gd name="connsiteY0" fmla="*/ 214117 h 3490832"/>
                  <a:gd name="connsiteX1" fmla="*/ 2328333 w 2949426"/>
                  <a:gd name="connsiteY1" fmla="*/ 16562 h 3490832"/>
                  <a:gd name="connsiteX2" fmla="*/ 635000 w 2949426"/>
                  <a:gd name="connsiteY2" fmla="*/ 595117 h 3490832"/>
                  <a:gd name="connsiteX3" fmla="*/ 2328333 w 2949426"/>
                  <a:gd name="connsiteY3" fmla="*/ 708006 h 3490832"/>
                  <a:gd name="connsiteX4" fmla="*/ 1044222 w 2949426"/>
                  <a:gd name="connsiteY4" fmla="*/ 1244229 h 3490832"/>
                  <a:gd name="connsiteX5" fmla="*/ 2949222 w 2949426"/>
                  <a:gd name="connsiteY5" fmla="*/ 1272451 h 3490832"/>
                  <a:gd name="connsiteX6" fmla="*/ 1171222 w 2949426"/>
                  <a:gd name="connsiteY6" fmla="*/ 2020340 h 3490832"/>
                  <a:gd name="connsiteX7" fmla="*/ 1933222 w 2949426"/>
                  <a:gd name="connsiteY7" fmla="*/ 3431451 h 3490832"/>
                  <a:gd name="connsiteX8" fmla="*/ 2610556 w 2949426"/>
                  <a:gd name="connsiteY8" fmla="*/ 3205673 h 3490832"/>
                  <a:gd name="connsiteX9" fmla="*/ 2681111 w 2949426"/>
                  <a:gd name="connsiteY9" fmla="*/ 3008117 h 34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426" h="3490832">
                    <a:moveTo>
                      <a:pt x="0" y="214117"/>
                    </a:moveTo>
                    <a:cubicBezTo>
                      <a:pt x="1111250" y="83589"/>
                      <a:pt x="2222500" y="-46938"/>
                      <a:pt x="2328333" y="16562"/>
                    </a:cubicBezTo>
                    <a:cubicBezTo>
                      <a:pt x="2434166" y="80062"/>
                      <a:pt x="635000" y="479876"/>
                      <a:pt x="635000" y="595117"/>
                    </a:cubicBezTo>
                    <a:cubicBezTo>
                      <a:pt x="635000" y="710358"/>
                      <a:pt x="2260129" y="599821"/>
                      <a:pt x="2328333" y="708006"/>
                    </a:cubicBezTo>
                    <a:cubicBezTo>
                      <a:pt x="2396537" y="816191"/>
                      <a:pt x="940741" y="1150155"/>
                      <a:pt x="1044222" y="1244229"/>
                    </a:cubicBezTo>
                    <a:cubicBezTo>
                      <a:pt x="1147704" y="1338303"/>
                      <a:pt x="2928055" y="1143099"/>
                      <a:pt x="2949222" y="1272451"/>
                    </a:cubicBezTo>
                    <a:cubicBezTo>
                      <a:pt x="2970389" y="1401803"/>
                      <a:pt x="1340555" y="1660507"/>
                      <a:pt x="1171222" y="2020340"/>
                    </a:cubicBezTo>
                    <a:cubicBezTo>
                      <a:pt x="1001889" y="2380173"/>
                      <a:pt x="1693333" y="3233896"/>
                      <a:pt x="1933222" y="3431451"/>
                    </a:cubicBezTo>
                    <a:cubicBezTo>
                      <a:pt x="2173111" y="3629007"/>
                      <a:pt x="2485908" y="3276229"/>
                      <a:pt x="2610556" y="3205673"/>
                    </a:cubicBezTo>
                    <a:cubicBezTo>
                      <a:pt x="2735204" y="3135117"/>
                      <a:pt x="2681111" y="3008117"/>
                      <a:pt x="2681111" y="3008117"/>
                    </a:cubicBezTo>
                  </a:path>
                </a:pathLst>
              </a:custGeom>
              <a:ln>
                <a:solidFill>
                  <a:srgbClr val="CAFBE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 name="Group 4"/>
          <p:cNvGrpSpPr/>
          <p:nvPr/>
        </p:nvGrpSpPr>
        <p:grpSpPr>
          <a:xfrm>
            <a:off x="457200" y="3934570"/>
            <a:ext cx="3276600" cy="1565082"/>
            <a:chOff x="457200" y="3934570"/>
            <a:chExt cx="3276600" cy="1565082"/>
          </a:xfrm>
        </p:grpSpPr>
        <p:pic>
          <p:nvPicPr>
            <p:cNvPr id="1387" name="Picture 1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57200" y="3934570"/>
              <a:ext cx="685800" cy="56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8" name="Picture 1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600200" y="4876800"/>
              <a:ext cx="762000" cy="62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9" name="Picture 1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48000" y="4191000"/>
              <a:ext cx="685800" cy="56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94" name="Group 1393"/>
          <p:cNvGrpSpPr/>
          <p:nvPr/>
        </p:nvGrpSpPr>
        <p:grpSpPr>
          <a:xfrm>
            <a:off x="76200" y="614217"/>
            <a:ext cx="8153400" cy="1532083"/>
            <a:chOff x="150091" y="614217"/>
            <a:chExt cx="8153400" cy="1532083"/>
          </a:xfrm>
        </p:grpSpPr>
        <p:grpSp>
          <p:nvGrpSpPr>
            <p:cNvPr id="1392" name="Group 1391"/>
            <p:cNvGrpSpPr/>
            <p:nvPr/>
          </p:nvGrpSpPr>
          <p:grpSpPr>
            <a:xfrm>
              <a:off x="150091" y="614217"/>
              <a:ext cx="8153400" cy="1443183"/>
              <a:chOff x="150091" y="614217"/>
              <a:chExt cx="8153400" cy="1443183"/>
            </a:xfrm>
          </p:grpSpPr>
          <p:pic>
            <p:nvPicPr>
              <p:cNvPr id="7" name="Picture 6" descr="OysterHalfShell2.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74691" y="685800"/>
                <a:ext cx="1828800" cy="1371600"/>
              </a:xfrm>
              <a:prstGeom prst="rect">
                <a:avLst/>
              </a:prstGeom>
            </p:spPr>
          </p:pic>
          <p:pic>
            <p:nvPicPr>
              <p:cNvPr id="9" name="Picture 8" descr="Fishing_01.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0091" y="614217"/>
                <a:ext cx="2401454" cy="1443183"/>
              </a:xfrm>
              <a:prstGeom prst="rect">
                <a:avLst/>
              </a:prstGeom>
            </p:spPr>
          </p:pic>
        </p:grpSp>
        <p:pic>
          <p:nvPicPr>
            <p:cNvPr id="1393" name="Picture 1392" descr="MM900296998.GI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91000" y="1295400"/>
              <a:ext cx="1676400" cy="850900"/>
            </a:xfrm>
            <a:prstGeom prst="rect">
              <a:avLst/>
            </a:prstGeom>
          </p:spPr>
        </p:pic>
      </p:grpSp>
      <p:sp>
        <p:nvSpPr>
          <p:cNvPr id="2" name="TextBox 1"/>
          <p:cNvSpPr txBox="1"/>
          <p:nvPr/>
        </p:nvSpPr>
        <p:spPr>
          <a:xfrm>
            <a:off x="230221" y="71179"/>
            <a:ext cx="8433527" cy="523220"/>
          </a:xfrm>
          <a:prstGeom prst="rect">
            <a:avLst/>
          </a:prstGeom>
          <a:noFill/>
        </p:spPr>
        <p:txBody>
          <a:bodyPr wrap="none" rtlCol="0">
            <a:spAutoFit/>
          </a:bodyPr>
          <a:lstStyle/>
          <a:p>
            <a:r>
              <a:rPr lang="en-US" sz="2800" dirty="0" smtClean="0">
                <a:solidFill>
                  <a:srgbClr val="FFFFCC"/>
                </a:solidFill>
                <a:latin typeface="+mj-lt"/>
              </a:rPr>
              <a:t>Routes </a:t>
            </a:r>
            <a:r>
              <a:rPr lang="en-US" sz="2800" smtClean="0">
                <a:solidFill>
                  <a:srgbClr val="FFFFCC"/>
                </a:solidFill>
                <a:latin typeface="+mj-lt"/>
              </a:rPr>
              <a:t>of HAB Toxins </a:t>
            </a:r>
            <a:r>
              <a:rPr lang="en-US" sz="2800" dirty="0" smtClean="0">
                <a:solidFill>
                  <a:srgbClr val="FFFFCC"/>
                </a:solidFill>
                <a:latin typeface="+mj-lt"/>
              </a:rPr>
              <a:t>and Pathogen Exposure </a:t>
            </a:r>
            <a:r>
              <a:rPr lang="en-US" sz="2800" smtClean="0">
                <a:solidFill>
                  <a:srgbClr val="FFFFCC"/>
                </a:solidFill>
                <a:latin typeface="+mj-lt"/>
              </a:rPr>
              <a:t>to Humans</a:t>
            </a:r>
            <a:endParaRPr lang="en-US" sz="2800" dirty="0">
              <a:solidFill>
                <a:srgbClr val="FFFFCC"/>
              </a:solidFill>
              <a:latin typeface="+mj-lt"/>
            </a:endParaRPr>
          </a:p>
        </p:txBody>
      </p:sp>
      <p:sp>
        <p:nvSpPr>
          <p:cNvPr id="1395" name="TextBox 1394"/>
          <p:cNvSpPr txBox="1"/>
          <p:nvPr/>
        </p:nvSpPr>
        <p:spPr>
          <a:xfrm>
            <a:off x="4901531" y="3481319"/>
            <a:ext cx="4246327" cy="2246769"/>
          </a:xfrm>
          <a:prstGeom prst="rect">
            <a:avLst/>
          </a:prstGeom>
          <a:noFill/>
        </p:spPr>
        <p:txBody>
          <a:bodyPr wrap="square" rtlCol="0">
            <a:spAutoFit/>
          </a:bodyPr>
          <a:lstStyle/>
          <a:p>
            <a:pPr marL="342900" indent="-342900">
              <a:buClr>
                <a:srgbClr val="00B0F0"/>
              </a:buClr>
              <a:buSzPct val="120000"/>
              <a:buFont typeface="Arial" charset="0"/>
              <a:buChar char="•"/>
            </a:pPr>
            <a:r>
              <a:rPr lang="en-US" sz="2000" dirty="0" smtClean="0">
                <a:solidFill>
                  <a:schemeClr val="bg1"/>
                </a:solidFill>
              </a:rPr>
              <a:t>Humans can be exposed to pathogens and toxins directly through contact with the water-swimming, boating etc.</a:t>
            </a:r>
          </a:p>
          <a:p>
            <a:pPr marL="342900" indent="-342900">
              <a:buClr>
                <a:srgbClr val="00B0F0"/>
              </a:buClr>
              <a:buSzPct val="120000"/>
              <a:buFont typeface="Arial" charset="0"/>
              <a:buChar char="•"/>
            </a:pPr>
            <a:endParaRPr lang="en-US" sz="2000" dirty="0" smtClean="0">
              <a:solidFill>
                <a:schemeClr val="bg1"/>
              </a:solidFill>
            </a:endParaRPr>
          </a:p>
          <a:p>
            <a:pPr marL="342900" indent="-342900">
              <a:buClr>
                <a:srgbClr val="00B0F0"/>
              </a:buClr>
              <a:buSzPct val="120000"/>
              <a:buFont typeface="Arial" charset="0"/>
              <a:buChar char="•"/>
            </a:pPr>
            <a:r>
              <a:rPr lang="en-US" sz="2000" dirty="0">
                <a:solidFill>
                  <a:schemeClr val="bg1"/>
                </a:solidFill>
              </a:rPr>
              <a:t>Often ingested through consumption of fish or shellfish.</a:t>
            </a:r>
            <a:endParaRPr lang="en-US" sz="2000" dirty="0" smtClean="0">
              <a:solidFill>
                <a:schemeClr val="bg1"/>
              </a:solidFill>
            </a:endParaRPr>
          </a:p>
        </p:txBody>
      </p:sp>
    </p:spTree>
    <p:extLst>
      <p:ext uri="{BB962C8B-B14F-4D97-AF65-F5344CB8AC3E}">
        <p14:creationId xmlns:p14="http://schemas.microsoft.com/office/powerpoint/2010/main" val="2301848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150991"/>
            <a:ext cx="3505200" cy="685800"/>
          </a:xfrm>
        </p:spPr>
        <p:txBody>
          <a:bodyPr/>
          <a:lstStyle/>
          <a:p>
            <a:pPr eaLnBrk="1" hangingPunct="1"/>
            <a:r>
              <a:rPr lang="en-US" sz="3200" b="0" i="1" dirty="0">
                <a:latin typeface="Cambria"/>
                <a:ea typeface="ＭＳ Ｐゴシック" charset="0"/>
                <a:cs typeface="ＭＳ Ｐゴシック" charset="0"/>
              </a:rPr>
              <a:t>Vibrio </a:t>
            </a:r>
            <a:r>
              <a:rPr lang="en-US" sz="3200" b="0" i="1" dirty="0" err="1">
                <a:latin typeface="Cambria"/>
                <a:ea typeface="ＭＳ Ｐゴシック" charset="0"/>
                <a:cs typeface="ＭＳ Ｐゴシック" charset="0"/>
              </a:rPr>
              <a:t>vulnificus</a:t>
            </a:r>
            <a:endParaRPr lang="en-US" sz="3200" b="0" i="1" dirty="0">
              <a:latin typeface="Cambria"/>
              <a:ea typeface="ＭＳ Ｐゴシック" charset="0"/>
              <a:cs typeface="ＭＳ Ｐゴシック" charset="0"/>
            </a:endParaRPr>
          </a:p>
        </p:txBody>
      </p:sp>
      <p:sp>
        <p:nvSpPr>
          <p:cNvPr id="16387" name="Rectangle 3"/>
          <p:cNvSpPr>
            <a:spLocks noGrp="1" noChangeArrowheads="1"/>
          </p:cNvSpPr>
          <p:nvPr>
            <p:ph idx="1"/>
          </p:nvPr>
        </p:nvSpPr>
        <p:spPr>
          <a:xfrm>
            <a:off x="126563" y="1009363"/>
            <a:ext cx="7569637" cy="4724400"/>
          </a:xfrm>
        </p:spPr>
        <p:txBody>
          <a:bodyPr>
            <a:normAutofit fontScale="92500" lnSpcReduction="10000"/>
          </a:bodyPr>
          <a:lstStyle/>
          <a:p>
            <a:pPr eaLnBrk="1" hangingPunct="1">
              <a:lnSpc>
                <a:spcPct val="110000"/>
              </a:lnSpc>
              <a:spcBef>
                <a:spcPct val="50000"/>
              </a:spcBef>
              <a:buClr>
                <a:srgbClr val="00B0F0"/>
              </a:buClr>
            </a:pPr>
            <a:r>
              <a:rPr lang="en-US" sz="2400" dirty="0">
                <a:latin typeface="Cambria"/>
                <a:ea typeface="ＭＳ Ｐゴシック" charset="0"/>
                <a:cs typeface="ＭＳ Ｐゴシック" charset="0"/>
              </a:rPr>
              <a:t>Gram-negative </a:t>
            </a:r>
            <a:r>
              <a:rPr lang="en-US" sz="2400" dirty="0" smtClean="0">
                <a:latin typeface="Cambria"/>
                <a:ea typeface="ＭＳ Ｐゴシック" charset="0"/>
                <a:cs typeface="ＭＳ Ｐゴシック" charset="0"/>
              </a:rPr>
              <a:t>naturally occurring halophilic </a:t>
            </a:r>
            <a:r>
              <a:rPr lang="en-US" sz="2400" dirty="0">
                <a:latin typeface="Cambria"/>
                <a:ea typeface="ＭＳ Ｐゴシック" charset="0"/>
                <a:cs typeface="ＭＳ Ｐゴシック" charset="0"/>
              </a:rPr>
              <a:t>(salt-loving) bacterium </a:t>
            </a:r>
            <a:r>
              <a:rPr lang="en-US" sz="2400" dirty="0" smtClean="0">
                <a:latin typeface="Cambria"/>
                <a:ea typeface="ＭＳ Ｐゴシック" charset="0"/>
                <a:cs typeface="ＭＳ Ｐゴシック" charset="0"/>
              </a:rPr>
              <a:t>(</a:t>
            </a:r>
            <a:r>
              <a:rPr lang="en-US" sz="2400" dirty="0">
                <a:latin typeface="Cambria"/>
                <a:ea typeface="ＭＳ Ｐゴシック" charset="0"/>
                <a:cs typeface="ＭＳ Ｐゴシック" charset="0"/>
              </a:rPr>
              <a:t>lives/grows in estuarine </a:t>
            </a:r>
            <a:r>
              <a:rPr lang="en-US" sz="2400" dirty="0" smtClean="0">
                <a:latin typeface="Cambria"/>
                <a:ea typeface="ＭＳ Ｐゴシック" charset="0"/>
                <a:cs typeface="ＭＳ Ｐゴシック" charset="0"/>
              </a:rPr>
              <a:t>and marine waters</a:t>
            </a:r>
            <a:r>
              <a:rPr lang="en-US" sz="2400" dirty="0">
                <a:latin typeface="Cambria"/>
                <a:ea typeface="ＭＳ Ｐゴシック" charset="0"/>
                <a:cs typeface="ＭＳ Ｐゴシック" charset="0"/>
              </a:rPr>
              <a:t>)</a:t>
            </a:r>
          </a:p>
          <a:p>
            <a:pPr eaLnBrk="1" hangingPunct="1">
              <a:lnSpc>
                <a:spcPct val="110000"/>
              </a:lnSpc>
              <a:spcBef>
                <a:spcPct val="50000"/>
              </a:spcBef>
              <a:buClr>
                <a:srgbClr val="00B0F0"/>
              </a:buClr>
            </a:pPr>
            <a:r>
              <a:rPr lang="en-US" sz="2400" dirty="0">
                <a:latin typeface="Cambria"/>
                <a:ea typeface="ＭＳ Ｐゴシック" charset="0"/>
                <a:cs typeface="ＭＳ Ｐゴシック" charset="0"/>
              </a:rPr>
              <a:t>Causes </a:t>
            </a:r>
            <a:r>
              <a:rPr lang="en-US" sz="2400" dirty="0" smtClean="0">
                <a:latin typeface="Cambria"/>
                <a:ea typeface="ＭＳ Ｐゴシック" charset="0"/>
                <a:cs typeface="ＭＳ Ｐゴシック" charset="0"/>
              </a:rPr>
              <a:t>wound infections, gastroenteritis and acute septicemia</a:t>
            </a:r>
          </a:p>
          <a:p>
            <a:pPr eaLnBrk="1" hangingPunct="1">
              <a:lnSpc>
                <a:spcPct val="110000"/>
              </a:lnSpc>
              <a:spcBef>
                <a:spcPct val="50000"/>
              </a:spcBef>
              <a:buClr>
                <a:srgbClr val="00B0F0"/>
              </a:buClr>
            </a:pPr>
            <a:r>
              <a:rPr lang="en-US" sz="2400" dirty="0" smtClean="0">
                <a:latin typeface="Cambria"/>
                <a:ea typeface="ＭＳ Ｐゴシック" charset="0"/>
                <a:cs typeface="ＭＳ Ｐゴシック" charset="0"/>
              </a:rPr>
              <a:t>Consumption </a:t>
            </a:r>
            <a:r>
              <a:rPr lang="en-US" sz="2400" dirty="0">
                <a:latin typeface="Cambria"/>
                <a:ea typeface="ＭＳ Ｐゴシック" charset="0"/>
                <a:cs typeface="ＭＳ Ｐゴシック" charset="0"/>
              </a:rPr>
              <a:t>of raw oysters </a:t>
            </a:r>
            <a:r>
              <a:rPr lang="en-US" sz="2400" dirty="0" smtClean="0">
                <a:latin typeface="Cambria"/>
                <a:ea typeface="ＭＳ Ｐゴシック" charset="0"/>
                <a:cs typeface="ＭＳ Ｐゴシック" charset="0"/>
              </a:rPr>
              <a:t>during </a:t>
            </a:r>
            <a:r>
              <a:rPr lang="en-US" sz="2400" dirty="0">
                <a:latin typeface="Cambria"/>
                <a:ea typeface="ＭＳ Ｐゴシック" charset="0"/>
                <a:cs typeface="ＭＳ Ｐゴシック" charset="0"/>
              </a:rPr>
              <a:t>summer/fall represents most of the food-borne infections with </a:t>
            </a:r>
            <a:r>
              <a:rPr lang="en-US" sz="2400" i="1" dirty="0">
                <a:latin typeface="Cambria"/>
                <a:ea typeface="ＭＳ Ｐゴシック" charset="0"/>
                <a:cs typeface="ＭＳ Ｐゴシック" charset="0"/>
              </a:rPr>
              <a:t>V. </a:t>
            </a:r>
            <a:r>
              <a:rPr lang="en-US" sz="2400" i="1" dirty="0" err="1" smtClean="0">
                <a:latin typeface="Cambria"/>
                <a:ea typeface="ＭＳ Ｐゴシック" charset="0"/>
                <a:cs typeface="ＭＳ Ｐゴシック" charset="0"/>
              </a:rPr>
              <a:t>vulnificus</a:t>
            </a:r>
            <a:r>
              <a:rPr lang="en-US" sz="2400" i="1" dirty="0" smtClean="0">
                <a:latin typeface="Cambria"/>
                <a:ea typeface="ＭＳ Ｐゴシック" charset="0"/>
                <a:cs typeface="ＭＳ Ｐゴシック" charset="0"/>
              </a:rPr>
              <a:t>. </a:t>
            </a:r>
          </a:p>
          <a:p>
            <a:pPr eaLnBrk="1" hangingPunct="1">
              <a:lnSpc>
                <a:spcPct val="110000"/>
              </a:lnSpc>
              <a:spcBef>
                <a:spcPct val="50000"/>
              </a:spcBef>
              <a:buClr>
                <a:srgbClr val="00B0F0"/>
              </a:buClr>
            </a:pPr>
            <a:r>
              <a:rPr lang="en-US" sz="2400" dirty="0" smtClean="0">
                <a:latin typeface="Cambria"/>
                <a:ea typeface="ＭＳ Ｐゴシック" charset="0"/>
                <a:cs typeface="ＭＳ Ｐゴシック" charset="0"/>
              </a:rPr>
              <a:t>Onset 12 </a:t>
            </a:r>
            <a:r>
              <a:rPr lang="en-US" sz="2400" dirty="0" err="1" smtClean="0">
                <a:latin typeface="Cambria"/>
                <a:ea typeface="ＭＳ Ｐゴシック" charset="0"/>
                <a:cs typeface="ＭＳ Ｐゴシック" charset="0"/>
              </a:rPr>
              <a:t>hrs</a:t>
            </a:r>
            <a:r>
              <a:rPr lang="en-US" sz="2400" dirty="0" smtClean="0">
                <a:latin typeface="Cambria"/>
                <a:ea typeface="ＭＳ Ｐゴシック" charset="0"/>
                <a:cs typeface="ＭＳ Ｐゴシック" charset="0"/>
              </a:rPr>
              <a:t> - 3 days, death can occur rapidly</a:t>
            </a:r>
            <a:endParaRPr lang="en-US" sz="2400" dirty="0">
              <a:latin typeface="Cambria"/>
              <a:ea typeface="ＭＳ Ｐゴシック" charset="0"/>
              <a:cs typeface="ＭＳ Ｐゴシック" charset="0"/>
            </a:endParaRPr>
          </a:p>
          <a:p>
            <a:pPr eaLnBrk="1" hangingPunct="1">
              <a:lnSpc>
                <a:spcPct val="110000"/>
              </a:lnSpc>
              <a:spcBef>
                <a:spcPct val="50000"/>
              </a:spcBef>
              <a:buClr>
                <a:srgbClr val="00B0F0"/>
              </a:buClr>
            </a:pPr>
            <a:r>
              <a:rPr lang="en-US" sz="2400" dirty="0">
                <a:latin typeface="Cambria"/>
                <a:ea typeface="ＭＳ Ｐゴシック" charset="0"/>
                <a:cs typeface="ＭＳ Ｐゴシック" charset="0"/>
              </a:rPr>
              <a:t>Higher densities during warmer months, positive correlation with temperature</a:t>
            </a:r>
          </a:p>
          <a:p>
            <a:pPr eaLnBrk="1" hangingPunct="1">
              <a:lnSpc>
                <a:spcPct val="110000"/>
              </a:lnSpc>
              <a:spcBef>
                <a:spcPct val="50000"/>
              </a:spcBef>
              <a:buClr>
                <a:srgbClr val="00B0F0"/>
              </a:buClr>
            </a:pPr>
            <a:r>
              <a:rPr lang="en-US" sz="2400" dirty="0">
                <a:latin typeface="Cambria"/>
                <a:ea typeface="ＭＳ Ｐゴシック" charset="0"/>
                <a:cs typeface="ＭＳ Ｐゴシック" charset="0"/>
              </a:rPr>
              <a:t>Densities lower in higher salinity</a:t>
            </a:r>
          </a:p>
          <a:p>
            <a:pPr eaLnBrk="1" hangingPunct="1">
              <a:lnSpc>
                <a:spcPct val="110000"/>
              </a:lnSpc>
              <a:spcBef>
                <a:spcPct val="50000"/>
              </a:spcBef>
            </a:pPr>
            <a:endParaRPr lang="en-US" sz="2400" dirty="0">
              <a:latin typeface="Cambria"/>
              <a:ea typeface="ＭＳ Ｐゴシック" charset="0"/>
              <a:cs typeface="ＭＳ Ｐゴシック" charset="0"/>
            </a:endParaRPr>
          </a:p>
          <a:p>
            <a:pPr eaLnBrk="1" hangingPunct="1">
              <a:lnSpc>
                <a:spcPct val="110000"/>
              </a:lnSpc>
              <a:spcBef>
                <a:spcPct val="50000"/>
              </a:spcBef>
            </a:pPr>
            <a:endParaRPr lang="en-US" sz="2400" dirty="0">
              <a:latin typeface="Cambria"/>
              <a:ea typeface="ＭＳ Ｐゴシック" charset="0"/>
              <a:cs typeface="ＭＳ Ｐゴシック" charset="0"/>
            </a:endParaRPr>
          </a:p>
          <a:p>
            <a:pPr eaLnBrk="1" hangingPunct="1">
              <a:lnSpc>
                <a:spcPct val="110000"/>
              </a:lnSpc>
              <a:spcBef>
                <a:spcPct val="50000"/>
              </a:spcBef>
              <a:buFontTx/>
              <a:buNone/>
            </a:pPr>
            <a:endParaRPr lang="en-US" sz="2400" dirty="0">
              <a:latin typeface="Cambria"/>
              <a:ea typeface="ＭＳ Ｐゴシック" charset="0"/>
              <a:cs typeface="ＭＳ Ｐゴシック" charset="0"/>
            </a:endParaRPr>
          </a:p>
          <a:p>
            <a:pPr eaLnBrk="1" hangingPunct="1">
              <a:lnSpc>
                <a:spcPct val="110000"/>
              </a:lnSpc>
              <a:spcBef>
                <a:spcPct val="50000"/>
              </a:spcBef>
            </a:pPr>
            <a:endParaRPr lang="en-US" sz="2400" dirty="0">
              <a:latin typeface="Cambria"/>
              <a:ea typeface="ＭＳ Ｐゴシック" charset="0"/>
              <a:cs typeface="ＭＳ Ｐゴシック" charset="0"/>
            </a:endParaRPr>
          </a:p>
        </p:txBody>
      </p:sp>
      <p:pic>
        <p:nvPicPr>
          <p:cNvPr id="16388" name="Picture 4" descr="Vv"/>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5486400"/>
            <a:ext cx="14224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301627" y="6349106"/>
            <a:ext cx="1042273" cy="215444"/>
          </a:xfrm>
          <a:prstGeom prst="rect">
            <a:avLst/>
          </a:prstGeom>
          <a:noFill/>
        </p:spPr>
        <p:txBody>
          <a:bodyPr wrap="none" rtlCol="0">
            <a:spAutoFit/>
          </a:bodyPr>
          <a:lstStyle/>
          <a:p>
            <a:r>
              <a:rPr lang="en-US" sz="800" dirty="0" err="1" smtClean="0">
                <a:solidFill>
                  <a:srgbClr val="FFFF00"/>
                </a:solidFill>
              </a:rPr>
              <a:t>www.extension.org</a:t>
            </a:r>
            <a:endParaRPr lang="en-US" sz="800" dirty="0">
              <a:solidFill>
                <a:srgbClr val="FFFF00"/>
              </a:solidFill>
            </a:endParaRPr>
          </a:p>
        </p:txBody>
      </p:sp>
      <p:sp>
        <p:nvSpPr>
          <p:cNvPr id="9" name="TextBox 8"/>
          <p:cNvSpPr txBox="1"/>
          <p:nvPr/>
        </p:nvSpPr>
        <p:spPr>
          <a:xfrm>
            <a:off x="7645632" y="2508857"/>
            <a:ext cx="1396536" cy="215444"/>
          </a:xfrm>
          <a:prstGeom prst="rect">
            <a:avLst/>
          </a:prstGeom>
          <a:noFill/>
        </p:spPr>
        <p:txBody>
          <a:bodyPr wrap="none" rtlCol="0">
            <a:spAutoFit/>
          </a:bodyPr>
          <a:lstStyle/>
          <a:p>
            <a:r>
              <a:rPr lang="en-US" sz="800" smtClean="0">
                <a:solidFill>
                  <a:srgbClr val="FFFF00"/>
                </a:solidFill>
              </a:rPr>
              <a:t>textbookofbacteriology.net</a:t>
            </a:r>
            <a:endParaRPr lang="en-US" sz="800" dirty="0">
              <a:solidFill>
                <a:srgbClr val="FFFF00"/>
              </a:solidFill>
            </a:endParaRPr>
          </a:p>
        </p:txBody>
      </p:sp>
      <p:pic>
        <p:nvPicPr>
          <p:cNvPr id="4" name="Picture 3" descr="woundVvinf.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96200" y="609600"/>
            <a:ext cx="1295400" cy="1899257"/>
          </a:xfrm>
          <a:prstGeom prst="rect">
            <a:avLst/>
          </a:prstGeom>
        </p:spPr>
      </p:pic>
      <p:pic>
        <p:nvPicPr>
          <p:cNvPr id="5" name="Picture 4" descr="vibriovulnificu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48540" y="3913921"/>
            <a:ext cx="1383740" cy="988386"/>
          </a:xfrm>
          <a:prstGeom prst="rect">
            <a:avLst/>
          </a:prstGeom>
        </p:spPr>
      </p:pic>
      <p:sp>
        <p:nvSpPr>
          <p:cNvPr id="6" name="TextBox 5"/>
          <p:cNvSpPr txBox="1"/>
          <p:nvPr/>
        </p:nvSpPr>
        <p:spPr>
          <a:xfrm>
            <a:off x="926805" y="5952804"/>
            <a:ext cx="6374822" cy="461665"/>
          </a:xfrm>
          <a:prstGeom prst="rect">
            <a:avLst/>
          </a:prstGeom>
          <a:noFill/>
        </p:spPr>
        <p:txBody>
          <a:bodyPr wrap="none" rtlCol="0">
            <a:spAutoFit/>
          </a:bodyPr>
          <a:lstStyle/>
          <a:p>
            <a:r>
              <a:rPr lang="en-US" sz="2400" dirty="0" smtClean="0">
                <a:solidFill>
                  <a:srgbClr val="FFFF00"/>
                </a:solidFill>
              </a:rPr>
              <a:t>Highest mortality rate of seafood borne illness </a:t>
            </a:r>
            <a:endParaRPr lang="en-US" sz="2400" dirty="0">
              <a:solidFill>
                <a:srgbClr val="FFFF00"/>
              </a:solidFill>
            </a:endParaRPr>
          </a:p>
        </p:txBody>
      </p:sp>
    </p:spTree>
    <p:extLst>
      <p:ext uri="{BB962C8B-B14F-4D97-AF65-F5344CB8AC3E}">
        <p14:creationId xmlns:p14="http://schemas.microsoft.com/office/powerpoint/2010/main" val="210105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267420" cy="685336"/>
          </a:xfrm>
        </p:spPr>
        <p:txBody>
          <a:bodyPr>
            <a:normAutofit/>
          </a:bodyPr>
          <a:lstStyle/>
          <a:p>
            <a:pPr algn="ctr"/>
            <a:r>
              <a:rPr lang="en-US" sz="3800" b="0" i="1" dirty="0" smtClean="0">
                <a:latin typeface="Cambria" charset="0"/>
                <a:ea typeface="Cambria" charset="0"/>
                <a:cs typeface="Cambria" charset="0"/>
              </a:rPr>
              <a:t>Vibrio </a:t>
            </a:r>
            <a:r>
              <a:rPr lang="en-US" sz="3800" b="0" i="1" dirty="0" err="1" smtClean="0">
                <a:latin typeface="Cambria" charset="0"/>
                <a:ea typeface="Cambria" charset="0"/>
                <a:cs typeface="Cambria" charset="0"/>
              </a:rPr>
              <a:t>parahaemolyticus</a:t>
            </a:r>
            <a:endParaRPr lang="en-US" sz="3800" b="0" i="1" dirty="0">
              <a:latin typeface="Cambria" charset="0"/>
              <a:ea typeface="Cambria" charset="0"/>
              <a:cs typeface="Cambria" charset="0"/>
            </a:endParaRPr>
          </a:p>
        </p:txBody>
      </p:sp>
      <p:sp>
        <p:nvSpPr>
          <p:cNvPr id="3" name="Content Placeholder 2"/>
          <p:cNvSpPr>
            <a:spLocks noGrp="1"/>
          </p:cNvSpPr>
          <p:nvPr>
            <p:ph idx="1"/>
          </p:nvPr>
        </p:nvSpPr>
        <p:spPr>
          <a:xfrm>
            <a:off x="3429000" y="796227"/>
            <a:ext cx="5410200" cy="4809314"/>
          </a:xfrm>
        </p:spPr>
        <p:txBody>
          <a:bodyPr>
            <a:noAutofit/>
          </a:bodyPr>
          <a:lstStyle/>
          <a:p>
            <a:pPr marL="0" indent="0">
              <a:buNone/>
            </a:pPr>
            <a:endParaRPr lang="en-US" sz="2000" i="1" dirty="0" smtClean="0"/>
          </a:p>
          <a:p>
            <a:r>
              <a:rPr lang="en-US" sz="2000" dirty="0"/>
              <a:t>Gastrointestinal illness </a:t>
            </a:r>
            <a:r>
              <a:rPr lang="en-US" sz="2000" dirty="0" smtClean="0"/>
              <a:t>normally after </a:t>
            </a:r>
            <a:r>
              <a:rPr lang="en-US" sz="2000" dirty="0"/>
              <a:t>ingestion of raw or undercooked seafood </a:t>
            </a:r>
            <a:endParaRPr lang="en-US" sz="2000" dirty="0" smtClean="0"/>
          </a:p>
          <a:p>
            <a:endParaRPr lang="en-US" sz="2000" dirty="0" smtClean="0"/>
          </a:p>
          <a:p>
            <a:r>
              <a:rPr lang="en-US" sz="2000" dirty="0" smtClean="0"/>
              <a:t>Estimated 4500 </a:t>
            </a:r>
            <a:r>
              <a:rPr lang="en-US" sz="2000" dirty="0"/>
              <a:t>cases/year </a:t>
            </a:r>
            <a:r>
              <a:rPr lang="en-US" sz="2000" dirty="0" smtClean="0"/>
              <a:t>in </a:t>
            </a:r>
            <a:r>
              <a:rPr lang="en-US" sz="2000" dirty="0"/>
              <a:t>the US (CDC</a:t>
            </a:r>
            <a:r>
              <a:rPr lang="en-US" sz="2000" dirty="0" smtClean="0"/>
              <a:t>) with 2,800 from raw oyster consumption</a:t>
            </a:r>
          </a:p>
          <a:p>
            <a:endParaRPr lang="en-US" sz="2000" dirty="0" smtClean="0"/>
          </a:p>
          <a:p>
            <a:r>
              <a:rPr lang="en-US" sz="2000" dirty="0" smtClean="0"/>
              <a:t>Generally a milder illness than </a:t>
            </a:r>
            <a:r>
              <a:rPr lang="en-US" sz="2000" i="1" dirty="0" smtClean="0"/>
              <a:t>V. </a:t>
            </a:r>
            <a:r>
              <a:rPr lang="en-US" sz="2000" i="1" dirty="0" err="1" smtClean="0"/>
              <a:t>vulnificus</a:t>
            </a:r>
            <a:endParaRPr lang="en-US" sz="2000" i="1" dirty="0" smtClean="0"/>
          </a:p>
          <a:p>
            <a:endParaRPr lang="en-US" sz="2000" i="1" dirty="0"/>
          </a:p>
          <a:p>
            <a:r>
              <a:rPr lang="en-US" sz="2000" dirty="0" smtClean="0"/>
              <a:t>This has been a common problem for the US Gulf and West coasts in the summer, and more recently, for the Northeast and Mid-Atlantic regions of the US, including Virginia</a:t>
            </a:r>
            <a:endParaRPr lang="en-US" sz="2000" dirty="0"/>
          </a:p>
        </p:txBody>
      </p:sp>
      <p:pic>
        <p:nvPicPr>
          <p:cNvPr id="4" name="Picture 4" descr="how-to-get-rid-of-gastroenteriti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5577" y="1099562"/>
            <a:ext cx="2772013" cy="27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90600" y="5791200"/>
            <a:ext cx="5801839" cy="523220"/>
          </a:xfrm>
          <a:prstGeom prst="rect">
            <a:avLst/>
          </a:prstGeom>
          <a:noFill/>
        </p:spPr>
        <p:txBody>
          <a:bodyPr wrap="none" rtlCol="0">
            <a:spAutoFit/>
          </a:bodyPr>
          <a:lstStyle/>
          <a:p>
            <a:r>
              <a:rPr lang="en-US" sz="2800" dirty="0" smtClean="0">
                <a:solidFill>
                  <a:srgbClr val="FFFF00"/>
                </a:solidFill>
              </a:rPr>
              <a:t>Most common seafood borne illness </a:t>
            </a:r>
            <a:endParaRPr lang="en-US" sz="2800" dirty="0">
              <a:solidFill>
                <a:srgbClr val="FFFF00"/>
              </a:solidFill>
            </a:endParaRPr>
          </a:p>
        </p:txBody>
      </p:sp>
    </p:spTree>
    <p:extLst>
      <p:ext uri="{BB962C8B-B14F-4D97-AF65-F5344CB8AC3E}">
        <p14:creationId xmlns:p14="http://schemas.microsoft.com/office/powerpoint/2010/main" val="9501144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42"/>
            <a:ext cx="8229600" cy="835306"/>
          </a:xfrm>
        </p:spPr>
        <p:txBody>
          <a:bodyPr/>
          <a:lstStyle/>
          <a:p>
            <a:pPr algn="ctr"/>
            <a:r>
              <a:rPr lang="en-US" dirty="0" err="1" smtClean="0"/>
              <a:t>Vibriosis</a:t>
            </a:r>
            <a:r>
              <a:rPr lang="en-US" dirty="0" smtClean="0"/>
              <a:t> in the US</a:t>
            </a:r>
            <a:endParaRPr lang="en-US" dirty="0"/>
          </a:p>
        </p:txBody>
      </p:sp>
      <p:sp>
        <p:nvSpPr>
          <p:cNvPr id="3" name="Content Placeholder 2"/>
          <p:cNvSpPr>
            <a:spLocks noGrp="1"/>
          </p:cNvSpPr>
          <p:nvPr>
            <p:ph idx="1"/>
          </p:nvPr>
        </p:nvSpPr>
        <p:spPr>
          <a:xfrm>
            <a:off x="453342" y="884148"/>
            <a:ext cx="8229600" cy="4389120"/>
          </a:xfrm>
        </p:spPr>
        <p:txBody>
          <a:bodyPr>
            <a:normAutofit/>
          </a:bodyPr>
          <a:lstStyle/>
          <a:p>
            <a:r>
              <a:rPr lang="en-US" sz="2000" dirty="0"/>
              <a:t>Incidence of </a:t>
            </a:r>
            <a:r>
              <a:rPr lang="en-US" sz="2000" i="1" dirty="0"/>
              <a:t>Vibrio</a:t>
            </a:r>
            <a:r>
              <a:rPr lang="en-US" sz="2000" dirty="0"/>
              <a:t> infection was </a:t>
            </a:r>
            <a:r>
              <a:rPr lang="en-US" sz="2000" u="sng" dirty="0"/>
              <a:t>43% higher in 2012</a:t>
            </a:r>
            <a:r>
              <a:rPr lang="en-US" sz="2000" dirty="0"/>
              <a:t> compared with 2006–2008. </a:t>
            </a:r>
            <a:endParaRPr lang="en-US" sz="2000" dirty="0" smtClean="0"/>
          </a:p>
          <a:p>
            <a:endParaRPr lang="en-US" sz="2000" dirty="0" smtClean="0"/>
          </a:p>
          <a:p>
            <a:r>
              <a:rPr lang="en-US" sz="2000" dirty="0" smtClean="0"/>
              <a:t>2013 large East Coast outbreak of </a:t>
            </a:r>
            <a:r>
              <a:rPr lang="en-US" sz="2000" i="1" dirty="0" smtClean="0"/>
              <a:t>V. </a:t>
            </a:r>
            <a:r>
              <a:rPr lang="en-US" sz="2000" i="1" dirty="0" err="1" smtClean="0"/>
              <a:t>parahaemolyticus</a:t>
            </a:r>
            <a:r>
              <a:rPr lang="en-US" sz="2000" i="1" dirty="0" smtClean="0"/>
              <a:t> </a:t>
            </a:r>
            <a:r>
              <a:rPr lang="en-US" sz="2000" dirty="0" smtClean="0"/>
              <a:t>strain in the pandemic</a:t>
            </a:r>
            <a:r>
              <a:rPr lang="en-US" sz="2000" i="1" dirty="0" smtClean="0"/>
              <a:t> </a:t>
            </a:r>
            <a:r>
              <a:rPr lang="en-US" sz="2000" dirty="0" smtClean="0"/>
              <a:t>CC3 complex (serotypes O4:K12 &amp; O4:Kunknown)</a:t>
            </a:r>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41667" t="21819" r="16667" b="18676"/>
          <a:stretch/>
        </p:blipFill>
        <p:spPr>
          <a:xfrm>
            <a:off x="228600" y="2861841"/>
            <a:ext cx="4614199" cy="3691359"/>
          </a:xfrm>
          <a:prstGeom prst="rect">
            <a:avLst/>
          </a:prstGeom>
          <a:ln w="28575">
            <a:solidFill>
              <a:schemeClr val="accent1"/>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35833" t="42646" r="40833" b="29089"/>
          <a:stretch/>
        </p:blipFill>
        <p:spPr>
          <a:xfrm>
            <a:off x="4953000" y="3200400"/>
            <a:ext cx="4092361" cy="27769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5000" y="6207274"/>
            <a:ext cx="3184739" cy="448555"/>
          </a:xfrm>
          <a:prstGeom prst="rect">
            <a:avLst/>
          </a:prstGeom>
        </p:spPr>
      </p:pic>
      <p:cxnSp>
        <p:nvCxnSpPr>
          <p:cNvPr id="8" name="Straight Arrow Connector 7"/>
          <p:cNvCxnSpPr/>
          <p:nvPr/>
        </p:nvCxnSpPr>
        <p:spPr>
          <a:xfrm flipH="1">
            <a:off x="7696200" y="2970485"/>
            <a:ext cx="636481" cy="12967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99144" y="2670862"/>
            <a:ext cx="1064715" cy="369332"/>
          </a:xfrm>
          <a:prstGeom prst="rect">
            <a:avLst/>
          </a:prstGeom>
          <a:noFill/>
        </p:spPr>
        <p:txBody>
          <a:bodyPr wrap="none" rtlCol="0">
            <a:spAutoFit/>
          </a:bodyPr>
          <a:lstStyle/>
          <a:p>
            <a:r>
              <a:rPr lang="en-US" smtClean="0">
                <a:solidFill>
                  <a:srgbClr val="FFFF00"/>
                </a:solidFill>
              </a:rPr>
              <a:t>Vibriosis</a:t>
            </a:r>
            <a:endParaRPr lang="en-US" dirty="0">
              <a:solidFill>
                <a:srgbClr val="FFFF00"/>
              </a:solidFill>
            </a:endParaRPr>
          </a:p>
        </p:txBody>
      </p:sp>
    </p:spTree>
    <p:extLst>
      <p:ext uri="{BB962C8B-B14F-4D97-AF65-F5344CB8AC3E}">
        <p14:creationId xmlns:p14="http://schemas.microsoft.com/office/powerpoint/2010/main" val="15946223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9600" cy="1143000"/>
          </a:xfrm>
        </p:spPr>
        <p:txBody>
          <a:bodyPr>
            <a:normAutofit/>
          </a:bodyPr>
          <a:lstStyle/>
          <a:p>
            <a:pPr algn="ctr"/>
            <a:r>
              <a:rPr lang="en-US" sz="2800" dirty="0" smtClean="0"/>
              <a:t>Temperature and Salinity Influence on </a:t>
            </a:r>
            <a:r>
              <a:rPr lang="en-US" sz="2800" i="1" dirty="0" smtClean="0"/>
              <a:t>Vibrio</a:t>
            </a:r>
            <a:r>
              <a:rPr lang="en-US" sz="2800" dirty="0" smtClean="0"/>
              <a:t> spp. levels in Virginia Oysters</a:t>
            </a:r>
            <a:endParaRPr lang="en-US" sz="2800" dirty="0"/>
          </a:p>
        </p:txBody>
      </p:sp>
      <p:cxnSp>
        <p:nvCxnSpPr>
          <p:cNvPr id="5" name="Straight Connector 4"/>
          <p:cNvCxnSpPr/>
          <p:nvPr/>
        </p:nvCxnSpPr>
        <p:spPr>
          <a:xfrm>
            <a:off x="457200" y="1295211"/>
            <a:ext cx="8323586" cy="0"/>
          </a:xfrm>
          <a:prstGeom prst="line">
            <a:avLst/>
          </a:prstGeom>
          <a:ln w="38100" cmpd="sng">
            <a:solidFill>
              <a:srgbClr val="FFFF00"/>
            </a:solidFill>
            <a:prstDash val="lgDash"/>
          </a:ln>
        </p:spPr>
        <p:style>
          <a:lnRef idx="2">
            <a:schemeClr val="accent1"/>
          </a:lnRef>
          <a:fillRef idx="0">
            <a:schemeClr val="accent1"/>
          </a:fillRef>
          <a:effectRef idx="1">
            <a:schemeClr val="accent1"/>
          </a:effectRef>
          <a:fontRef idx="minor">
            <a:schemeClr val="tx1"/>
          </a:fontRef>
        </p:style>
      </p:cxnSp>
      <p:graphicFrame>
        <p:nvGraphicFramePr>
          <p:cNvPr id="10" name="Chart 9"/>
          <p:cNvGraphicFramePr>
            <a:graphicFrameLocks/>
          </p:cNvGraphicFramePr>
          <p:nvPr>
            <p:extLst>
              <p:ext uri="{D42A27DB-BD31-4B8C-83A1-F6EECF244321}">
                <p14:modId xmlns:p14="http://schemas.microsoft.com/office/powerpoint/2010/main" val="830168617"/>
              </p:ext>
            </p:extLst>
          </p:nvPr>
        </p:nvGraphicFramePr>
        <p:xfrm>
          <a:off x="56802" y="1449886"/>
          <a:ext cx="4484729" cy="26033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442691360"/>
              </p:ext>
            </p:extLst>
          </p:nvPr>
        </p:nvGraphicFramePr>
        <p:xfrm>
          <a:off x="4631335" y="1449886"/>
          <a:ext cx="4366058" cy="2642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696837266"/>
              </p:ext>
            </p:extLst>
          </p:nvPr>
        </p:nvGraphicFramePr>
        <p:xfrm>
          <a:off x="-81625" y="4020187"/>
          <a:ext cx="4623156" cy="26340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1430334312"/>
              </p:ext>
            </p:extLst>
          </p:nvPr>
        </p:nvGraphicFramePr>
        <p:xfrm>
          <a:off x="4759627" y="3966315"/>
          <a:ext cx="4135133" cy="27966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36847177"/>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MS- Theme1 dark- w- log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NOVA_ClimateChangeHH_Reece</Template>
  <TotalTime>700</TotalTime>
  <Words>1095</Words>
  <Application>Microsoft Macintosh PowerPoint</Application>
  <PresentationFormat>On-screen Show (4:3)</PresentationFormat>
  <Paragraphs>195</Paragraphs>
  <Slides>26</Slides>
  <Notes>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0" baseType="lpstr">
      <vt:lpstr>Custom Design</vt:lpstr>
      <vt:lpstr>VIMS- Theme1 dark- w- logo</vt:lpstr>
      <vt:lpstr>1_Custom Design</vt:lpstr>
      <vt:lpstr>Document</vt:lpstr>
      <vt:lpstr>Climate Change, the Aquatic Environment and Human Health</vt:lpstr>
      <vt:lpstr>The Changing Waters</vt:lpstr>
      <vt:lpstr>The Changing Waters</vt:lpstr>
      <vt:lpstr>Shifting Patterns?</vt:lpstr>
      <vt:lpstr>PowerPoint Presentation</vt:lpstr>
      <vt:lpstr>Vibrio vulnificus</vt:lpstr>
      <vt:lpstr>Vibrio parahaemolyticus</vt:lpstr>
      <vt:lpstr>Vibriosis in the US</vt:lpstr>
      <vt:lpstr>Temperature and Salinity Influence on Vibrio spp. levels in Virginia Oysters</vt:lpstr>
      <vt:lpstr>PowerPoint Presentation</vt:lpstr>
      <vt:lpstr>Enteric Pathogens - origin = fecal contamination</vt:lpstr>
      <vt:lpstr>Adenoviruses:  temperature and salinity persistence study (Quidort 2013)</vt:lpstr>
      <vt:lpstr>PowerPoint Presentation</vt:lpstr>
      <vt:lpstr>PowerPoint Presentation</vt:lpstr>
      <vt:lpstr>HAB-related human illnesses</vt:lpstr>
      <vt:lpstr>Cyanobacteria Blooms Increasing  (freshwater lakes, ponds etc.)</vt:lpstr>
      <vt:lpstr>HABs Across the US (1972 and 2008)</vt:lpstr>
      <vt:lpstr>HABs Across the US (2016)</vt:lpstr>
      <vt:lpstr>PowerPoint Presentation</vt:lpstr>
      <vt:lpstr>PowerPoint Presentation</vt:lpstr>
      <vt:lpstr>PowerPoint Presentation</vt:lpstr>
      <vt:lpstr>Expansion of C. polykrikoides and A. monilatum in the lower Cheseapeake Bay</vt:lpstr>
      <vt:lpstr>Cochlodinium polykrikoides- Early – mid August</vt:lpstr>
      <vt:lpstr>PowerPoint Presentation</vt:lpstr>
      <vt:lpstr>Conclusions and Questions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the Aquatic Environment and Human Health</dc:title>
  <dc:creator>Reece</dc:creator>
  <cp:lastModifiedBy>Kimberly Reece</cp:lastModifiedBy>
  <cp:revision>113</cp:revision>
  <dcterms:created xsi:type="dcterms:W3CDTF">2017-04-19T13:40:39Z</dcterms:created>
  <dcterms:modified xsi:type="dcterms:W3CDTF">2017-04-23T03:06:52Z</dcterms:modified>
</cp:coreProperties>
</file>