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9" r:id="rId1"/>
  </p:sldMasterIdLst>
  <p:notesMasterIdLst>
    <p:notesMasterId r:id="rId40"/>
  </p:notesMasterIdLst>
  <p:handoutMasterIdLst>
    <p:handoutMasterId r:id="rId41"/>
  </p:handoutMasterIdLst>
  <p:sldIdLst>
    <p:sldId id="288" r:id="rId2"/>
    <p:sldId id="560" r:id="rId3"/>
    <p:sldId id="528" r:id="rId4"/>
    <p:sldId id="456" r:id="rId5"/>
    <p:sldId id="457" r:id="rId6"/>
    <p:sldId id="558" r:id="rId7"/>
    <p:sldId id="532" r:id="rId8"/>
    <p:sldId id="534" r:id="rId9"/>
    <p:sldId id="459" r:id="rId10"/>
    <p:sldId id="458" r:id="rId11"/>
    <p:sldId id="472" r:id="rId12"/>
    <p:sldId id="557" r:id="rId13"/>
    <p:sldId id="462" r:id="rId14"/>
    <p:sldId id="540" r:id="rId15"/>
    <p:sldId id="465" r:id="rId16"/>
    <p:sldId id="466" r:id="rId17"/>
    <p:sldId id="467" r:id="rId18"/>
    <p:sldId id="469" r:id="rId19"/>
    <p:sldId id="470" r:id="rId20"/>
    <p:sldId id="463" r:id="rId21"/>
    <p:sldId id="484" r:id="rId22"/>
    <p:sldId id="485" r:id="rId23"/>
    <p:sldId id="460" r:id="rId24"/>
    <p:sldId id="483" r:id="rId25"/>
    <p:sldId id="487" r:id="rId26"/>
    <p:sldId id="488" r:id="rId27"/>
    <p:sldId id="489" r:id="rId28"/>
    <p:sldId id="490" r:id="rId29"/>
    <p:sldId id="493" r:id="rId30"/>
    <p:sldId id="494" r:id="rId31"/>
    <p:sldId id="495" r:id="rId32"/>
    <p:sldId id="497" r:id="rId33"/>
    <p:sldId id="498" r:id="rId34"/>
    <p:sldId id="501" r:id="rId35"/>
    <p:sldId id="502" r:id="rId36"/>
    <p:sldId id="504" r:id="rId37"/>
    <p:sldId id="506" r:id="rId38"/>
    <p:sldId id="455" r:id="rId39"/>
  </p:sldIdLst>
  <p:sldSz cx="16257588" cy="9144000"/>
  <p:notesSz cx="6858000" cy="9144000"/>
  <p:defaultTextStyle>
    <a:defPPr>
      <a:defRPr lang="en-US"/>
    </a:defPPr>
    <a:lvl1pPr marL="0" algn="l" defTabSz="1625306" rtl="0" eaLnBrk="1" latinLnBrk="0" hangingPunct="1">
      <a:defRPr sz="3200" kern="1200">
        <a:solidFill>
          <a:schemeClr val="tx1"/>
        </a:solidFill>
        <a:latin typeface="+mn-lt"/>
        <a:ea typeface="+mn-ea"/>
        <a:cs typeface="+mn-cs"/>
      </a:defRPr>
    </a:lvl1pPr>
    <a:lvl2pPr marL="812652" algn="l" defTabSz="1625306" rtl="0" eaLnBrk="1" latinLnBrk="0" hangingPunct="1">
      <a:defRPr sz="3200" kern="1200">
        <a:solidFill>
          <a:schemeClr val="tx1"/>
        </a:solidFill>
        <a:latin typeface="+mn-lt"/>
        <a:ea typeface="+mn-ea"/>
        <a:cs typeface="+mn-cs"/>
      </a:defRPr>
    </a:lvl2pPr>
    <a:lvl3pPr marL="1625306" algn="l" defTabSz="1625306" rtl="0" eaLnBrk="1" latinLnBrk="0" hangingPunct="1">
      <a:defRPr sz="3200" kern="1200">
        <a:solidFill>
          <a:schemeClr val="tx1"/>
        </a:solidFill>
        <a:latin typeface="+mn-lt"/>
        <a:ea typeface="+mn-ea"/>
        <a:cs typeface="+mn-cs"/>
      </a:defRPr>
    </a:lvl3pPr>
    <a:lvl4pPr marL="2437957" algn="l" defTabSz="1625306" rtl="0" eaLnBrk="1" latinLnBrk="0" hangingPunct="1">
      <a:defRPr sz="3200" kern="1200">
        <a:solidFill>
          <a:schemeClr val="tx1"/>
        </a:solidFill>
        <a:latin typeface="+mn-lt"/>
        <a:ea typeface="+mn-ea"/>
        <a:cs typeface="+mn-cs"/>
      </a:defRPr>
    </a:lvl4pPr>
    <a:lvl5pPr marL="3250613" algn="l" defTabSz="1625306" rtl="0" eaLnBrk="1" latinLnBrk="0" hangingPunct="1">
      <a:defRPr sz="3200" kern="1200">
        <a:solidFill>
          <a:schemeClr val="tx1"/>
        </a:solidFill>
        <a:latin typeface="+mn-lt"/>
        <a:ea typeface="+mn-ea"/>
        <a:cs typeface="+mn-cs"/>
      </a:defRPr>
    </a:lvl5pPr>
    <a:lvl6pPr marL="4063265" algn="l" defTabSz="1625306" rtl="0" eaLnBrk="1" latinLnBrk="0" hangingPunct="1">
      <a:defRPr sz="3200" kern="1200">
        <a:solidFill>
          <a:schemeClr val="tx1"/>
        </a:solidFill>
        <a:latin typeface="+mn-lt"/>
        <a:ea typeface="+mn-ea"/>
        <a:cs typeface="+mn-cs"/>
      </a:defRPr>
    </a:lvl6pPr>
    <a:lvl7pPr marL="4875918" algn="l" defTabSz="1625306" rtl="0" eaLnBrk="1" latinLnBrk="0" hangingPunct="1">
      <a:defRPr sz="3200" kern="1200">
        <a:solidFill>
          <a:schemeClr val="tx1"/>
        </a:solidFill>
        <a:latin typeface="+mn-lt"/>
        <a:ea typeface="+mn-ea"/>
        <a:cs typeface="+mn-cs"/>
      </a:defRPr>
    </a:lvl7pPr>
    <a:lvl8pPr marL="5688570" algn="l" defTabSz="1625306" rtl="0" eaLnBrk="1" latinLnBrk="0" hangingPunct="1">
      <a:defRPr sz="3200" kern="1200">
        <a:solidFill>
          <a:schemeClr val="tx1"/>
        </a:solidFill>
        <a:latin typeface="+mn-lt"/>
        <a:ea typeface="+mn-ea"/>
        <a:cs typeface="+mn-cs"/>
      </a:defRPr>
    </a:lvl8pPr>
    <a:lvl9pPr marL="6501224" algn="l" defTabSz="1625306"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46">
          <p15:clr>
            <a:srgbClr val="A4A3A4"/>
          </p15:clr>
        </p15:guide>
        <p15:guide id="2" pos="542">
          <p15:clr>
            <a:srgbClr val="A4A3A4"/>
          </p15:clr>
        </p15:guide>
        <p15:guide id="3" orient="horz" pos="662">
          <p15:clr>
            <a:srgbClr val="A4A3A4"/>
          </p15:clr>
        </p15:guide>
        <p15:guide id="4" pos="4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EBB"/>
    <a:srgbClr val="0E4A62"/>
    <a:srgbClr val="72A49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47" autoAdjust="0"/>
    <p:restoredTop sz="56339" autoAdjust="0"/>
  </p:normalViewPr>
  <p:slideViewPr>
    <p:cSldViewPr snapToGrid="0">
      <p:cViewPr varScale="1">
        <p:scale>
          <a:sx n="16" d="100"/>
          <a:sy n="16" d="100"/>
        </p:scale>
        <p:origin x="-128" y="-360"/>
      </p:cViewPr>
      <p:guideLst>
        <p:guide orient="horz" pos="3146"/>
        <p:guide orient="horz" pos="662"/>
        <p:guide pos="542"/>
        <p:guide pos="474"/>
      </p:guideLst>
    </p:cSldViewPr>
  </p:slideViewPr>
  <p:outlineViewPr>
    <p:cViewPr>
      <p:scale>
        <a:sx n="33" d="100"/>
        <a:sy n="33" d="100"/>
      </p:scale>
      <p:origin x="0" y="-3920"/>
    </p:cViewPr>
  </p:outlineViewPr>
  <p:notesTextViewPr>
    <p:cViewPr>
      <p:scale>
        <a:sx n="3" d="2"/>
        <a:sy n="3" d="2"/>
      </p:scale>
      <p:origin x="0" y="0"/>
    </p:cViewPr>
  </p:notesTextViewPr>
  <p:sorterViewPr>
    <p:cViewPr>
      <p:scale>
        <a:sx n="66" d="100"/>
        <a:sy n="66" d="100"/>
      </p:scale>
      <p:origin x="0" y="1408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920640051964215"/>
          <c:y val="0.13681787084418"/>
          <c:w val="0.890216042813808"/>
          <c:h val="0.452516959382999"/>
        </c:manualLayout>
      </c:layout>
      <c:barChart>
        <c:barDir val="col"/>
        <c:grouping val="clustered"/>
        <c:varyColors val="0"/>
        <c:ser>
          <c:idx val="0"/>
          <c:order val="0"/>
          <c:tx>
            <c:strRef>
              <c:f>Sheet1!$B$1</c:f>
              <c:strCache>
                <c:ptCount val="1"/>
                <c:pt idx="0">
                  <c:v>Jan-13</c:v>
                </c:pt>
              </c:strCache>
            </c:strRef>
          </c:tx>
          <c:spPr>
            <a:solidFill>
              <a:schemeClr val="tx1"/>
            </a:solidFill>
          </c:spPr>
          <c:invertIfNegative val="0"/>
          <c:dPt>
            <c:idx val="0"/>
            <c:invertIfNegative val="0"/>
            <c:bubble3D val="0"/>
            <c:spPr>
              <a:solidFill>
                <a:schemeClr val="accent1"/>
              </a:solidFill>
            </c:spPr>
          </c:dPt>
          <c:dPt>
            <c:idx val="1"/>
            <c:invertIfNegative val="0"/>
            <c:bubble3D val="0"/>
            <c:spPr>
              <a:solidFill>
                <a:srgbClr val="004A64"/>
              </a:solidFill>
            </c:spPr>
          </c:dPt>
          <c:dPt>
            <c:idx val="7"/>
            <c:invertIfNegative val="0"/>
            <c:bubble3D val="0"/>
            <c:spPr>
              <a:solidFill>
                <a:srgbClr val="004A64"/>
              </a:solidFill>
            </c:spPr>
          </c:dPt>
          <c:dPt>
            <c:idx val="8"/>
            <c:invertIfNegative val="0"/>
            <c:bubble3D val="0"/>
            <c:spPr>
              <a:solidFill>
                <a:srgbClr val="004A64"/>
              </a:solidFill>
            </c:spPr>
          </c:dPt>
          <c:dPt>
            <c:idx val="11"/>
            <c:invertIfNegative val="0"/>
            <c:bubble3D val="0"/>
            <c:spPr>
              <a:solidFill>
                <a:schemeClr val="accent1"/>
              </a:solidFill>
            </c:spPr>
          </c:dPt>
          <c:dPt>
            <c:idx val="12"/>
            <c:invertIfNegative val="0"/>
            <c:bubble3D val="0"/>
          </c:dPt>
          <c:dPt>
            <c:idx val="14"/>
            <c:invertIfNegative val="0"/>
            <c:bubble3D val="0"/>
            <c:spPr>
              <a:solidFill>
                <a:srgbClr val="004A64"/>
              </a:solidFill>
            </c:spPr>
          </c:dPt>
          <c:dPt>
            <c:idx val="18"/>
            <c:invertIfNegative val="0"/>
            <c:bubble3D val="0"/>
            <c:spPr>
              <a:solidFill>
                <a:srgbClr val="004A64"/>
              </a:solidFill>
            </c:spPr>
          </c:dPt>
          <c:cat>
            <c:strRef>
              <c:f>Sheet1!$A$2:$A$17</c:f>
              <c:strCache>
                <c:ptCount val="16"/>
                <c:pt idx="0">
                  <c:v>Economy</c:v>
                </c:pt>
                <c:pt idx="1">
                  <c:v>Jobs</c:v>
                </c:pt>
                <c:pt idx="2">
                  <c:v>Terrorism</c:v>
                </c:pt>
                <c:pt idx="3">
                  <c:v>Education</c:v>
                </c:pt>
                <c:pt idx="4">
                  <c:v>Social Security</c:v>
                </c:pt>
                <c:pt idx="5">
                  <c:v>Budget Deficit</c:v>
                </c:pt>
                <c:pt idx="6">
                  <c:v>Medicare</c:v>
                </c:pt>
                <c:pt idx="7">
                  <c:v>Health Care Costs</c:v>
                </c:pt>
                <c:pt idx="8">
                  <c:v>Tax Reform</c:v>
                </c:pt>
                <c:pt idx="9">
                  <c:v>Crime</c:v>
                </c:pt>
                <c:pt idx="10">
                  <c:v>Help Poor &amp; Needy</c:v>
                </c:pt>
                <c:pt idx="11">
                  <c:v>ENVIRONMENT</c:v>
                </c:pt>
                <c:pt idx="12">
                  <c:v>Strengthening Military</c:v>
                </c:pt>
                <c:pt idx="13">
                  <c:v>Illegal Immigration</c:v>
                </c:pt>
                <c:pt idx="14">
                  <c:v>GLOBAL WARMING</c:v>
                </c:pt>
                <c:pt idx="15">
                  <c:v>Global Trade</c:v>
                </c:pt>
              </c:strCache>
            </c:strRef>
          </c:cat>
          <c:val>
            <c:numRef>
              <c:f>Sheet1!$B$2:$B$17</c:f>
              <c:numCache>
                <c:formatCode>General</c:formatCode>
                <c:ptCount val="16"/>
                <c:pt idx="0">
                  <c:v>86.0</c:v>
                </c:pt>
                <c:pt idx="1">
                  <c:v>79.0</c:v>
                </c:pt>
                <c:pt idx="2">
                  <c:v>71.0</c:v>
                </c:pt>
                <c:pt idx="3">
                  <c:v>70.0</c:v>
                </c:pt>
                <c:pt idx="4">
                  <c:v>70.0</c:v>
                </c:pt>
                <c:pt idx="5">
                  <c:v>72.0</c:v>
                </c:pt>
                <c:pt idx="6">
                  <c:v>65.0</c:v>
                </c:pt>
                <c:pt idx="7">
                  <c:v>63.0</c:v>
                </c:pt>
                <c:pt idx="8">
                  <c:v>52.0</c:v>
                </c:pt>
                <c:pt idx="9">
                  <c:v>55.0</c:v>
                </c:pt>
                <c:pt idx="10">
                  <c:v>57.0</c:v>
                </c:pt>
                <c:pt idx="11">
                  <c:v>52.0</c:v>
                </c:pt>
                <c:pt idx="12">
                  <c:v>41.0</c:v>
                </c:pt>
                <c:pt idx="13">
                  <c:v>39.0</c:v>
                </c:pt>
                <c:pt idx="14">
                  <c:v>28.0</c:v>
                </c:pt>
                <c:pt idx="15">
                  <c:v>31.0</c:v>
                </c:pt>
              </c:numCache>
            </c:numRef>
          </c:val>
        </c:ser>
        <c:ser>
          <c:idx val="1"/>
          <c:order val="1"/>
          <c:tx>
            <c:strRef>
              <c:f>Sheet1!$C$1</c:f>
              <c:strCache>
                <c:ptCount val="1"/>
                <c:pt idx="0">
                  <c:v>Jan-14</c:v>
                </c:pt>
              </c:strCache>
            </c:strRef>
          </c:tx>
          <c:spPr>
            <a:solidFill>
              <a:schemeClr val="tx1">
                <a:lumMod val="65000"/>
                <a:lumOff val="35000"/>
              </a:schemeClr>
            </a:solidFill>
          </c:spPr>
          <c:invertIfNegative val="0"/>
          <c:dPt>
            <c:idx val="0"/>
            <c:invertIfNegative val="0"/>
            <c:bubble3D val="0"/>
            <c:spPr>
              <a:solidFill>
                <a:schemeClr val="accent3"/>
              </a:solidFill>
            </c:spPr>
          </c:dPt>
          <c:dPt>
            <c:idx val="1"/>
            <c:invertIfNegative val="0"/>
            <c:bubble3D val="0"/>
            <c:spPr>
              <a:solidFill>
                <a:srgbClr val="5786C5"/>
              </a:solidFill>
            </c:spPr>
          </c:dPt>
          <c:dPt>
            <c:idx val="7"/>
            <c:invertIfNegative val="0"/>
            <c:bubble3D val="0"/>
            <c:spPr>
              <a:solidFill>
                <a:srgbClr val="5786C5"/>
              </a:solidFill>
            </c:spPr>
          </c:dPt>
          <c:dPt>
            <c:idx val="8"/>
            <c:invertIfNegative val="0"/>
            <c:bubble3D val="0"/>
            <c:spPr>
              <a:solidFill>
                <a:srgbClr val="5786C5"/>
              </a:solidFill>
            </c:spPr>
          </c:dPt>
          <c:dPt>
            <c:idx val="11"/>
            <c:invertIfNegative val="0"/>
            <c:bubble3D val="0"/>
            <c:spPr>
              <a:solidFill>
                <a:schemeClr val="accent3"/>
              </a:solidFill>
            </c:spPr>
          </c:dPt>
          <c:dPt>
            <c:idx val="12"/>
            <c:invertIfNegative val="0"/>
            <c:bubble3D val="0"/>
            <c:spPr>
              <a:solidFill>
                <a:srgbClr val="7C7C7C"/>
              </a:solidFill>
            </c:spPr>
          </c:dPt>
          <c:dPt>
            <c:idx val="14"/>
            <c:invertIfNegative val="0"/>
            <c:bubble3D val="0"/>
            <c:spPr>
              <a:solidFill>
                <a:schemeClr val="accent3"/>
              </a:solidFill>
            </c:spPr>
          </c:dPt>
          <c:dPt>
            <c:idx val="15"/>
            <c:invertIfNegative val="0"/>
            <c:bubble3D val="0"/>
            <c:spPr>
              <a:solidFill>
                <a:schemeClr val="tx2"/>
              </a:solidFill>
            </c:spPr>
          </c:dPt>
          <c:dPt>
            <c:idx val="18"/>
            <c:invertIfNegative val="0"/>
            <c:bubble3D val="0"/>
            <c:spPr>
              <a:solidFill>
                <a:srgbClr val="5786C5"/>
              </a:solidFill>
            </c:spPr>
          </c:dPt>
          <c:cat>
            <c:strRef>
              <c:f>Sheet1!$A$2:$A$17</c:f>
              <c:strCache>
                <c:ptCount val="16"/>
                <c:pt idx="0">
                  <c:v>Economy</c:v>
                </c:pt>
                <c:pt idx="1">
                  <c:v>Jobs</c:v>
                </c:pt>
                <c:pt idx="2">
                  <c:v>Terrorism</c:v>
                </c:pt>
                <c:pt idx="3">
                  <c:v>Education</c:v>
                </c:pt>
                <c:pt idx="4">
                  <c:v>Social Security</c:v>
                </c:pt>
                <c:pt idx="5">
                  <c:v>Budget Deficit</c:v>
                </c:pt>
                <c:pt idx="6">
                  <c:v>Medicare</c:v>
                </c:pt>
                <c:pt idx="7">
                  <c:v>Health Care Costs</c:v>
                </c:pt>
                <c:pt idx="8">
                  <c:v>Tax Reform</c:v>
                </c:pt>
                <c:pt idx="9">
                  <c:v>Crime</c:v>
                </c:pt>
                <c:pt idx="10">
                  <c:v>Help Poor &amp; Needy</c:v>
                </c:pt>
                <c:pt idx="11">
                  <c:v>ENVIRONMENT</c:v>
                </c:pt>
                <c:pt idx="12">
                  <c:v>Strengthening Military</c:v>
                </c:pt>
                <c:pt idx="13">
                  <c:v>Illegal Immigration</c:v>
                </c:pt>
                <c:pt idx="14">
                  <c:v>GLOBAL WARMING</c:v>
                </c:pt>
                <c:pt idx="15">
                  <c:v>Global Trade</c:v>
                </c:pt>
              </c:strCache>
            </c:strRef>
          </c:cat>
          <c:val>
            <c:numRef>
              <c:f>Sheet1!$C$2:$C$17</c:f>
              <c:numCache>
                <c:formatCode>General</c:formatCode>
                <c:ptCount val="16"/>
                <c:pt idx="0">
                  <c:v>80.0</c:v>
                </c:pt>
                <c:pt idx="1">
                  <c:v>74.0</c:v>
                </c:pt>
                <c:pt idx="2">
                  <c:v>73.0</c:v>
                </c:pt>
                <c:pt idx="3">
                  <c:v>69.0</c:v>
                </c:pt>
                <c:pt idx="4">
                  <c:v>66.0</c:v>
                </c:pt>
                <c:pt idx="5">
                  <c:v>63.0</c:v>
                </c:pt>
                <c:pt idx="6">
                  <c:v>61.0</c:v>
                </c:pt>
                <c:pt idx="7">
                  <c:v>59.0</c:v>
                </c:pt>
                <c:pt idx="8">
                  <c:v>55.0</c:v>
                </c:pt>
                <c:pt idx="9">
                  <c:v>55.0</c:v>
                </c:pt>
                <c:pt idx="10">
                  <c:v>49.0</c:v>
                </c:pt>
                <c:pt idx="11">
                  <c:v>49.0</c:v>
                </c:pt>
                <c:pt idx="12">
                  <c:v>43.0</c:v>
                </c:pt>
                <c:pt idx="13">
                  <c:v>41.0</c:v>
                </c:pt>
                <c:pt idx="14">
                  <c:v>29.0</c:v>
                </c:pt>
                <c:pt idx="15">
                  <c:v>28.0</c:v>
                </c:pt>
              </c:numCache>
            </c:numRef>
          </c:val>
        </c:ser>
        <c:ser>
          <c:idx val="2"/>
          <c:order val="2"/>
          <c:tx>
            <c:strRef>
              <c:f>Sheet1!$D$1</c:f>
              <c:strCache>
                <c:ptCount val="1"/>
                <c:pt idx="0">
                  <c:v>Jan-15</c:v>
                </c:pt>
              </c:strCache>
            </c:strRef>
          </c:tx>
          <c:spPr>
            <a:solidFill>
              <a:srgbClr val="A6A6A6"/>
            </a:solidFill>
          </c:spPr>
          <c:invertIfNegative val="0"/>
          <c:dPt>
            <c:idx val="0"/>
            <c:invertIfNegative val="0"/>
            <c:bubble3D val="0"/>
            <c:spPr>
              <a:solidFill>
                <a:schemeClr val="accent2"/>
              </a:solidFill>
            </c:spPr>
          </c:dPt>
          <c:dPt>
            <c:idx val="1"/>
            <c:invertIfNegative val="0"/>
            <c:bubble3D val="0"/>
            <c:spPr>
              <a:solidFill>
                <a:srgbClr val="72A492"/>
              </a:solidFill>
            </c:spPr>
          </c:dPt>
          <c:dPt>
            <c:idx val="7"/>
            <c:invertIfNegative val="0"/>
            <c:bubble3D val="0"/>
            <c:spPr>
              <a:solidFill>
                <a:srgbClr val="72A492"/>
              </a:solidFill>
            </c:spPr>
          </c:dPt>
          <c:dPt>
            <c:idx val="8"/>
            <c:invertIfNegative val="0"/>
            <c:bubble3D val="0"/>
            <c:spPr>
              <a:solidFill>
                <a:srgbClr val="72A492"/>
              </a:solidFill>
            </c:spPr>
          </c:dPt>
          <c:dPt>
            <c:idx val="11"/>
            <c:invertIfNegative val="0"/>
            <c:bubble3D val="0"/>
            <c:spPr>
              <a:solidFill>
                <a:schemeClr val="accent2"/>
              </a:solidFill>
            </c:spPr>
          </c:dPt>
          <c:dPt>
            <c:idx val="12"/>
            <c:invertIfNegative val="0"/>
            <c:bubble3D val="0"/>
          </c:dPt>
          <c:dPt>
            <c:idx val="14"/>
            <c:invertIfNegative val="0"/>
            <c:bubble3D val="0"/>
            <c:spPr>
              <a:solidFill>
                <a:schemeClr val="accent2"/>
              </a:solidFill>
            </c:spPr>
          </c:dPt>
          <c:dPt>
            <c:idx val="18"/>
            <c:invertIfNegative val="0"/>
            <c:bubble3D val="0"/>
            <c:spPr>
              <a:solidFill>
                <a:srgbClr val="72A492"/>
              </a:solidFill>
            </c:spPr>
          </c:dPt>
          <c:cat>
            <c:strRef>
              <c:f>Sheet1!$A$2:$A$17</c:f>
              <c:strCache>
                <c:ptCount val="16"/>
                <c:pt idx="0">
                  <c:v>Economy</c:v>
                </c:pt>
                <c:pt idx="1">
                  <c:v>Jobs</c:v>
                </c:pt>
                <c:pt idx="2">
                  <c:v>Terrorism</c:v>
                </c:pt>
                <c:pt idx="3">
                  <c:v>Education</c:v>
                </c:pt>
                <c:pt idx="4">
                  <c:v>Social Security</c:v>
                </c:pt>
                <c:pt idx="5">
                  <c:v>Budget Deficit</c:v>
                </c:pt>
                <c:pt idx="6">
                  <c:v>Medicare</c:v>
                </c:pt>
                <c:pt idx="7">
                  <c:v>Health Care Costs</c:v>
                </c:pt>
                <c:pt idx="8">
                  <c:v>Tax Reform</c:v>
                </c:pt>
                <c:pt idx="9">
                  <c:v>Crime</c:v>
                </c:pt>
                <c:pt idx="10">
                  <c:v>Help Poor &amp; Needy</c:v>
                </c:pt>
                <c:pt idx="11">
                  <c:v>ENVIRONMENT</c:v>
                </c:pt>
                <c:pt idx="12">
                  <c:v>Strengthening Military</c:v>
                </c:pt>
                <c:pt idx="13">
                  <c:v>Illegal Immigration</c:v>
                </c:pt>
                <c:pt idx="14">
                  <c:v>GLOBAL WARMING</c:v>
                </c:pt>
                <c:pt idx="15">
                  <c:v>Global Trade</c:v>
                </c:pt>
              </c:strCache>
            </c:strRef>
          </c:cat>
          <c:val>
            <c:numRef>
              <c:f>Sheet1!$D$2:$D$17</c:f>
              <c:numCache>
                <c:formatCode>General</c:formatCode>
                <c:ptCount val="16"/>
                <c:pt idx="0">
                  <c:v>75.0</c:v>
                </c:pt>
                <c:pt idx="1">
                  <c:v>67.0</c:v>
                </c:pt>
                <c:pt idx="2">
                  <c:v>76.0</c:v>
                </c:pt>
                <c:pt idx="3">
                  <c:v>67.0</c:v>
                </c:pt>
                <c:pt idx="4">
                  <c:v>66.0</c:v>
                </c:pt>
                <c:pt idx="5">
                  <c:v>64.0</c:v>
                </c:pt>
                <c:pt idx="6">
                  <c:v>61.0</c:v>
                </c:pt>
                <c:pt idx="7">
                  <c:v>64.0</c:v>
                </c:pt>
                <c:pt idx="8">
                  <c:v>48.0</c:v>
                </c:pt>
                <c:pt idx="9">
                  <c:v>57.0</c:v>
                </c:pt>
                <c:pt idx="10">
                  <c:v>55.0</c:v>
                </c:pt>
                <c:pt idx="11">
                  <c:v>51.0</c:v>
                </c:pt>
                <c:pt idx="12">
                  <c:v>52.0</c:v>
                </c:pt>
                <c:pt idx="13">
                  <c:v>52.0</c:v>
                </c:pt>
                <c:pt idx="14">
                  <c:v>38.0</c:v>
                </c:pt>
                <c:pt idx="15">
                  <c:v>30.0</c:v>
                </c:pt>
              </c:numCache>
            </c:numRef>
          </c:val>
        </c:ser>
        <c:ser>
          <c:idx val="3"/>
          <c:order val="3"/>
          <c:tx>
            <c:strRef>
              <c:f>Sheet1!$E$1</c:f>
              <c:strCache>
                <c:ptCount val="1"/>
                <c:pt idx="0">
                  <c:v>Jan-16</c:v>
                </c:pt>
              </c:strCache>
            </c:strRef>
          </c:tx>
          <c:spPr>
            <a:solidFill>
              <a:schemeClr val="bg1">
                <a:lumMod val="75000"/>
              </a:schemeClr>
            </a:solidFill>
          </c:spPr>
          <c:invertIfNegative val="0"/>
          <c:dPt>
            <c:idx val="0"/>
            <c:invertIfNegative val="0"/>
            <c:bubble3D val="0"/>
            <c:spPr>
              <a:solidFill>
                <a:srgbClr val="FDB913"/>
              </a:solidFill>
            </c:spPr>
          </c:dPt>
          <c:dPt>
            <c:idx val="1"/>
            <c:invertIfNegative val="0"/>
            <c:bubble3D val="0"/>
            <c:spPr>
              <a:solidFill>
                <a:srgbClr val="FDB913"/>
              </a:solidFill>
            </c:spPr>
          </c:dPt>
          <c:dPt>
            <c:idx val="7"/>
            <c:invertIfNegative val="0"/>
            <c:bubble3D val="0"/>
            <c:spPr>
              <a:solidFill>
                <a:srgbClr val="FDB913"/>
              </a:solidFill>
            </c:spPr>
          </c:dPt>
          <c:dPt>
            <c:idx val="8"/>
            <c:invertIfNegative val="0"/>
            <c:bubble3D val="0"/>
            <c:spPr>
              <a:solidFill>
                <a:schemeClr val="accent5"/>
              </a:solidFill>
            </c:spPr>
          </c:dPt>
          <c:dPt>
            <c:idx val="11"/>
            <c:invertIfNegative val="0"/>
            <c:bubble3D val="0"/>
            <c:spPr>
              <a:solidFill>
                <a:schemeClr val="accent5"/>
              </a:solidFill>
            </c:spPr>
          </c:dPt>
          <c:dPt>
            <c:idx val="12"/>
            <c:invertIfNegative val="0"/>
            <c:bubble3D val="0"/>
            <c:spPr>
              <a:solidFill>
                <a:srgbClr val="CBCBCB"/>
              </a:solidFill>
            </c:spPr>
          </c:dPt>
          <c:dPt>
            <c:idx val="14"/>
            <c:invertIfNegative val="0"/>
            <c:bubble3D val="0"/>
            <c:spPr>
              <a:solidFill>
                <a:srgbClr val="FDB913"/>
              </a:solidFill>
            </c:spPr>
          </c:dPt>
          <c:dPt>
            <c:idx val="15"/>
            <c:invertIfNegative val="0"/>
            <c:bubble3D val="0"/>
            <c:spPr>
              <a:solidFill>
                <a:srgbClr val="BFBFBF"/>
              </a:solidFill>
            </c:spPr>
          </c:dPt>
          <c:dPt>
            <c:idx val="18"/>
            <c:invertIfNegative val="0"/>
            <c:bubble3D val="0"/>
            <c:spPr>
              <a:solidFill>
                <a:srgbClr val="FDB913"/>
              </a:solidFill>
            </c:spPr>
          </c:dPt>
          <c:cat>
            <c:strRef>
              <c:f>Sheet1!$A$2:$A$17</c:f>
              <c:strCache>
                <c:ptCount val="16"/>
                <c:pt idx="0">
                  <c:v>Economy</c:v>
                </c:pt>
                <c:pt idx="1">
                  <c:v>Jobs</c:v>
                </c:pt>
                <c:pt idx="2">
                  <c:v>Terrorism</c:v>
                </c:pt>
                <c:pt idx="3">
                  <c:v>Education</c:v>
                </c:pt>
                <c:pt idx="4">
                  <c:v>Social Security</c:v>
                </c:pt>
                <c:pt idx="5">
                  <c:v>Budget Deficit</c:v>
                </c:pt>
                <c:pt idx="6">
                  <c:v>Medicare</c:v>
                </c:pt>
                <c:pt idx="7">
                  <c:v>Health Care Costs</c:v>
                </c:pt>
                <c:pt idx="8">
                  <c:v>Tax Reform</c:v>
                </c:pt>
                <c:pt idx="9">
                  <c:v>Crime</c:v>
                </c:pt>
                <c:pt idx="10">
                  <c:v>Help Poor &amp; Needy</c:v>
                </c:pt>
                <c:pt idx="11">
                  <c:v>ENVIRONMENT</c:v>
                </c:pt>
                <c:pt idx="12">
                  <c:v>Strengthening Military</c:v>
                </c:pt>
                <c:pt idx="13">
                  <c:v>Illegal Immigration</c:v>
                </c:pt>
                <c:pt idx="14">
                  <c:v>GLOBAL WARMING</c:v>
                </c:pt>
                <c:pt idx="15">
                  <c:v>Global Trade</c:v>
                </c:pt>
              </c:strCache>
            </c:strRef>
          </c:cat>
          <c:val>
            <c:numRef>
              <c:f>Sheet1!$E$2:$E$17</c:f>
              <c:numCache>
                <c:formatCode>General</c:formatCode>
                <c:ptCount val="16"/>
                <c:pt idx="0">
                  <c:v>75.0</c:v>
                </c:pt>
                <c:pt idx="1">
                  <c:v>64.0</c:v>
                </c:pt>
                <c:pt idx="2">
                  <c:v>75.0</c:v>
                </c:pt>
                <c:pt idx="3">
                  <c:v>66.0</c:v>
                </c:pt>
                <c:pt idx="4">
                  <c:v>62.0</c:v>
                </c:pt>
                <c:pt idx="5">
                  <c:v>56.0</c:v>
                </c:pt>
                <c:pt idx="6">
                  <c:v>58.0</c:v>
                </c:pt>
                <c:pt idx="7">
                  <c:v>61.0</c:v>
                </c:pt>
                <c:pt idx="8">
                  <c:v>45.0</c:v>
                </c:pt>
                <c:pt idx="9">
                  <c:v>44.0</c:v>
                </c:pt>
                <c:pt idx="10">
                  <c:v>54.0</c:v>
                </c:pt>
                <c:pt idx="11">
                  <c:v>47.0</c:v>
                </c:pt>
                <c:pt idx="12">
                  <c:v>49.0</c:v>
                </c:pt>
                <c:pt idx="13">
                  <c:v>51.0</c:v>
                </c:pt>
                <c:pt idx="14">
                  <c:v>38.0</c:v>
                </c:pt>
                <c:pt idx="15">
                  <c:v>31.0</c:v>
                </c:pt>
              </c:numCache>
            </c:numRef>
          </c:val>
        </c:ser>
        <c:dLbls>
          <c:showLegendKey val="0"/>
          <c:showVal val="0"/>
          <c:showCatName val="0"/>
          <c:showSerName val="0"/>
          <c:showPercent val="0"/>
          <c:showBubbleSize val="0"/>
        </c:dLbls>
        <c:gapWidth val="150"/>
        <c:axId val="2133589320"/>
        <c:axId val="2132647144"/>
      </c:barChart>
      <c:catAx>
        <c:axId val="2133589320"/>
        <c:scaling>
          <c:orientation val="minMax"/>
        </c:scaling>
        <c:delete val="0"/>
        <c:axPos val="b"/>
        <c:numFmt formatCode="General" sourceLinked="0"/>
        <c:majorTickMark val="out"/>
        <c:minorTickMark val="none"/>
        <c:tickLblPos val="nextTo"/>
        <c:spPr>
          <a:ln>
            <a:solidFill>
              <a:srgbClr val="0C5B84"/>
            </a:solidFill>
          </a:ln>
        </c:spPr>
        <c:txPr>
          <a:bodyPr rot="-4080000" vert="horz" anchor="ctr" anchorCtr="1"/>
          <a:lstStyle/>
          <a:p>
            <a:pPr>
              <a:defRPr sz="1050" b="0" i="0">
                <a:solidFill>
                  <a:schemeClr val="bg1">
                    <a:lumMod val="50000"/>
                  </a:schemeClr>
                </a:solidFill>
                <a:latin typeface="Gotham Book"/>
                <a:cs typeface="Gotham Book"/>
              </a:defRPr>
            </a:pPr>
            <a:endParaRPr lang="en-US"/>
          </a:p>
        </c:txPr>
        <c:crossAx val="2132647144"/>
        <c:crosses val="autoZero"/>
        <c:auto val="1"/>
        <c:lblAlgn val="ctr"/>
        <c:lblOffset val="100"/>
        <c:noMultiLvlLbl val="0"/>
      </c:catAx>
      <c:valAx>
        <c:axId val="2132647144"/>
        <c:scaling>
          <c:orientation val="minMax"/>
        </c:scaling>
        <c:delete val="0"/>
        <c:axPos val="l"/>
        <c:majorGridlines>
          <c:spPr>
            <a:ln>
              <a:solidFill>
                <a:srgbClr val="0C5B84">
                  <a:alpha val="50000"/>
                </a:srgbClr>
              </a:solidFill>
            </a:ln>
          </c:spPr>
        </c:majorGridlines>
        <c:title>
          <c:tx>
            <c:rich>
              <a:bodyPr rot="-5400000" vert="horz"/>
              <a:lstStyle/>
              <a:p>
                <a:pPr>
                  <a:defRPr sz="1600" b="0" i="0" cap="all">
                    <a:solidFill>
                      <a:srgbClr val="0C5B84"/>
                    </a:solidFill>
                    <a:latin typeface="Gotham Book"/>
                    <a:cs typeface="Gotham Book"/>
                  </a:defRPr>
                </a:pPr>
                <a:r>
                  <a:rPr lang="en-US" sz="1600" b="0" i="0" cap="all" dirty="0" smtClean="0">
                    <a:solidFill>
                      <a:srgbClr val="0C5B84"/>
                    </a:solidFill>
                    <a:latin typeface="Gotham Book"/>
                    <a:cs typeface="Gotham Book"/>
                  </a:rPr>
                  <a:t>%</a:t>
                </a:r>
                <a:r>
                  <a:rPr lang="en-US" sz="1600" b="0" i="0" cap="all" baseline="0" dirty="0" smtClean="0">
                    <a:solidFill>
                      <a:srgbClr val="0C5B84"/>
                    </a:solidFill>
                    <a:latin typeface="Gotham Book"/>
                    <a:cs typeface="Gotham Book"/>
                  </a:rPr>
                  <a:t> of Americans</a:t>
                </a:r>
                <a:endParaRPr lang="en-US" sz="1600" b="0" i="0" cap="all" dirty="0">
                  <a:solidFill>
                    <a:srgbClr val="0C5B84"/>
                  </a:solidFill>
                  <a:latin typeface="Gotham Book"/>
                  <a:cs typeface="Gotham Book"/>
                </a:endParaRPr>
              </a:p>
            </c:rich>
          </c:tx>
          <c:layout/>
          <c:overlay val="0"/>
        </c:title>
        <c:numFmt formatCode="General" sourceLinked="1"/>
        <c:majorTickMark val="out"/>
        <c:minorTickMark val="none"/>
        <c:tickLblPos val="nextTo"/>
        <c:spPr>
          <a:ln>
            <a:solidFill>
              <a:srgbClr val="0C5B84"/>
            </a:solidFill>
          </a:ln>
        </c:spPr>
        <c:txPr>
          <a:bodyPr/>
          <a:lstStyle/>
          <a:p>
            <a:pPr>
              <a:defRPr sz="1200">
                <a:solidFill>
                  <a:srgbClr val="0C5B84"/>
                </a:solidFill>
                <a:latin typeface="Corbel"/>
              </a:defRPr>
            </a:pPr>
            <a:endParaRPr lang="en-US"/>
          </a:p>
        </c:txPr>
        <c:crossAx val="2133589320"/>
        <c:crosses val="autoZero"/>
        <c:crossBetween val="between"/>
      </c:valAx>
      <c:spPr>
        <a:ln>
          <a:noFill/>
        </a:ln>
      </c:spPr>
    </c:plotArea>
    <c:legend>
      <c:legendPos val="t"/>
      <c:layout>
        <c:manualLayout>
          <c:xMode val="edge"/>
          <c:yMode val="edge"/>
          <c:x val="0.656670939418264"/>
          <c:y val="0.0241560989394685"/>
          <c:w val="0.317200771349188"/>
          <c:h val="0.0770758892786592"/>
        </c:manualLayout>
      </c:layout>
      <c:overlay val="0"/>
      <c:txPr>
        <a:bodyPr/>
        <a:lstStyle/>
        <a:p>
          <a:pPr>
            <a:defRPr sz="1200">
              <a:solidFill>
                <a:schemeClr val="tx2"/>
              </a:solidFill>
              <a:latin typeface="Tahoma"/>
              <a:cs typeface="Tahoma"/>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F1A9B4-669F-6B43-891F-0C491104A128}" type="datetimeFigureOut">
              <a:rPr lang="en-US" smtClean="0"/>
              <a:t>5/4/17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D94AC4-4CB7-6247-B121-891D6E1D07EC}" type="slidenum">
              <a:rPr lang="en-US" smtClean="0"/>
              <a:t>‹#›</a:t>
            </a:fld>
            <a:endParaRPr lang="en-US"/>
          </a:p>
        </p:txBody>
      </p:sp>
    </p:spTree>
    <p:extLst>
      <p:ext uri="{BB962C8B-B14F-4D97-AF65-F5344CB8AC3E}">
        <p14:creationId xmlns:p14="http://schemas.microsoft.com/office/powerpoint/2010/main" val="5257765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0E827-4EC0-4DEC-AC9D-FD737D498AF5}" type="datetimeFigureOut">
              <a:rPr lang="en-US" smtClean="0"/>
              <a:t>5/4/17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F1C14-2F72-4A4F-9975-3923C7E3156A}" type="slidenum">
              <a:rPr lang="en-US" smtClean="0"/>
              <a:t>‹#›</a:t>
            </a:fld>
            <a:endParaRPr lang="en-US" dirty="0"/>
          </a:p>
        </p:txBody>
      </p:sp>
    </p:spTree>
    <p:extLst>
      <p:ext uri="{BB962C8B-B14F-4D97-AF65-F5344CB8AC3E}">
        <p14:creationId xmlns:p14="http://schemas.microsoft.com/office/powerpoint/2010/main" val="468763877"/>
      </p:ext>
    </p:extLst>
  </p:cSld>
  <p:clrMap bg1="lt1" tx1="dk1" bg2="lt2" tx2="dk2" accent1="accent1" accent2="accent2" accent3="accent3" accent4="accent4" accent5="accent5" accent6="accent6" hlink="hlink" folHlink="folHlink"/>
  <p:hf hdr="0" ftr="0" dt="0"/>
  <p:notesStyle>
    <a:lvl1pPr marL="0" algn="l" defTabSz="1625306" rtl="0" eaLnBrk="1" latinLnBrk="0" hangingPunct="1">
      <a:defRPr sz="2100" kern="1200">
        <a:solidFill>
          <a:schemeClr val="tx1"/>
        </a:solidFill>
        <a:latin typeface="+mn-lt"/>
        <a:ea typeface="+mn-ea"/>
        <a:cs typeface="+mn-cs"/>
      </a:defRPr>
    </a:lvl1pPr>
    <a:lvl2pPr marL="812652" algn="l" defTabSz="1625306" rtl="0" eaLnBrk="1" latinLnBrk="0" hangingPunct="1">
      <a:defRPr sz="2100" kern="1200">
        <a:solidFill>
          <a:schemeClr val="tx1"/>
        </a:solidFill>
        <a:latin typeface="+mn-lt"/>
        <a:ea typeface="+mn-ea"/>
        <a:cs typeface="+mn-cs"/>
      </a:defRPr>
    </a:lvl2pPr>
    <a:lvl3pPr marL="1625306" algn="l" defTabSz="1625306" rtl="0" eaLnBrk="1" latinLnBrk="0" hangingPunct="1">
      <a:defRPr sz="2100" kern="1200">
        <a:solidFill>
          <a:schemeClr val="tx1"/>
        </a:solidFill>
        <a:latin typeface="+mn-lt"/>
        <a:ea typeface="+mn-ea"/>
        <a:cs typeface="+mn-cs"/>
      </a:defRPr>
    </a:lvl3pPr>
    <a:lvl4pPr marL="2437957" algn="l" defTabSz="1625306" rtl="0" eaLnBrk="1" latinLnBrk="0" hangingPunct="1">
      <a:defRPr sz="2100" kern="1200">
        <a:solidFill>
          <a:schemeClr val="tx1"/>
        </a:solidFill>
        <a:latin typeface="+mn-lt"/>
        <a:ea typeface="+mn-ea"/>
        <a:cs typeface="+mn-cs"/>
      </a:defRPr>
    </a:lvl4pPr>
    <a:lvl5pPr marL="3250613" algn="l" defTabSz="1625306" rtl="0" eaLnBrk="1" latinLnBrk="0" hangingPunct="1">
      <a:defRPr sz="2100" kern="1200">
        <a:solidFill>
          <a:schemeClr val="tx1"/>
        </a:solidFill>
        <a:latin typeface="+mn-lt"/>
        <a:ea typeface="+mn-ea"/>
        <a:cs typeface="+mn-cs"/>
      </a:defRPr>
    </a:lvl5pPr>
    <a:lvl6pPr marL="4063265" algn="l" defTabSz="1625306" rtl="0" eaLnBrk="1" latinLnBrk="0" hangingPunct="1">
      <a:defRPr sz="2100" kern="1200">
        <a:solidFill>
          <a:schemeClr val="tx1"/>
        </a:solidFill>
        <a:latin typeface="+mn-lt"/>
        <a:ea typeface="+mn-ea"/>
        <a:cs typeface="+mn-cs"/>
      </a:defRPr>
    </a:lvl6pPr>
    <a:lvl7pPr marL="4875918" algn="l" defTabSz="1625306" rtl="0" eaLnBrk="1" latinLnBrk="0" hangingPunct="1">
      <a:defRPr sz="2100" kern="1200">
        <a:solidFill>
          <a:schemeClr val="tx1"/>
        </a:solidFill>
        <a:latin typeface="+mn-lt"/>
        <a:ea typeface="+mn-ea"/>
        <a:cs typeface="+mn-cs"/>
      </a:defRPr>
    </a:lvl7pPr>
    <a:lvl8pPr marL="5688570" algn="l" defTabSz="1625306" rtl="0" eaLnBrk="1" latinLnBrk="0" hangingPunct="1">
      <a:defRPr sz="2100" kern="1200">
        <a:solidFill>
          <a:schemeClr val="tx1"/>
        </a:solidFill>
        <a:latin typeface="+mn-lt"/>
        <a:ea typeface="+mn-ea"/>
        <a:cs typeface="+mn-cs"/>
      </a:defRPr>
    </a:lvl8pPr>
    <a:lvl9pPr marL="6501224" algn="l" defTabSz="1625306"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limatecommunication.yale.edu/publications/politics-global-warming-november-2016/" TargetMode="External"/><Relationship Id="rId4" Type="http://schemas.openxmlformats.org/officeDocument/2006/relationships/hyperlink" Target="http://www.gallup.com/poll/206030/global-warming-concern-three-decade-high.aspx?g_source=Politics&amp;g_medium=newsfeed&amp;g_campaign=tiles"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climateforhealth.org/file/907/download"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1</a:t>
            </a:fld>
            <a:endParaRPr lang="en-US" dirty="0"/>
          </a:p>
        </p:txBody>
      </p:sp>
    </p:spTree>
    <p:extLst>
      <p:ext uri="{BB962C8B-B14F-4D97-AF65-F5344CB8AC3E}">
        <p14:creationId xmlns:p14="http://schemas.microsoft.com/office/powerpoint/2010/main" val="62769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625306" rtl="0" eaLnBrk="1" fontAlgn="auto" latinLnBrk="0" hangingPunct="1">
              <a:lnSpc>
                <a:spcPct val="100000"/>
              </a:lnSpc>
              <a:spcBef>
                <a:spcPts val="0"/>
              </a:spcBef>
              <a:spcAft>
                <a:spcPts val="0"/>
              </a:spcAft>
              <a:buClrTx/>
              <a:buSzTx/>
              <a:buFontTx/>
              <a:buNone/>
              <a:tabLst/>
              <a:defRPr/>
            </a:pPr>
            <a:r>
              <a:rPr lang="en-US" dirty="0" smtClean="0"/>
              <a:t>Not only is health a safe entry point for talking about climate change, research tells us that, Americans trust their nurses, doctors and other health professionals the most as sources for credible information on climate change.</a:t>
            </a:r>
          </a:p>
          <a:p>
            <a:pPr marL="0" marR="0" indent="0" algn="l" defTabSz="1625306"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1625306" rtl="0" eaLnBrk="1" fontAlgn="auto" latinLnBrk="0" hangingPunct="1">
              <a:lnSpc>
                <a:spcPct val="100000"/>
              </a:lnSpc>
              <a:spcBef>
                <a:spcPts val="0"/>
              </a:spcBef>
              <a:spcAft>
                <a:spcPts val="0"/>
              </a:spcAft>
              <a:buClrTx/>
              <a:buSzTx/>
              <a:buFontTx/>
              <a:buNone/>
              <a:tabLst/>
              <a:defRPr/>
            </a:pPr>
            <a:r>
              <a:rPr lang="en-US" baseline="0" dirty="0" smtClean="0"/>
              <a:t>And you have extensive reach: 83% of all Americans have contact with a health professional at least once a year. </a:t>
            </a:r>
          </a:p>
          <a:p>
            <a:pPr marL="0" marR="0" indent="0" algn="l" defTabSz="1625306"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10</a:t>
            </a:fld>
            <a:endParaRPr lang="en-US" dirty="0"/>
          </a:p>
        </p:txBody>
      </p:sp>
    </p:spTree>
    <p:extLst>
      <p:ext uri="{BB962C8B-B14F-4D97-AF65-F5344CB8AC3E}">
        <p14:creationId xmlns:p14="http://schemas.microsoft.com/office/powerpoint/2010/main" val="3967783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So, health</a:t>
            </a:r>
            <a:r>
              <a:rPr lang="en-US" baseline="0" dirty="0" smtClean="0"/>
              <a:t> is a winning frame, you are trusted, and as these findings show, you are already ahead of the curve in role modeling personal leadership by adopting climate behaviors ahead of the general public. </a:t>
            </a:r>
            <a:r>
              <a:rPr lang="en-US" dirty="0" smtClean="0"/>
              <a:t>You get that taking early action, whether it is to prevent disease or address climate change, produces the greatest health benefits.</a:t>
            </a:r>
          </a:p>
          <a:p>
            <a:pPr marL="171450" indent="-171450">
              <a:buFont typeface="Arial"/>
              <a:buChar char="•"/>
            </a:pPr>
            <a:endParaRPr lang="en-US" dirty="0" smtClean="0"/>
          </a:p>
          <a:p>
            <a:pPr marL="171450" indent="-171450">
              <a:buFont typeface="Arial"/>
              <a:buChar char="•"/>
            </a:pPr>
            <a:r>
              <a:rPr lang="en-US" dirty="0" smtClean="0"/>
              <a:t>So, now we</a:t>
            </a:r>
            <a:r>
              <a:rPr lang="en-US" baseline="0" dirty="0" smtClean="0"/>
              <a:t> want to help you </a:t>
            </a:r>
            <a:r>
              <a:rPr lang="en-US" dirty="0" smtClean="0"/>
              <a:t>take the next step of engaging the community on this issue. We’re calling upon you to get more people to follow your lead, and to demand climate solutions of decision-makers. </a:t>
            </a:r>
          </a:p>
          <a:p>
            <a:pPr marL="171450" indent="-171450">
              <a:buFont typeface="Arial"/>
              <a:buChar char="•"/>
            </a:pPr>
            <a:endParaRPr lang="en-US" dirty="0" smtClean="0"/>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11</a:t>
            </a:fld>
            <a:endParaRPr lang="en-US" dirty="0"/>
          </a:p>
        </p:txBody>
      </p:sp>
    </p:spTree>
    <p:extLst>
      <p:ext uri="{BB962C8B-B14F-4D97-AF65-F5344CB8AC3E}">
        <p14:creationId xmlns:p14="http://schemas.microsoft.com/office/powerpoint/2010/main" val="1441079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625306" rtl="0" eaLnBrk="1" fontAlgn="auto" latinLnBrk="0" hangingPunct="1">
              <a:lnSpc>
                <a:spcPct val="100000"/>
              </a:lnSpc>
              <a:spcBef>
                <a:spcPts val="0"/>
              </a:spcBef>
              <a:spcAft>
                <a:spcPts val="0"/>
              </a:spcAft>
              <a:buClrTx/>
              <a:buSzTx/>
              <a:buFontTx/>
              <a:buNone/>
              <a:tabLst/>
              <a:defRPr/>
            </a:pPr>
            <a:r>
              <a:rPr lang="en-US" sz="2100" b="0" i="0" kern="1200" dirty="0" smtClean="0">
                <a:solidFill>
                  <a:schemeClr val="tx1"/>
                </a:solidFill>
                <a:effectLst/>
                <a:latin typeface="+mn-lt"/>
                <a:ea typeface="+mn-ea"/>
                <a:cs typeface="+mn-cs"/>
              </a:rPr>
              <a:t>Who </a:t>
            </a:r>
            <a:r>
              <a:rPr lang="en-US" sz="2100" b="0" i="0" kern="1200" baseline="0" dirty="0" smtClean="0">
                <a:solidFill>
                  <a:schemeClr val="tx1"/>
                </a:solidFill>
                <a:effectLst/>
                <a:latin typeface="+mn-lt"/>
                <a:ea typeface="+mn-ea"/>
                <a:cs typeface="+mn-cs"/>
              </a:rPr>
              <a:t>is your audience for this work? </a:t>
            </a:r>
            <a:r>
              <a:rPr lang="en-US" sz="2100" b="0" i="0" kern="1200" dirty="0" smtClean="0">
                <a:solidFill>
                  <a:schemeClr val="tx1"/>
                </a:solidFill>
                <a:effectLst/>
                <a:latin typeface="+mn-lt"/>
                <a:ea typeface="+mn-ea"/>
                <a:cs typeface="+mn-cs"/>
              </a:rPr>
              <a:t>A recent Yale University survey showed that 70% of us now </a:t>
            </a:r>
            <a:r>
              <a:rPr lang="en-US" sz="2100" b="0" i="0" u="none" strike="noStrike" kern="1200" dirty="0" smtClean="0">
                <a:solidFill>
                  <a:schemeClr val="tx1"/>
                </a:solidFill>
                <a:effectLst/>
                <a:latin typeface="+mn-lt"/>
                <a:ea typeface="+mn-ea"/>
                <a:cs typeface="+mn-cs"/>
                <a:hlinkClick r:id="rId3"/>
              </a:rPr>
              <a:t>believe that climate change is happening</a:t>
            </a:r>
            <a:r>
              <a:rPr lang="en-US" sz="2100" b="0" i="0" kern="1200" dirty="0" smtClean="0">
                <a:solidFill>
                  <a:schemeClr val="tx1"/>
                </a:solidFill>
                <a:effectLst/>
                <a:latin typeface="+mn-lt"/>
                <a:ea typeface="+mn-ea"/>
                <a:cs typeface="+mn-cs"/>
              </a:rPr>
              <a:t>—and this was polled after the 2016 election. Indeed, about half Trump’s supporters believe that climate change is really happening. </a:t>
            </a:r>
          </a:p>
          <a:p>
            <a:pPr marL="0" marR="0" indent="0" algn="l" defTabSz="1625306" rtl="0" eaLnBrk="1" fontAlgn="auto" latinLnBrk="0" hangingPunct="1">
              <a:lnSpc>
                <a:spcPct val="100000"/>
              </a:lnSpc>
              <a:spcBef>
                <a:spcPts val="0"/>
              </a:spcBef>
              <a:spcAft>
                <a:spcPts val="0"/>
              </a:spcAft>
              <a:buClrTx/>
              <a:buSzTx/>
              <a:buFontTx/>
              <a:buNone/>
              <a:tabLst/>
              <a:defRPr/>
            </a:pPr>
            <a:endParaRPr lang="en-US" sz="2100" b="0" i="0" kern="1200" baseline="0" dirty="0" smtClean="0">
              <a:solidFill>
                <a:schemeClr val="tx1"/>
              </a:solidFill>
              <a:effectLst/>
              <a:latin typeface="+mn-lt"/>
              <a:ea typeface="+mn-ea"/>
              <a:cs typeface="+mn-cs"/>
            </a:endParaRPr>
          </a:p>
          <a:p>
            <a:pPr marL="0" marR="0" indent="0" algn="l" defTabSz="1625306" rtl="0" eaLnBrk="1" fontAlgn="auto" latinLnBrk="0" hangingPunct="1">
              <a:lnSpc>
                <a:spcPct val="100000"/>
              </a:lnSpc>
              <a:spcBef>
                <a:spcPts val="0"/>
              </a:spcBef>
              <a:spcAft>
                <a:spcPts val="0"/>
              </a:spcAft>
              <a:buClrTx/>
              <a:buSzTx/>
              <a:buFontTx/>
              <a:buNone/>
              <a:tabLst/>
              <a:defRPr/>
            </a:pPr>
            <a:r>
              <a:rPr lang="en-US" sz="2100" b="0" i="0" kern="1200" dirty="0" smtClean="0">
                <a:solidFill>
                  <a:schemeClr val="tx1"/>
                </a:solidFill>
                <a:effectLst/>
                <a:latin typeface="+mn-lt"/>
                <a:ea typeface="+mn-ea"/>
                <a:cs typeface="+mn-cs"/>
              </a:rPr>
              <a:t>While this may be heartening news, what’s even more important for us is looking at how much people are concerned. Per Dr.</a:t>
            </a:r>
            <a:r>
              <a:rPr lang="en-US" sz="2100" b="0" i="0" kern="1200" baseline="0" dirty="0" smtClean="0">
                <a:solidFill>
                  <a:schemeClr val="tx1"/>
                </a:solidFill>
                <a:effectLst/>
                <a:latin typeface="+mn-lt"/>
                <a:ea typeface="+mn-ea"/>
                <a:cs typeface="+mn-cs"/>
              </a:rPr>
              <a:t> Van </a:t>
            </a:r>
            <a:r>
              <a:rPr lang="en-US" sz="2100" b="0" i="0" kern="1200" baseline="0" dirty="0" err="1" smtClean="0">
                <a:solidFill>
                  <a:schemeClr val="tx1"/>
                </a:solidFill>
                <a:effectLst/>
                <a:latin typeface="+mn-lt"/>
                <a:ea typeface="+mn-ea"/>
                <a:cs typeface="+mn-cs"/>
              </a:rPr>
              <a:t>Susteren’s</a:t>
            </a:r>
            <a:r>
              <a:rPr lang="en-US" sz="2100" b="0" i="0" kern="1200" dirty="0" smtClean="0">
                <a:solidFill>
                  <a:schemeClr val="tx1"/>
                </a:solidFill>
                <a:effectLst/>
                <a:latin typeface="+mn-lt"/>
                <a:ea typeface="+mn-ea"/>
                <a:cs typeface="+mn-cs"/>
              </a:rPr>
              <a:t> point –in the end, it is emotion that gets us to take</a:t>
            </a:r>
            <a:r>
              <a:rPr lang="en-US" sz="2100" b="0" i="0" kern="1200" baseline="0" dirty="0" smtClean="0">
                <a:solidFill>
                  <a:schemeClr val="tx1"/>
                </a:solidFill>
                <a:effectLst/>
                <a:latin typeface="+mn-lt"/>
                <a:ea typeface="+mn-ea"/>
                <a:cs typeface="+mn-cs"/>
              </a:rPr>
              <a:t> ACTION and drives change.</a:t>
            </a:r>
          </a:p>
          <a:p>
            <a:pPr marL="0" marR="0" indent="0" algn="l" defTabSz="1625306" rtl="0" eaLnBrk="1" fontAlgn="auto" latinLnBrk="0" hangingPunct="1">
              <a:lnSpc>
                <a:spcPct val="100000"/>
              </a:lnSpc>
              <a:spcBef>
                <a:spcPts val="0"/>
              </a:spcBef>
              <a:spcAft>
                <a:spcPts val="0"/>
              </a:spcAft>
              <a:buClrTx/>
              <a:buSzTx/>
              <a:buFontTx/>
              <a:buNone/>
              <a:tabLst/>
              <a:defRPr/>
            </a:pPr>
            <a:endParaRPr lang="en-US" sz="2100" b="0" i="0" kern="1200" dirty="0" smtClean="0">
              <a:solidFill>
                <a:schemeClr val="tx1"/>
              </a:solidFill>
              <a:effectLst/>
              <a:latin typeface="+mn-lt"/>
              <a:ea typeface="+mn-ea"/>
              <a:cs typeface="+mn-cs"/>
            </a:endParaRPr>
          </a:p>
          <a:p>
            <a:r>
              <a:rPr lang="en-US" sz="2100" b="0" i="0" kern="1200" dirty="0" smtClean="0">
                <a:solidFill>
                  <a:schemeClr val="tx1"/>
                </a:solidFill>
                <a:effectLst/>
                <a:latin typeface="+mn-lt"/>
                <a:ea typeface="+mn-ea"/>
                <a:cs typeface="+mn-cs"/>
              </a:rPr>
              <a:t>Well, we seem to be in luck, and also challenged here. Based</a:t>
            </a:r>
            <a:r>
              <a:rPr lang="en-US" sz="2100" b="0" i="0" kern="1200" baseline="0" dirty="0" smtClean="0">
                <a:solidFill>
                  <a:schemeClr val="tx1"/>
                </a:solidFill>
                <a:effectLst/>
                <a:latin typeface="+mn-lt"/>
                <a:ea typeface="+mn-ea"/>
                <a:cs typeface="+mn-cs"/>
              </a:rPr>
              <a:t> on the latest 2017 </a:t>
            </a:r>
            <a:r>
              <a:rPr lang="en-US" sz="2100" b="0" i="0" kern="1200" dirty="0" smtClean="0">
                <a:solidFill>
                  <a:schemeClr val="tx1"/>
                </a:solidFill>
                <a:effectLst/>
                <a:latin typeface="+mn-lt"/>
                <a:ea typeface="+mn-ea"/>
                <a:cs typeface="+mn-cs"/>
              </a:rPr>
              <a:t>Gallup poll, 66% of Democrats are worrying a great deal about our climate.</a:t>
            </a:r>
            <a:r>
              <a:rPr lang="en-US" sz="2100" b="0" i="0" kern="1200" baseline="0" dirty="0" smtClean="0">
                <a:solidFill>
                  <a:schemeClr val="tx1"/>
                </a:solidFill>
                <a:effectLst/>
                <a:latin typeface="+mn-lt"/>
                <a:ea typeface="+mn-ea"/>
                <a:cs typeface="+mn-cs"/>
              </a:rPr>
              <a:t> This is</a:t>
            </a:r>
            <a:r>
              <a:rPr lang="en-US" sz="2100" b="0" i="0" kern="1200" dirty="0" smtClean="0">
                <a:solidFill>
                  <a:schemeClr val="tx1"/>
                </a:solidFill>
                <a:effectLst/>
                <a:latin typeface="+mn-lt"/>
                <a:ea typeface="+mn-ea"/>
                <a:cs typeface="+mn-cs"/>
              </a:rPr>
              <a:t> the highest percentage since 2000 and it’s probably</a:t>
            </a:r>
            <a:r>
              <a:rPr lang="en-US" sz="2100" b="0" i="0" kern="1200" baseline="0" dirty="0" smtClean="0">
                <a:solidFill>
                  <a:schemeClr val="tx1"/>
                </a:solidFill>
                <a:effectLst/>
                <a:latin typeface="+mn-lt"/>
                <a:ea typeface="+mn-ea"/>
                <a:cs typeface="+mn-cs"/>
              </a:rPr>
              <a:t> not a surprise that it’s up</a:t>
            </a:r>
            <a:r>
              <a:rPr lang="en-US" sz="2100" b="0" i="0" kern="1200" dirty="0" smtClean="0">
                <a:solidFill>
                  <a:schemeClr val="tx1"/>
                </a:solidFill>
                <a:effectLst/>
                <a:latin typeface="+mn-lt"/>
                <a:ea typeface="+mn-ea"/>
                <a:cs typeface="+mn-cs"/>
              </a:rPr>
              <a:t> 9 percentage points over last year's poll.</a:t>
            </a:r>
          </a:p>
          <a:p>
            <a:endParaRPr lang="en-US" sz="2100" b="0" i="0" kern="1200" dirty="0" smtClean="0">
              <a:solidFill>
                <a:schemeClr val="tx1"/>
              </a:solidFill>
              <a:effectLst/>
              <a:latin typeface="+mn-lt"/>
              <a:ea typeface="+mn-ea"/>
              <a:cs typeface="+mn-cs"/>
            </a:endParaRPr>
          </a:p>
          <a:p>
            <a:r>
              <a:rPr lang="en-US" sz="2100" b="0" i="0" kern="1200" dirty="0" smtClean="0">
                <a:solidFill>
                  <a:schemeClr val="tx1"/>
                </a:solidFill>
                <a:effectLst/>
                <a:latin typeface="+mn-lt"/>
                <a:ea typeface="+mn-ea"/>
                <a:cs typeface="+mn-cs"/>
              </a:rPr>
              <a:t>Overall, the percentage of Americans saying they worry about global warming is 45% -- </a:t>
            </a:r>
            <a:r>
              <a:rPr lang="en-US" sz="2100" b="0" i="0" u="none" strike="noStrike" kern="1200" dirty="0" smtClean="0">
                <a:solidFill>
                  <a:schemeClr val="tx1"/>
                </a:solidFill>
                <a:effectLst/>
                <a:latin typeface="+mn-lt"/>
                <a:ea typeface="+mn-ea"/>
                <a:cs typeface="+mn-cs"/>
                <a:hlinkClick r:id="rId4"/>
              </a:rPr>
              <a:t>the highest level in nearly three decades of Gallup polling</a:t>
            </a:r>
            <a:r>
              <a:rPr lang="en-US" sz="2100" b="0" i="0" u="none" strike="noStrike" kern="1200" baseline="0" dirty="0" smtClean="0">
                <a:solidFill>
                  <a:schemeClr val="tx1"/>
                </a:solidFill>
                <a:effectLst/>
                <a:latin typeface="+mn-lt"/>
                <a:ea typeface="+mn-ea"/>
                <a:cs typeface="+mn-cs"/>
              </a:rPr>
              <a:t> However,</a:t>
            </a:r>
            <a:r>
              <a:rPr lang="en-US" sz="2100" b="0" i="0" u="none" strike="noStrike" kern="1200" dirty="0" smtClean="0">
                <a:solidFill>
                  <a:schemeClr val="tx1"/>
                </a:solidFill>
                <a:effectLst/>
                <a:latin typeface="+mn-lt"/>
                <a:ea typeface="+mn-ea"/>
                <a:cs typeface="+mn-cs"/>
              </a:rPr>
              <a:t> only 18% of </a:t>
            </a:r>
            <a:r>
              <a:rPr lang="en-US" sz="2100" b="0" i="0" kern="1200" dirty="0" smtClean="0">
                <a:solidFill>
                  <a:schemeClr val="tx1"/>
                </a:solidFill>
                <a:effectLst/>
                <a:latin typeface="+mn-lt"/>
                <a:ea typeface="+mn-ea"/>
                <a:cs typeface="+mn-cs"/>
              </a:rPr>
              <a:t>Republicans</a:t>
            </a:r>
            <a:r>
              <a:rPr lang="en-US" sz="2100" b="0" i="0" kern="1200" baseline="0" dirty="0" smtClean="0">
                <a:solidFill>
                  <a:schemeClr val="tx1"/>
                </a:solidFill>
                <a:effectLst/>
                <a:latin typeface="+mn-lt"/>
                <a:ea typeface="+mn-ea"/>
                <a:cs typeface="+mn-cs"/>
              </a:rPr>
              <a:t> </a:t>
            </a:r>
            <a:r>
              <a:rPr lang="en-US" sz="2100" b="0" i="0" kern="1200" dirty="0" smtClean="0">
                <a:solidFill>
                  <a:schemeClr val="tx1"/>
                </a:solidFill>
                <a:effectLst/>
                <a:latin typeface="+mn-lt"/>
                <a:ea typeface="+mn-ea"/>
                <a:cs typeface="+mn-cs"/>
              </a:rPr>
              <a:t>are worried.</a:t>
            </a:r>
            <a:r>
              <a:rPr lang="en-US" sz="2100" b="0" i="0" kern="1200" baseline="0" dirty="0" smtClean="0">
                <a:solidFill>
                  <a:schemeClr val="tx1"/>
                </a:solidFill>
                <a:effectLst/>
                <a:latin typeface="+mn-lt"/>
                <a:ea typeface="+mn-ea"/>
                <a:cs typeface="+mn-cs"/>
              </a:rPr>
              <a:t> It’s worth noting, climate change wasn’t always so polarized– 17 years ago, 29% of Republicans expressed concern. </a:t>
            </a:r>
          </a:p>
          <a:p>
            <a:endParaRPr lang="en-US" sz="2100" b="0" i="0" kern="1200" dirty="0" smtClean="0">
              <a:solidFill>
                <a:schemeClr val="tx1"/>
              </a:solidFill>
              <a:effectLst/>
              <a:latin typeface="+mn-lt"/>
              <a:ea typeface="+mn-ea"/>
              <a:cs typeface="+mn-cs"/>
            </a:endParaRPr>
          </a:p>
          <a:p>
            <a:pPr fontAlgn="base"/>
            <a:r>
              <a:rPr lang="en-US" sz="2100" b="0" i="0" kern="1200" dirty="0" smtClean="0">
                <a:solidFill>
                  <a:schemeClr val="tx1"/>
                </a:solidFill>
                <a:effectLst/>
                <a:latin typeface="+mn-lt"/>
                <a:ea typeface="+mn-ea"/>
                <a:cs typeface="+mn-cs"/>
              </a:rPr>
              <a:t>The widest gap, however, is on the importance of dealing with global climate change. About 62%</a:t>
            </a:r>
            <a:r>
              <a:rPr lang="en-US" sz="2100" b="0" i="0" kern="1200" baseline="0" dirty="0" smtClean="0">
                <a:solidFill>
                  <a:schemeClr val="tx1"/>
                </a:solidFill>
                <a:effectLst/>
                <a:latin typeface="+mn-lt"/>
                <a:ea typeface="+mn-ea"/>
                <a:cs typeface="+mn-cs"/>
              </a:rPr>
              <a:t> of </a:t>
            </a:r>
            <a:r>
              <a:rPr lang="en-US" sz="2100" b="0" i="0" kern="1200" dirty="0" smtClean="0">
                <a:solidFill>
                  <a:schemeClr val="tx1"/>
                </a:solidFill>
                <a:effectLst/>
                <a:latin typeface="+mn-lt"/>
                <a:ea typeface="+mn-ea"/>
                <a:cs typeface="+mn-cs"/>
              </a:rPr>
              <a:t>Democrats say climate should be a top priority for the president and Congress. But just 15% of Republicans say the same – making climate change by far the lowest-ranked of 21 policy priorities among Republicans.</a:t>
            </a:r>
          </a:p>
          <a:p>
            <a:pPr fontAlgn="base"/>
            <a:endParaRPr lang="en-US" sz="21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477F5A-E72A-5844-88A5-0055AA16E4A9}" type="slidenum">
              <a:rPr lang="en-US" smtClean="0"/>
              <a:t>12</a:t>
            </a:fld>
            <a:endParaRPr lang="en-US"/>
          </a:p>
        </p:txBody>
      </p:sp>
    </p:spTree>
    <p:extLst>
      <p:ext uri="{BB962C8B-B14F-4D97-AF65-F5344CB8AC3E}">
        <p14:creationId xmlns:p14="http://schemas.microsoft.com/office/powerpoint/2010/main" val="1740713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So, how can we communicate</a:t>
            </a:r>
            <a:r>
              <a:rPr lang="en-US" baseline="0" dirty="0" smtClean="0"/>
              <a:t> effectively to help address and close this gap?</a:t>
            </a:r>
          </a:p>
          <a:p>
            <a:pPr marL="171450" indent="-171450">
              <a:buFont typeface="Arial"/>
              <a:buChar char="•"/>
            </a:pPr>
            <a:r>
              <a:rPr lang="en-US" dirty="0" smtClean="0"/>
              <a:t>On the screen is a Pew annual survey of public policy priorities</a:t>
            </a:r>
          </a:p>
          <a:p>
            <a:pPr marL="171450" indent="-171450">
              <a:buFont typeface="Arial"/>
              <a:buChar char="•"/>
            </a:pPr>
            <a:r>
              <a:rPr lang="en-US" dirty="0" smtClean="0"/>
              <a:t>As you can see, Americans rate climate change as one of their lowest policy priorities. </a:t>
            </a:r>
          </a:p>
          <a:p>
            <a:pPr marL="171450" indent="-171450">
              <a:buFont typeface="Arial"/>
              <a:buChar char="•"/>
            </a:pPr>
            <a:r>
              <a:rPr lang="en-US" dirty="0" smtClean="0"/>
              <a:t>However, of the top things we care about, such as the economy, jobs, and health, issues that feel much closer to home, all of these can be helped by addressing climate change.  </a:t>
            </a:r>
          </a:p>
          <a:p>
            <a:pPr marL="171450" indent="-171450">
              <a:buFont typeface="Arial"/>
              <a:buChar char="•"/>
            </a:pPr>
            <a:r>
              <a:rPr lang="en-US" dirty="0" smtClean="0"/>
              <a:t>One of the keys to success is to align your climate messages with the issues that matter most to Americans.</a:t>
            </a:r>
          </a:p>
        </p:txBody>
      </p:sp>
      <p:sp>
        <p:nvSpPr>
          <p:cNvPr id="4" name="Slide Number Placeholder 3"/>
          <p:cNvSpPr>
            <a:spLocks noGrp="1"/>
          </p:cNvSpPr>
          <p:nvPr>
            <p:ph type="sldNum" sz="quarter" idx="10"/>
          </p:nvPr>
        </p:nvSpPr>
        <p:spPr/>
        <p:txBody>
          <a:bodyPr/>
          <a:lstStyle/>
          <a:p>
            <a:fld id="{8FBF1C14-2F72-4A4F-9975-3923C7E3156A}" type="slidenum">
              <a:rPr lang="en-US" smtClean="0"/>
              <a:t>13</a:t>
            </a:fld>
            <a:endParaRPr lang="en-US" dirty="0"/>
          </a:p>
        </p:txBody>
      </p:sp>
    </p:spTree>
    <p:extLst>
      <p:ext uri="{BB962C8B-B14F-4D97-AF65-F5344CB8AC3E}">
        <p14:creationId xmlns:p14="http://schemas.microsoft.com/office/powerpoint/2010/main" val="2277135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established you are well-positioned</a:t>
            </a:r>
            <a:r>
              <a:rPr lang="en-US" baseline="0" dirty="0" smtClean="0"/>
              <a:t> to lead, most Americans now agree the climate is changing, some are far more concerned than others, almost all are at least receptive to the health frame, but all need more help to understand that how their health is affected by climate change.</a:t>
            </a:r>
          </a:p>
          <a:p>
            <a:endParaRPr lang="en-US" baseline="0" dirty="0" smtClean="0"/>
          </a:p>
          <a:p>
            <a:r>
              <a:rPr lang="en-US" baseline="0" dirty="0" smtClean="0"/>
              <a:t>Before we dive into what works when talking about climate, let’s take a moment to review what hasn’t </a:t>
            </a: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14</a:t>
            </a:fld>
            <a:endParaRPr lang="en-US" dirty="0"/>
          </a:p>
        </p:txBody>
      </p:sp>
    </p:spTree>
    <p:extLst>
      <p:ext uri="{BB962C8B-B14F-4D97-AF65-F5344CB8AC3E}">
        <p14:creationId xmlns:p14="http://schemas.microsoft.com/office/powerpoint/2010/main" val="1158720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sample of the</a:t>
            </a:r>
            <a:r>
              <a:rPr lang="en-US" baseline="0" dirty="0" smtClean="0"/>
              <a:t> types of climate messages most Americans are familiar with – Here’s what is said – here’s what they hear</a:t>
            </a: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15</a:t>
            </a:fld>
            <a:endParaRPr lang="en-US" dirty="0"/>
          </a:p>
        </p:txBody>
      </p:sp>
    </p:spTree>
    <p:extLst>
      <p:ext uri="{BB962C8B-B14F-4D97-AF65-F5344CB8AC3E}">
        <p14:creationId xmlns:p14="http://schemas.microsoft.com/office/powerpoint/2010/main" val="79198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16</a:t>
            </a:fld>
            <a:endParaRPr lang="en-US" dirty="0"/>
          </a:p>
        </p:txBody>
      </p:sp>
    </p:spTree>
    <p:extLst>
      <p:ext uri="{BB962C8B-B14F-4D97-AF65-F5344CB8AC3E}">
        <p14:creationId xmlns:p14="http://schemas.microsoft.com/office/powerpoint/2010/main" val="1829626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17</a:t>
            </a:fld>
            <a:endParaRPr lang="en-US" dirty="0"/>
          </a:p>
        </p:txBody>
      </p:sp>
    </p:spTree>
    <p:extLst>
      <p:ext uri="{BB962C8B-B14F-4D97-AF65-F5344CB8AC3E}">
        <p14:creationId xmlns:p14="http://schemas.microsoft.com/office/powerpoint/2010/main" val="710126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There are many reasons why these types</a:t>
            </a:r>
            <a:r>
              <a:rPr lang="en-US" baseline="0" dirty="0" smtClean="0"/>
              <a:t> of messages have not resonated.</a:t>
            </a:r>
            <a:r>
              <a:rPr lang="en-US" dirty="0" smtClean="0"/>
              <a:t> </a:t>
            </a:r>
          </a:p>
          <a:p>
            <a:pPr marL="171450" indent="-171450">
              <a:buFont typeface="Arial"/>
              <a:buChar char="•"/>
            </a:pPr>
            <a:r>
              <a:rPr lang="en-US" dirty="0" smtClean="0"/>
              <a:t>Mostly it is about motivated avoidance.</a:t>
            </a:r>
          </a:p>
          <a:p>
            <a:pPr marL="171450" indent="-171450">
              <a:buFont typeface="Arial"/>
              <a:buChar char="•"/>
            </a:pPr>
            <a:r>
              <a:rPr lang="en-US" dirty="0" smtClean="0"/>
              <a:t>For example, people hear</a:t>
            </a:r>
            <a:r>
              <a:rPr lang="en-US" baseline="0" dirty="0" smtClean="0"/>
              <a:t> it as a </a:t>
            </a:r>
            <a:r>
              <a:rPr lang="en-US" dirty="0" smtClean="0"/>
              <a:t>competing priority. Such as, “I am too busy driving kids to school, running errands, and paying the bills to think about climate change.”</a:t>
            </a:r>
          </a:p>
          <a:p>
            <a:pPr marL="171450" indent="-171450">
              <a:buFont typeface="Arial"/>
              <a:buChar char="•"/>
            </a:pPr>
            <a:r>
              <a:rPr lang="en-US" dirty="0" smtClean="0"/>
              <a:t>Or fear, such as, “I feel overwhelmed when it comes to climate change because I don’t know what to do.” </a:t>
            </a:r>
          </a:p>
          <a:p>
            <a:pPr marL="171450" indent="-171450">
              <a:buFont typeface="Arial"/>
              <a:buChar char="•"/>
            </a:pPr>
            <a:r>
              <a:rPr lang="en-US" sz="2100" b="0" i="0" kern="1200" dirty="0" smtClean="0">
                <a:solidFill>
                  <a:schemeClr val="tx1"/>
                </a:solidFill>
                <a:effectLst/>
                <a:latin typeface="+mn-lt"/>
                <a:ea typeface="+mn-ea"/>
                <a:cs typeface="+mn-cs"/>
              </a:rPr>
              <a:t>Despite many messaging attempts, so far, we have yet to position climate change as a highly relevant public health problem. We’re still</a:t>
            </a:r>
            <a:r>
              <a:rPr lang="en-US" sz="2100" b="0" i="0" kern="1200" baseline="0" dirty="0" smtClean="0">
                <a:solidFill>
                  <a:schemeClr val="tx1"/>
                </a:solidFill>
                <a:effectLst/>
                <a:latin typeface="+mn-lt"/>
                <a:ea typeface="+mn-ea"/>
                <a:cs typeface="+mn-cs"/>
              </a:rPr>
              <a:t> </a:t>
            </a:r>
            <a:r>
              <a:rPr lang="en-US" sz="2100" b="0" i="0" kern="1200" dirty="0" smtClean="0">
                <a:solidFill>
                  <a:schemeClr val="tx1"/>
                </a:solidFill>
                <a:effectLst/>
                <a:latin typeface="+mn-lt"/>
                <a:ea typeface="+mn-ea"/>
                <a:cs typeface="+mn-cs"/>
              </a:rPr>
              <a:t>dealing with it largely as an environmental issue.</a:t>
            </a:r>
            <a:endParaRPr lang="en-US" dirty="0" smtClean="0"/>
          </a:p>
        </p:txBody>
      </p:sp>
      <p:sp>
        <p:nvSpPr>
          <p:cNvPr id="4" name="Slide Number Placeholder 3"/>
          <p:cNvSpPr>
            <a:spLocks noGrp="1"/>
          </p:cNvSpPr>
          <p:nvPr>
            <p:ph type="sldNum" sz="quarter" idx="10"/>
          </p:nvPr>
        </p:nvSpPr>
        <p:spPr/>
        <p:txBody>
          <a:bodyPr/>
          <a:lstStyle/>
          <a:p>
            <a:fld id="{8FBF1C14-2F72-4A4F-9975-3923C7E3156A}" type="slidenum">
              <a:rPr lang="en-US" smtClean="0"/>
              <a:t>20</a:t>
            </a:fld>
            <a:endParaRPr lang="en-US" dirty="0"/>
          </a:p>
        </p:txBody>
      </p:sp>
    </p:spTree>
    <p:extLst>
      <p:ext uri="{BB962C8B-B14F-4D97-AF65-F5344CB8AC3E}">
        <p14:creationId xmlns:p14="http://schemas.microsoft.com/office/powerpoint/2010/main" val="3447137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Here’s</a:t>
            </a:r>
            <a:r>
              <a:rPr lang="en-US" baseline="0" dirty="0" smtClean="0"/>
              <a:t> how our story of climate change has evolved, you’ll see where you come in! </a:t>
            </a:r>
            <a:r>
              <a:rPr lang="en-US" dirty="0" smtClean="0"/>
              <a:t>Over the past decade, climate advocates have spoken about climate change in many ways.</a:t>
            </a:r>
          </a:p>
          <a:p>
            <a:pPr marL="171450" indent="-171450">
              <a:buFont typeface="Arial"/>
              <a:buChar char="•"/>
            </a:pPr>
            <a:r>
              <a:rPr lang="en-US" dirty="0" smtClean="0"/>
              <a:t>First,</a:t>
            </a:r>
            <a:r>
              <a:rPr lang="en-US" baseline="0" dirty="0" smtClean="0"/>
              <a:t> we</a:t>
            </a:r>
            <a:r>
              <a:rPr lang="en-US" dirty="0" smtClean="0"/>
              <a:t> talked about polar bears and sea level rise. This is a fairly Armageddon-style of messaging that taps into fear and consequences. This frame is still used a lot.  It is important to acknowledge that it does work, but it works with activists and environmentalists, who at best make up about 1/3 of the population, but it doesn’t motivate everyone else.</a:t>
            </a:r>
          </a:p>
          <a:p>
            <a:pPr marL="171450" indent="-171450">
              <a:buFont typeface="Arial"/>
              <a:buChar char="•"/>
            </a:pPr>
            <a:r>
              <a:rPr lang="en-US" dirty="0" smtClean="0"/>
              <a:t>Around</a:t>
            </a:r>
            <a:r>
              <a:rPr lang="en-US" baseline="0" dirty="0" smtClean="0"/>
              <a:t> </a:t>
            </a:r>
            <a:r>
              <a:rPr lang="en-US" dirty="0" smtClean="0"/>
              <a:t>2008, with the economy in crisis, we started talking about the benefits of solutions. While this was more positive messaging, it was at a grand scale, and disconnected from everyday Americans confronting</a:t>
            </a:r>
            <a:r>
              <a:rPr lang="en-US" baseline="0" dirty="0" smtClean="0"/>
              <a:t> huge unemployment numbers</a:t>
            </a:r>
            <a:r>
              <a:rPr lang="en-US" dirty="0" smtClean="0"/>
              <a:t>. It was therefore doubted and easily refuted by the opposition.</a:t>
            </a:r>
          </a:p>
          <a:p>
            <a:pPr marL="171450" indent="-171450">
              <a:buFont typeface="Arial"/>
              <a:buChar char="•"/>
            </a:pPr>
            <a:r>
              <a:rPr lang="en-US" dirty="0" smtClean="0"/>
              <a:t>What we know today, is that to inspire broader public support on climate with a larger swath of Americans, we need to connect the issue to them personally and</a:t>
            </a:r>
            <a:r>
              <a:rPr lang="en-US" baseline="0" dirty="0" smtClean="0"/>
              <a:t> about their lives today and the next day, not the 22</a:t>
            </a:r>
            <a:r>
              <a:rPr lang="en-US" baseline="30000" dirty="0" smtClean="0"/>
              <a:t>nd</a:t>
            </a:r>
            <a:r>
              <a:rPr lang="en-US" baseline="0" dirty="0" smtClean="0"/>
              <a:t> century</a:t>
            </a:r>
            <a:r>
              <a:rPr lang="en-US" dirty="0" smtClean="0"/>
              <a:t>.</a:t>
            </a:r>
            <a:r>
              <a:rPr lang="en-US" baseline="0" dirty="0" smtClean="0"/>
              <a:t> </a:t>
            </a:r>
            <a:r>
              <a:rPr lang="en-US" sz="2100" b="0" i="0" kern="1200" dirty="0" smtClean="0">
                <a:solidFill>
                  <a:schemeClr val="tx1"/>
                </a:solidFill>
                <a:effectLst/>
                <a:latin typeface="+mn-lt"/>
                <a:ea typeface="+mn-ea"/>
                <a:cs typeface="+mn-cs"/>
              </a:rPr>
              <a:t>Framing climate change as a public health problem first and foremost could really help spur more action. Everyone is concerned with the health of their children and communities.</a:t>
            </a:r>
          </a:p>
          <a:p>
            <a:r>
              <a:rPr lang="en-US" sz="2100" b="0" i="0" kern="1200" dirty="0" smtClean="0">
                <a:solidFill>
                  <a:schemeClr val="tx1"/>
                </a:solidFill>
                <a:effectLst/>
                <a:latin typeface="+mn-lt"/>
                <a:ea typeface="+mn-ea"/>
                <a:cs typeface="+mn-cs"/>
              </a:rPr>
              <a:t/>
            </a:r>
            <a:br>
              <a:rPr lang="en-US" sz="2100" b="0" i="0" kern="1200" dirty="0" smtClean="0">
                <a:solidFill>
                  <a:schemeClr val="tx1"/>
                </a:solidFill>
                <a:effectLst/>
                <a:latin typeface="+mn-lt"/>
                <a:ea typeface="+mn-ea"/>
                <a:cs typeface="+mn-cs"/>
              </a:rPr>
            </a:br>
            <a:endParaRPr lang="en-US" sz="2100" b="0" i="0" kern="1200" dirty="0" smtClean="0">
              <a:solidFill>
                <a:schemeClr val="tx1"/>
              </a:solidFill>
              <a:effectLst/>
              <a:latin typeface="+mn-lt"/>
              <a:ea typeface="+mn-ea"/>
              <a:cs typeface="+mn-cs"/>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21</a:t>
            </a:fld>
            <a:endParaRPr lang="en-US" dirty="0"/>
          </a:p>
        </p:txBody>
      </p:sp>
    </p:spTree>
    <p:extLst>
      <p:ext uri="{BB962C8B-B14F-4D97-AF65-F5344CB8AC3E}">
        <p14:creationId xmlns:p14="http://schemas.microsoft.com/office/powerpoint/2010/main" val="411914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a:t>
            </a:r>
            <a:r>
              <a:rPr lang="en-US" baseline="0" dirty="0" smtClean="0"/>
              <a:t>First, thanks for being my excuse note </a:t>
            </a:r>
            <a:r>
              <a:rPr lang="en-US" dirty="0" smtClean="0"/>
              <a:t>yesterday</a:t>
            </a:r>
            <a:r>
              <a:rPr lang="en-US" baseline="0" dirty="0" smtClean="0"/>
              <a:t> as </a:t>
            </a:r>
            <a:r>
              <a:rPr lang="en-US" dirty="0" smtClean="0"/>
              <a:t>I begged off joining the rainy Science March with my</a:t>
            </a:r>
            <a:r>
              <a:rPr lang="en-US" baseline="0" dirty="0" smtClean="0"/>
              <a:t> son and husband </a:t>
            </a:r>
            <a:r>
              <a:rPr lang="en-US" dirty="0" smtClean="0"/>
              <a:t>to prepare for today</a:t>
            </a:r>
            <a:r>
              <a:rPr lang="en-US" baseline="0" dirty="0" smtClean="0"/>
              <a:t>. Did any of you participate in the March? My hat is off to you for pulling a double-header this weekend. As a Falls Church, VA resident, I also want to thank ALL of you for being here on behalf of our state. And thank you Dr. </a:t>
            </a:r>
            <a:r>
              <a:rPr lang="en-US" baseline="0" dirty="0" err="1" smtClean="0"/>
              <a:t>Ahdoot</a:t>
            </a:r>
            <a:r>
              <a:rPr lang="en-US" baseline="0" dirty="0" smtClean="0"/>
              <a:t>. A few years ago when we randomly sat down to (vegetarian) lunch together at a Clean Med Conference, it took me about five seconds to recognize you were a </a:t>
            </a:r>
            <a:r>
              <a:rPr lang="en-US" baseline="0" dirty="0" err="1" smtClean="0"/>
              <a:t>bonafide</a:t>
            </a:r>
            <a:r>
              <a:rPr lang="en-US" baseline="0" dirty="0" smtClean="0"/>
              <a:t> climate and health superheroine on the brink. Thank you for bringing us all together!</a:t>
            </a: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2</a:t>
            </a:fld>
            <a:endParaRPr lang="en-US" dirty="0"/>
          </a:p>
        </p:txBody>
      </p:sp>
    </p:spTree>
    <p:extLst>
      <p:ext uri="{BB962C8B-B14F-4D97-AF65-F5344CB8AC3E}">
        <p14:creationId xmlns:p14="http://schemas.microsoft.com/office/powerpoint/2010/main" val="1116304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There are four important points about this NEW stage of making climate change personal</a:t>
            </a:r>
          </a:p>
          <a:p>
            <a:pPr marL="171450" indent="-171450">
              <a:buFont typeface="Arial"/>
              <a:buChar char="•"/>
            </a:pPr>
            <a:r>
              <a:rPr lang="en-US" sz="2100" kern="1200" dirty="0" smtClean="0">
                <a:solidFill>
                  <a:schemeClr val="tx1"/>
                </a:solidFill>
                <a:effectLst/>
                <a:latin typeface="+mn-lt"/>
                <a:ea typeface="+mn-ea"/>
                <a:cs typeface="+mn-cs"/>
              </a:rPr>
              <a:t>One</a:t>
            </a:r>
            <a:r>
              <a:rPr lang="en-US" sz="2100" kern="1200" baseline="0" dirty="0" smtClean="0">
                <a:solidFill>
                  <a:schemeClr val="tx1"/>
                </a:solidFill>
                <a:effectLst/>
                <a:latin typeface="+mn-lt"/>
                <a:ea typeface="+mn-ea"/>
                <a:cs typeface="+mn-cs"/>
              </a:rPr>
              <a:t> – we </a:t>
            </a:r>
            <a:r>
              <a:rPr lang="en-US" sz="2100" kern="1200" dirty="0" smtClean="0">
                <a:solidFill>
                  <a:schemeClr val="tx1"/>
                </a:solidFill>
                <a:effectLst/>
                <a:latin typeface="+mn-lt"/>
                <a:ea typeface="+mn-ea"/>
                <a:cs typeface="+mn-cs"/>
              </a:rPr>
              <a:t>have to zoom in from global to local, and</a:t>
            </a:r>
            <a:r>
              <a:rPr lang="en-US" sz="2100" kern="1200" baseline="0" dirty="0" smtClean="0">
                <a:solidFill>
                  <a:schemeClr val="tx1"/>
                </a:solidFill>
                <a:effectLst/>
                <a:latin typeface="+mn-lt"/>
                <a:ea typeface="+mn-ea"/>
                <a:cs typeface="+mn-cs"/>
              </a:rPr>
              <a:t> </a:t>
            </a:r>
            <a:r>
              <a:rPr lang="en-US" sz="2100" kern="1200" dirty="0" smtClean="0">
                <a:solidFill>
                  <a:schemeClr val="tx1"/>
                </a:solidFill>
                <a:effectLst/>
                <a:latin typeface="+mn-lt"/>
                <a:ea typeface="+mn-ea"/>
                <a:cs typeface="+mn-cs"/>
              </a:rPr>
              <a:t>show people how climate matters to them. Sadly,</a:t>
            </a:r>
            <a:r>
              <a:rPr lang="en-US" sz="2100" kern="1200" baseline="0" dirty="0" smtClean="0">
                <a:solidFill>
                  <a:schemeClr val="tx1"/>
                </a:solidFill>
                <a:effectLst/>
                <a:latin typeface="+mn-lt"/>
                <a:ea typeface="+mn-ea"/>
                <a:cs typeface="+mn-cs"/>
              </a:rPr>
              <a:t> with more flooding, heat events, and wildfires in our own backyards, </a:t>
            </a:r>
            <a:r>
              <a:rPr lang="en-US" sz="2100" kern="1200" dirty="0" smtClean="0">
                <a:solidFill>
                  <a:schemeClr val="tx1"/>
                </a:solidFill>
                <a:effectLst/>
                <a:latin typeface="+mn-lt"/>
                <a:ea typeface="+mn-ea"/>
                <a:cs typeface="+mn-cs"/>
              </a:rPr>
              <a:t>more people</a:t>
            </a:r>
            <a:r>
              <a:rPr lang="en-US" sz="2100" kern="1200" baseline="0" dirty="0" smtClean="0">
                <a:solidFill>
                  <a:schemeClr val="tx1"/>
                </a:solidFill>
                <a:effectLst/>
                <a:latin typeface="+mn-lt"/>
                <a:ea typeface="+mn-ea"/>
                <a:cs typeface="+mn-cs"/>
              </a:rPr>
              <a:t> </a:t>
            </a:r>
            <a:r>
              <a:rPr lang="en-US" sz="2100" kern="1200" dirty="0" smtClean="0">
                <a:solidFill>
                  <a:schemeClr val="tx1"/>
                </a:solidFill>
                <a:effectLst/>
                <a:latin typeface="+mn-lt"/>
                <a:ea typeface="+mn-ea"/>
                <a:cs typeface="+mn-cs"/>
              </a:rPr>
              <a:t>are directly experiencing</a:t>
            </a:r>
            <a:r>
              <a:rPr lang="en-US" sz="2100" kern="1200" baseline="0" dirty="0" smtClean="0">
                <a:solidFill>
                  <a:schemeClr val="tx1"/>
                </a:solidFill>
                <a:effectLst/>
                <a:latin typeface="+mn-lt"/>
                <a:ea typeface="+mn-ea"/>
                <a:cs typeface="+mn-cs"/>
              </a:rPr>
              <a:t> </a:t>
            </a:r>
            <a:r>
              <a:rPr lang="en-US" sz="2100" kern="1200" dirty="0" smtClean="0">
                <a:solidFill>
                  <a:schemeClr val="tx1"/>
                </a:solidFill>
                <a:effectLst/>
                <a:latin typeface="+mn-lt"/>
                <a:ea typeface="+mn-ea"/>
                <a:cs typeface="+mn-cs"/>
              </a:rPr>
              <a:t>climate change. </a:t>
            </a:r>
          </a:p>
          <a:p>
            <a:pPr marL="171450" indent="-171450">
              <a:buFont typeface="Arial"/>
              <a:buChar char="•"/>
            </a:pPr>
            <a:r>
              <a:rPr lang="en-US" sz="2100" kern="1200" dirty="0" smtClean="0">
                <a:solidFill>
                  <a:schemeClr val="tx1"/>
                </a:solidFill>
                <a:effectLst/>
                <a:latin typeface="+mn-lt"/>
                <a:ea typeface="+mn-ea"/>
                <a:cs typeface="+mn-cs"/>
              </a:rPr>
              <a:t>Two – people need to understand there are proven solutions that are already available that</a:t>
            </a:r>
            <a:r>
              <a:rPr lang="en-US" sz="2100" kern="1200" baseline="0" dirty="0" smtClean="0">
                <a:solidFill>
                  <a:schemeClr val="tx1"/>
                </a:solidFill>
                <a:effectLst/>
                <a:latin typeface="+mn-lt"/>
                <a:ea typeface="+mn-ea"/>
                <a:cs typeface="+mn-cs"/>
              </a:rPr>
              <a:t> </a:t>
            </a:r>
            <a:r>
              <a:rPr lang="en-US" sz="2100" kern="1200" dirty="0" smtClean="0">
                <a:solidFill>
                  <a:schemeClr val="tx1"/>
                </a:solidFill>
                <a:effectLst/>
                <a:latin typeface="+mn-lt"/>
                <a:ea typeface="+mn-ea"/>
                <a:cs typeface="+mn-cs"/>
              </a:rPr>
              <a:t>will benefit their daily lives.</a:t>
            </a:r>
            <a:r>
              <a:rPr lang="en-US" sz="2100" kern="1200" baseline="0" dirty="0" smtClean="0">
                <a:solidFill>
                  <a:schemeClr val="tx1"/>
                </a:solidFill>
                <a:effectLst/>
                <a:latin typeface="+mn-lt"/>
                <a:ea typeface="+mn-ea"/>
                <a:cs typeface="+mn-cs"/>
              </a:rPr>
              <a:t> </a:t>
            </a:r>
          </a:p>
          <a:p>
            <a:pPr marL="171450" indent="-171450">
              <a:buFont typeface="Arial"/>
              <a:buChar char="•"/>
            </a:pPr>
            <a:r>
              <a:rPr lang="en-US" sz="2100" kern="1200" dirty="0" smtClean="0">
                <a:solidFill>
                  <a:schemeClr val="tx1"/>
                </a:solidFill>
                <a:effectLst/>
                <a:latin typeface="+mn-lt"/>
                <a:ea typeface="+mn-ea"/>
                <a:cs typeface="+mn-cs"/>
              </a:rPr>
              <a:t>Three</a:t>
            </a:r>
            <a:r>
              <a:rPr lang="en-US" sz="2100" kern="1200" baseline="0" dirty="0" smtClean="0">
                <a:solidFill>
                  <a:schemeClr val="tx1"/>
                </a:solidFill>
                <a:effectLst/>
                <a:latin typeface="+mn-lt"/>
                <a:ea typeface="+mn-ea"/>
                <a:cs typeface="+mn-cs"/>
              </a:rPr>
              <a:t> - </a:t>
            </a:r>
            <a:r>
              <a:rPr lang="en-US" sz="2100" kern="1200" dirty="0" smtClean="0">
                <a:solidFill>
                  <a:schemeClr val="tx1"/>
                </a:solidFill>
                <a:effectLst/>
                <a:latin typeface="+mn-lt"/>
                <a:ea typeface="+mn-ea"/>
                <a:cs typeface="+mn-cs"/>
              </a:rPr>
              <a:t>Climate change is the one issue we all can do something about through</a:t>
            </a:r>
            <a:r>
              <a:rPr lang="en-US" sz="2100" kern="1200" baseline="0" dirty="0" smtClean="0">
                <a:solidFill>
                  <a:schemeClr val="tx1"/>
                </a:solidFill>
                <a:effectLst/>
                <a:latin typeface="+mn-lt"/>
                <a:ea typeface="+mn-ea"/>
                <a:cs typeface="+mn-cs"/>
              </a:rPr>
              <a:t> </a:t>
            </a:r>
            <a:r>
              <a:rPr lang="en-US" sz="2100" kern="1200" dirty="0" smtClean="0">
                <a:solidFill>
                  <a:schemeClr val="tx1"/>
                </a:solidFill>
                <a:effectLst/>
                <a:latin typeface="+mn-lt"/>
                <a:ea typeface="+mn-ea"/>
                <a:cs typeface="+mn-cs"/>
              </a:rPr>
              <a:t>almost every single thing we do each day</a:t>
            </a:r>
            <a:r>
              <a:rPr lang="en-US" sz="2100" kern="1200" baseline="0" dirty="0" smtClean="0">
                <a:solidFill>
                  <a:schemeClr val="tx1"/>
                </a:solidFill>
                <a:effectLst/>
                <a:latin typeface="+mn-lt"/>
                <a:ea typeface="+mn-ea"/>
                <a:cs typeface="+mn-cs"/>
              </a:rPr>
              <a:t>. </a:t>
            </a:r>
          </a:p>
          <a:p>
            <a:pPr marL="171450" indent="-171450">
              <a:buFont typeface="Arial"/>
              <a:buChar char="•"/>
            </a:pPr>
            <a:r>
              <a:rPr lang="en-US" sz="2100" kern="1200" baseline="0" dirty="0" smtClean="0">
                <a:solidFill>
                  <a:schemeClr val="tx1"/>
                </a:solidFill>
                <a:effectLst/>
                <a:latin typeface="+mn-lt"/>
                <a:ea typeface="+mn-ea"/>
                <a:cs typeface="+mn-cs"/>
              </a:rPr>
              <a:t>Four  - </a:t>
            </a:r>
            <a:r>
              <a:rPr lang="en-US" dirty="0" smtClean="0"/>
              <a:t>It </a:t>
            </a:r>
            <a:r>
              <a:rPr lang="en-US" sz="2100" kern="1200" dirty="0" smtClean="0">
                <a:solidFill>
                  <a:schemeClr val="tx1"/>
                </a:solidFill>
                <a:effectLst/>
                <a:latin typeface="+mn-lt"/>
                <a:ea typeface="+mn-ea"/>
                <a:cs typeface="+mn-cs"/>
              </a:rPr>
              <a:t>is not about changing people’s values, but rather showing how solving climate change can benefit what they already</a:t>
            </a:r>
            <a:r>
              <a:rPr lang="en-US" sz="2100" kern="1200" baseline="0" dirty="0" smtClean="0">
                <a:solidFill>
                  <a:schemeClr val="tx1"/>
                </a:solidFill>
                <a:effectLst/>
                <a:latin typeface="+mn-lt"/>
                <a:ea typeface="+mn-ea"/>
                <a:cs typeface="+mn-cs"/>
              </a:rPr>
              <a:t> feel responsible to and care about</a:t>
            </a:r>
            <a:r>
              <a:rPr lang="en-US" sz="2100" kern="1200" dirty="0" smtClean="0">
                <a:solidFill>
                  <a:schemeClr val="tx1"/>
                </a:solidFill>
                <a:effectLst/>
                <a:latin typeface="+mn-lt"/>
                <a:ea typeface="+mn-ea"/>
                <a:cs typeface="+mn-cs"/>
              </a:rPr>
              <a:t>.  </a:t>
            </a:r>
          </a:p>
          <a:p>
            <a:r>
              <a:rPr lang="en-US" sz="2100" kern="1200" dirty="0" smtClean="0">
                <a:solidFill>
                  <a:schemeClr val="tx1"/>
                </a:solidFill>
                <a:effectLst/>
                <a:latin typeface="+mn-lt"/>
                <a:ea typeface="+mn-ea"/>
                <a:cs typeface="+mn-cs"/>
              </a:rPr>
              <a:t>   </a:t>
            </a:r>
          </a:p>
          <a:p>
            <a:r>
              <a:rPr lang="en-US" sz="2100" kern="1200" dirty="0" smtClean="0">
                <a:solidFill>
                  <a:schemeClr val="tx1"/>
                </a:solidFill>
                <a:effectLst/>
                <a:latin typeface="+mn-lt"/>
                <a:ea typeface="+mn-ea"/>
                <a:cs typeface="+mn-cs"/>
              </a:rPr>
              <a:t>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22</a:t>
            </a:fld>
            <a:endParaRPr lang="en-US" dirty="0"/>
          </a:p>
        </p:txBody>
      </p:sp>
    </p:spTree>
    <p:extLst>
      <p:ext uri="{BB962C8B-B14F-4D97-AF65-F5344CB8AC3E}">
        <p14:creationId xmlns:p14="http://schemas.microsoft.com/office/powerpoint/2010/main" val="1808036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2100" kern="1200" dirty="0" smtClean="0">
                <a:solidFill>
                  <a:schemeClr val="tx1"/>
                </a:solidFill>
                <a:effectLst/>
                <a:latin typeface="+mn-lt"/>
                <a:ea typeface="+mn-ea"/>
                <a:cs typeface="+mn-cs"/>
              </a:rPr>
              <a:t>This</a:t>
            </a:r>
            <a:r>
              <a:rPr lang="en-US" sz="2100" kern="1200" baseline="0" dirty="0" smtClean="0">
                <a:solidFill>
                  <a:schemeClr val="tx1"/>
                </a:solidFill>
                <a:effectLst/>
                <a:latin typeface="+mn-lt"/>
                <a:ea typeface="+mn-ea"/>
                <a:cs typeface="+mn-cs"/>
              </a:rPr>
              <a:t> past year we produced a new communications guide and webinar</a:t>
            </a:r>
            <a:r>
              <a:rPr lang="en-US" sz="2100" kern="1200" dirty="0" smtClean="0">
                <a:solidFill>
                  <a:schemeClr val="tx1"/>
                </a:solidFill>
                <a:effectLst/>
                <a:latin typeface="+mn-lt"/>
                <a:ea typeface="+mn-ea"/>
                <a:cs typeface="+mn-cs"/>
              </a:rPr>
              <a:t>, </a:t>
            </a:r>
            <a:r>
              <a:rPr lang="en-US" sz="2100" i="1" u="none" strike="noStrike" kern="1200" dirty="0" smtClean="0">
                <a:solidFill>
                  <a:schemeClr val="tx1"/>
                </a:solidFill>
                <a:effectLst/>
                <a:latin typeface="+mn-lt"/>
                <a:ea typeface="+mn-ea"/>
                <a:cs typeface="+mn-cs"/>
                <a:hlinkClick r:id="rId3"/>
              </a:rPr>
              <a:t>Let’s Talk Health and Climate</a:t>
            </a:r>
            <a:r>
              <a:rPr lang="en-US" sz="2100" kern="1200" dirty="0" smtClean="0">
                <a:solidFill>
                  <a:schemeClr val="tx1"/>
                </a:solidFill>
                <a:effectLst/>
                <a:latin typeface="+mn-lt"/>
                <a:ea typeface="+mn-ea"/>
                <a:cs typeface="+mn-cs"/>
              </a:rPr>
              <a:t>, to help health professionals align with this </a:t>
            </a:r>
            <a:r>
              <a:rPr lang="en-US" sz="2100" kern="1200" baseline="0" dirty="0" smtClean="0">
                <a:solidFill>
                  <a:schemeClr val="tx1"/>
                </a:solidFill>
                <a:effectLst/>
                <a:latin typeface="+mn-lt"/>
                <a:ea typeface="+mn-ea"/>
                <a:cs typeface="+mn-cs"/>
              </a:rPr>
              <a:t>new narrative of personal relevance. </a:t>
            </a:r>
            <a:r>
              <a:rPr lang="en-US" sz="2100" kern="1200" dirty="0" smtClean="0">
                <a:solidFill>
                  <a:schemeClr val="tx1"/>
                </a:solidFill>
                <a:effectLst/>
                <a:latin typeface="+mn-lt"/>
                <a:ea typeface="+mn-ea"/>
                <a:cs typeface="+mn-cs"/>
              </a:rPr>
              <a:t> </a:t>
            </a:r>
          </a:p>
          <a:p>
            <a:endParaRPr lang="en-US" sz="2100" kern="1200" dirty="0" smtClean="0">
              <a:solidFill>
                <a:schemeClr val="tx1"/>
              </a:solidFill>
              <a:effectLst/>
              <a:latin typeface="+mn-lt"/>
              <a:ea typeface="+mn-ea"/>
              <a:cs typeface="+mn-cs"/>
            </a:endParaRPr>
          </a:p>
          <a:p>
            <a:r>
              <a:rPr lang="en-US" sz="2100" kern="1200" dirty="0" smtClean="0">
                <a:solidFill>
                  <a:schemeClr val="tx1"/>
                </a:solidFill>
                <a:effectLst/>
                <a:latin typeface="+mn-lt"/>
                <a:ea typeface="+mn-ea"/>
                <a:cs typeface="+mn-cs"/>
              </a:rPr>
              <a:t>We aim to help you get your message across,</a:t>
            </a:r>
            <a:r>
              <a:rPr lang="en-US" sz="2100" kern="1200" baseline="0" dirty="0" smtClean="0">
                <a:solidFill>
                  <a:schemeClr val="tx1"/>
                </a:solidFill>
                <a:effectLst/>
                <a:latin typeface="+mn-lt"/>
                <a:ea typeface="+mn-ea"/>
                <a:cs typeface="+mn-cs"/>
              </a:rPr>
              <a:t> </a:t>
            </a:r>
            <a:r>
              <a:rPr lang="en-US" sz="2100" kern="1200" dirty="0" smtClean="0">
                <a:solidFill>
                  <a:schemeClr val="tx1"/>
                </a:solidFill>
                <a:effectLst/>
                <a:latin typeface="+mn-lt"/>
                <a:ea typeface="+mn-ea"/>
                <a:cs typeface="+mn-cs"/>
              </a:rPr>
              <a:t>sidestep </a:t>
            </a:r>
            <a:r>
              <a:rPr lang="en-US" sz="2100" kern="1200" baseline="0" dirty="0" smtClean="0">
                <a:solidFill>
                  <a:schemeClr val="tx1"/>
                </a:solidFill>
                <a:effectLst/>
                <a:latin typeface="+mn-lt"/>
                <a:ea typeface="+mn-ea"/>
                <a:cs typeface="+mn-cs"/>
              </a:rPr>
              <a:t>communication barriers, and motivate others around you to take action on solutions.</a:t>
            </a:r>
            <a:r>
              <a:rPr lang="en-US" sz="2100" kern="1200" dirty="0" smtClean="0">
                <a:solidFill>
                  <a:schemeClr val="tx1"/>
                </a:solidFill>
                <a:effectLst/>
                <a:latin typeface="+mn-lt"/>
                <a:ea typeface="+mn-ea"/>
                <a:cs typeface="+mn-cs"/>
              </a:rPr>
              <a:t> </a:t>
            </a:r>
          </a:p>
          <a:p>
            <a:endParaRPr lang="en-US" sz="2100" kern="1200" dirty="0" smtClean="0">
              <a:solidFill>
                <a:schemeClr val="tx1"/>
              </a:solidFill>
              <a:effectLst/>
              <a:latin typeface="+mn-lt"/>
              <a:ea typeface="+mn-ea"/>
              <a:cs typeface="+mn-cs"/>
            </a:endParaRPr>
          </a:p>
          <a:p>
            <a:pPr marL="0" marR="0" indent="0" algn="l" defTabSz="1625306" rtl="0" eaLnBrk="1" fontAlgn="auto" latinLnBrk="0" hangingPunct="1">
              <a:lnSpc>
                <a:spcPct val="100000"/>
              </a:lnSpc>
              <a:spcBef>
                <a:spcPts val="0"/>
              </a:spcBef>
              <a:spcAft>
                <a:spcPts val="0"/>
              </a:spcAft>
              <a:buClrTx/>
              <a:buSzTx/>
              <a:buFontTx/>
              <a:buNone/>
              <a:tabLst/>
              <a:defRPr/>
            </a:pPr>
            <a:r>
              <a:rPr lang="en-US" sz="2100" b="1" kern="1200" baseline="0" dirty="0" smtClean="0">
                <a:solidFill>
                  <a:schemeClr val="tx1"/>
                </a:solidFill>
                <a:effectLst/>
                <a:latin typeface="+mn-lt"/>
                <a:ea typeface="+mn-ea"/>
                <a:cs typeface="+mn-cs"/>
              </a:rPr>
              <a:t>Hard copies are available here for you today, but you can also </a:t>
            </a:r>
            <a:r>
              <a:rPr lang="en-US" sz="2100" kern="1200" dirty="0" smtClean="0">
                <a:solidFill>
                  <a:schemeClr val="tx1"/>
                </a:solidFill>
                <a:effectLst/>
                <a:latin typeface="+mn-lt"/>
                <a:ea typeface="+mn-ea"/>
                <a:cs typeface="+mn-cs"/>
              </a:rPr>
              <a:t>download it free on-line and share with others.</a:t>
            </a:r>
          </a:p>
          <a:p>
            <a:endParaRPr lang="en-US" sz="2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FBF1C14-2F72-4A4F-9975-3923C7E3156A}" type="slidenum">
              <a:rPr lang="en-US" smtClean="0"/>
              <a:t>23</a:t>
            </a:fld>
            <a:endParaRPr lang="en-US" dirty="0"/>
          </a:p>
        </p:txBody>
      </p:sp>
    </p:spTree>
    <p:extLst>
      <p:ext uri="{BB962C8B-B14F-4D97-AF65-F5344CB8AC3E}">
        <p14:creationId xmlns:p14="http://schemas.microsoft.com/office/powerpoint/2010/main" val="617791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Our guide is designed to help you communicate about climate change across a variety of</a:t>
            </a:r>
            <a:r>
              <a:rPr lang="en-US" baseline="0" dirty="0" smtClean="0"/>
              <a:t> platforms:</a:t>
            </a:r>
            <a:endParaRPr lang="en-US" dirty="0" smtClean="0"/>
          </a:p>
          <a:p>
            <a:pPr marL="171450" indent="-171450">
              <a:buFont typeface="Arial"/>
              <a:buChar char="•"/>
            </a:pPr>
            <a:r>
              <a:rPr lang="en-US" dirty="0" smtClean="0"/>
              <a:t>Giving a speech</a:t>
            </a:r>
          </a:p>
          <a:p>
            <a:pPr marL="171450" indent="-171450">
              <a:buFont typeface="Arial"/>
              <a:buChar char="•"/>
            </a:pPr>
            <a:r>
              <a:rPr lang="en-US" dirty="0" smtClean="0"/>
              <a:t>Talking informally with friends, family, or fellow community members</a:t>
            </a:r>
          </a:p>
          <a:p>
            <a:pPr marL="171450" indent="-171450">
              <a:buFont typeface="Arial"/>
              <a:buChar char="•"/>
            </a:pPr>
            <a:r>
              <a:rPr lang="en-US" dirty="0" smtClean="0"/>
              <a:t>And for those of you motivated towards advocacy, language</a:t>
            </a:r>
            <a:r>
              <a:rPr lang="en-US" baseline="0" dirty="0" smtClean="0"/>
              <a:t> that works </a:t>
            </a:r>
            <a:r>
              <a:rPr lang="en-US" dirty="0" smtClean="0"/>
              <a:t>with politicians</a:t>
            </a: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24</a:t>
            </a:fld>
            <a:endParaRPr lang="en-US" dirty="0"/>
          </a:p>
        </p:txBody>
      </p:sp>
    </p:spTree>
    <p:extLst>
      <p:ext uri="{BB962C8B-B14F-4D97-AF65-F5344CB8AC3E}">
        <p14:creationId xmlns:p14="http://schemas.microsoft.com/office/powerpoint/2010/main" val="1356843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baseline="0" dirty="0" smtClean="0"/>
              <a:t>I can’t go into depth now, but here is glance at the guide’s tools:</a:t>
            </a:r>
          </a:p>
          <a:p>
            <a:pPr marL="171450" indent="-171450">
              <a:buFont typeface="Arial"/>
              <a:buChar char="•"/>
            </a:pPr>
            <a:r>
              <a:rPr lang="en-US" baseline="0" dirty="0" smtClean="0"/>
              <a:t>Inside you’ll find a sample message </a:t>
            </a:r>
            <a:r>
              <a:rPr lang="en-US" dirty="0" smtClean="0"/>
              <a:t>on health and climate to use as a jumping off point </a:t>
            </a:r>
          </a:p>
          <a:p>
            <a:pPr marL="628650"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25</a:t>
            </a:fld>
            <a:endParaRPr lang="en-US" dirty="0"/>
          </a:p>
        </p:txBody>
      </p:sp>
    </p:spTree>
    <p:extLst>
      <p:ext uri="{BB962C8B-B14F-4D97-AF65-F5344CB8AC3E}">
        <p14:creationId xmlns:p14="http://schemas.microsoft.com/office/powerpoint/2010/main" val="1552462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You’ll also find a key reference chart that shows more effective and less effective words and phrases for you to use</a:t>
            </a:r>
          </a:p>
        </p:txBody>
      </p:sp>
      <p:sp>
        <p:nvSpPr>
          <p:cNvPr id="4" name="Slide Number Placeholder 3"/>
          <p:cNvSpPr>
            <a:spLocks noGrp="1"/>
          </p:cNvSpPr>
          <p:nvPr>
            <p:ph type="sldNum" sz="quarter" idx="10"/>
          </p:nvPr>
        </p:nvSpPr>
        <p:spPr/>
        <p:txBody>
          <a:bodyPr/>
          <a:lstStyle/>
          <a:p>
            <a:fld id="{8FBF1C14-2F72-4A4F-9975-3923C7E3156A}" type="slidenum">
              <a:rPr lang="en-US" smtClean="0"/>
              <a:t>26</a:t>
            </a:fld>
            <a:endParaRPr lang="en-US" dirty="0"/>
          </a:p>
        </p:txBody>
      </p:sp>
    </p:spTree>
    <p:extLst>
      <p:ext uri="{BB962C8B-B14F-4D97-AF65-F5344CB8AC3E}">
        <p14:creationId xmlns:p14="http://schemas.microsoft.com/office/powerpoint/2010/main" val="2822683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2100" b="0" i="0" u="none" strike="noStrike" kern="1200" dirty="0" smtClean="0">
                <a:solidFill>
                  <a:schemeClr val="tx1"/>
                </a:solidFill>
                <a:effectLst/>
                <a:latin typeface="+mn-lt"/>
                <a:ea typeface="+mn-ea"/>
                <a:cs typeface="+mn-cs"/>
              </a:rPr>
              <a:t>And we included a detailed set of talking points and counter points. </a:t>
            </a:r>
          </a:p>
          <a:p>
            <a:pPr rtl="0"/>
            <a:endParaRPr lang="en-US" sz="21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FBF1C14-2F72-4A4F-9975-3923C7E3156A}" type="slidenum">
              <a:rPr lang="en-US" smtClean="0"/>
              <a:t>27</a:t>
            </a:fld>
            <a:endParaRPr lang="en-US" dirty="0"/>
          </a:p>
        </p:txBody>
      </p:sp>
    </p:spTree>
    <p:extLst>
      <p:ext uri="{BB962C8B-B14F-4D97-AF65-F5344CB8AC3E}">
        <p14:creationId xmlns:p14="http://schemas.microsoft.com/office/powerpoint/2010/main" val="3433935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So</a:t>
            </a:r>
            <a:r>
              <a:rPr lang="en-US" baseline="0" dirty="0" smtClean="0"/>
              <a:t> you’ve got a cheat sheet for </a:t>
            </a:r>
            <a:r>
              <a:rPr lang="en-US" dirty="0" smtClean="0"/>
              <a:t>specific words,</a:t>
            </a:r>
            <a:r>
              <a:rPr lang="en-US" baseline="0" dirty="0" smtClean="0"/>
              <a:t> </a:t>
            </a:r>
            <a:r>
              <a:rPr lang="en-US" dirty="0" smtClean="0"/>
              <a:t>phrases and talking points </a:t>
            </a:r>
            <a:r>
              <a:rPr lang="en-US" sz="2100" b="0" i="0" u="none" strike="noStrike" kern="1200" dirty="0" smtClean="0">
                <a:solidFill>
                  <a:schemeClr val="tx1"/>
                </a:solidFill>
                <a:effectLst/>
                <a:latin typeface="+mn-lt"/>
                <a:ea typeface="+mn-ea"/>
                <a:cs typeface="+mn-cs"/>
              </a:rPr>
              <a:t>that are most successful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How do you put it together to create your own unique message?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2100" b="0" i="0" u="none" strike="noStrike" kern="1200" dirty="0" smtClean="0">
                <a:solidFill>
                  <a:schemeClr val="tx1"/>
                </a:solidFill>
                <a:effectLst/>
                <a:latin typeface="+mn-lt"/>
                <a:ea typeface="+mn-ea"/>
                <a:cs typeface="+mn-cs"/>
              </a:rPr>
              <a:t>While there is a 15 step-by-step</a:t>
            </a:r>
            <a:r>
              <a:rPr lang="en-US" sz="2100" b="0" i="0" u="none" strike="noStrike" kern="1200" baseline="0" dirty="0" smtClean="0">
                <a:solidFill>
                  <a:schemeClr val="tx1"/>
                </a:solidFill>
                <a:effectLst/>
                <a:latin typeface="+mn-lt"/>
                <a:ea typeface="+mn-ea"/>
                <a:cs typeface="+mn-cs"/>
              </a:rPr>
              <a:t> sequential process for crafting a message to guide your efforts, I’ll share here just a few of the most important recommendations</a:t>
            </a:r>
            <a:r>
              <a:rPr lang="en-US" sz="2100" b="0" i="0" u="none" strike="noStrike" kern="1200" dirty="0" smtClean="0">
                <a:solidFill>
                  <a:schemeClr val="tx1"/>
                </a:solidFill>
                <a:effectLst/>
                <a:latin typeface="+mn-lt"/>
                <a:ea typeface="+mn-ea"/>
                <a:cs typeface="+mn-cs"/>
              </a:rPr>
              <a:t>.</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28</a:t>
            </a:fld>
            <a:endParaRPr lang="en-US" dirty="0"/>
          </a:p>
        </p:txBody>
      </p:sp>
    </p:spTree>
    <p:extLst>
      <p:ext uri="{BB962C8B-B14F-4D97-AF65-F5344CB8AC3E}">
        <p14:creationId xmlns:p14="http://schemas.microsoft.com/office/powerpoint/2010/main" val="1387220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baseline="0" dirty="0" smtClean="0"/>
              <a:t>First point: </a:t>
            </a:r>
            <a:r>
              <a:rPr lang="en-US" dirty="0" smtClean="0"/>
              <a:t>Start with People, Stay with People. </a:t>
            </a:r>
          </a:p>
          <a:p>
            <a:pPr marL="171450" indent="-171450">
              <a:buFont typeface="Arial"/>
              <a:buChar char="•"/>
            </a:pPr>
            <a:r>
              <a:rPr lang="en-US" dirty="0" smtClean="0"/>
              <a:t>Start from their perspective; if you’re talking to a colleague, a patient, a policy maker, ask yourself, what</a:t>
            </a:r>
            <a:r>
              <a:rPr lang="en-US" baseline="0" dirty="0" smtClean="0"/>
              <a:t> </a:t>
            </a:r>
            <a:r>
              <a:rPr lang="en-US" dirty="0" smtClean="0"/>
              <a:t>sort of situations does my audience encounter day-to-day? How can you show you care about their chief concerns</a:t>
            </a:r>
            <a:r>
              <a:rPr lang="en-US" baseline="0" dirty="0" smtClean="0"/>
              <a:t>?</a:t>
            </a:r>
            <a:endParaRPr lang="en-US" dirty="0" smtClean="0"/>
          </a:p>
          <a:p>
            <a:pPr marL="171450" indent="-171450">
              <a:buFont typeface="Arial"/>
              <a:buChar char="•"/>
            </a:pPr>
            <a:r>
              <a:rPr lang="en-US" dirty="0" smtClean="0"/>
              <a:t>Another way to think about this,</a:t>
            </a:r>
            <a:r>
              <a:rPr lang="en-US" baseline="0" dirty="0" smtClean="0"/>
              <a:t> is to talk about personal values such as family </a:t>
            </a:r>
            <a:r>
              <a:rPr lang="en-US" dirty="0" smtClean="0"/>
              <a:t>VERSUS technology, policy, and planet; which are impersonal</a:t>
            </a:r>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29</a:t>
            </a:fld>
            <a:endParaRPr lang="en-US" dirty="0"/>
          </a:p>
        </p:txBody>
      </p:sp>
    </p:spTree>
    <p:extLst>
      <p:ext uri="{BB962C8B-B14F-4D97-AF65-F5344CB8AC3E}">
        <p14:creationId xmlns:p14="http://schemas.microsoft.com/office/powerpoint/2010/main" val="1665602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Second,</a:t>
            </a:r>
            <a:r>
              <a:rPr lang="en-US" baseline="0" dirty="0" smtClean="0"/>
              <a:t> </a:t>
            </a:r>
            <a:r>
              <a:rPr lang="en-US" dirty="0" smtClean="0"/>
              <a:t>connect on common values. </a:t>
            </a:r>
          </a:p>
          <a:p>
            <a:pPr marL="171450" indent="-171450">
              <a:buFont typeface="Arial"/>
              <a:buChar char="•"/>
            </a:pPr>
            <a:r>
              <a:rPr lang="en-US" dirty="0" smtClean="0"/>
              <a:t>You’re not trying to change your audience’s values. Rather, build common ground by showing how their deeply held values and daily priorities</a:t>
            </a:r>
            <a:r>
              <a:rPr lang="en-US" baseline="0" dirty="0" smtClean="0"/>
              <a:t> </a:t>
            </a:r>
            <a:r>
              <a:rPr lang="en-US" dirty="0" smtClean="0"/>
              <a:t>are similar to or the SAME AS YOURS.</a:t>
            </a:r>
          </a:p>
        </p:txBody>
      </p:sp>
      <p:sp>
        <p:nvSpPr>
          <p:cNvPr id="4" name="Slide Number Placeholder 3"/>
          <p:cNvSpPr>
            <a:spLocks noGrp="1"/>
          </p:cNvSpPr>
          <p:nvPr>
            <p:ph type="sldNum" sz="quarter" idx="10"/>
          </p:nvPr>
        </p:nvSpPr>
        <p:spPr/>
        <p:txBody>
          <a:bodyPr/>
          <a:lstStyle/>
          <a:p>
            <a:fld id="{8FBF1C14-2F72-4A4F-9975-3923C7E3156A}" type="slidenum">
              <a:rPr lang="en-US" smtClean="0"/>
              <a:t>30</a:t>
            </a:fld>
            <a:endParaRPr lang="en-US" dirty="0"/>
          </a:p>
        </p:txBody>
      </p:sp>
    </p:spTree>
    <p:extLst>
      <p:ext uri="{BB962C8B-B14F-4D97-AF65-F5344CB8AC3E}">
        <p14:creationId xmlns:p14="http://schemas.microsoft.com/office/powerpoint/2010/main" val="718181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Here are the </a:t>
            </a:r>
            <a:r>
              <a:rPr lang="en-US" baseline="0" dirty="0" smtClean="0"/>
              <a:t>common values related to climate that </a:t>
            </a:r>
            <a:r>
              <a:rPr lang="en-US" dirty="0" smtClean="0"/>
              <a:t>research shows most resonate with a broad swath of Americans. </a:t>
            </a:r>
          </a:p>
          <a:p>
            <a:pPr marL="171450" indent="-171450">
              <a:buFont typeface="Arial"/>
              <a:buChar char="•"/>
            </a:pPr>
            <a:r>
              <a:rPr lang="en-US" dirty="0" smtClean="0"/>
              <a:t>They include family, health, security, an optimistic view that we can do something, and a right to a clean environment for</a:t>
            </a:r>
            <a:r>
              <a:rPr lang="en-US" baseline="0" dirty="0" smtClean="0"/>
              <a:t> all</a:t>
            </a:r>
            <a:endParaRPr lang="en-US" dirty="0" smtClean="0"/>
          </a:p>
        </p:txBody>
      </p:sp>
      <p:sp>
        <p:nvSpPr>
          <p:cNvPr id="4" name="Slide Number Placeholder 3"/>
          <p:cNvSpPr>
            <a:spLocks noGrp="1"/>
          </p:cNvSpPr>
          <p:nvPr>
            <p:ph type="sldNum" sz="quarter" idx="10"/>
          </p:nvPr>
        </p:nvSpPr>
        <p:spPr/>
        <p:txBody>
          <a:bodyPr/>
          <a:lstStyle/>
          <a:p>
            <a:fld id="{8FBF1C14-2F72-4A4F-9975-3923C7E3156A}" type="slidenum">
              <a:rPr lang="en-US" smtClean="0"/>
              <a:t>31</a:t>
            </a:fld>
            <a:endParaRPr lang="en-US" dirty="0"/>
          </a:p>
        </p:txBody>
      </p:sp>
    </p:spTree>
    <p:extLst>
      <p:ext uri="{BB962C8B-B14F-4D97-AF65-F5344CB8AC3E}">
        <p14:creationId xmlns:p14="http://schemas.microsoft.com/office/powerpoint/2010/main" val="253598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As already</a:t>
            </a:r>
            <a:r>
              <a:rPr lang="en-US" baseline="0" dirty="0" smtClean="0"/>
              <a:t> impossibly busy health professionals, we know it is a big ask to add climate leadership to your plate.  Since you are stepping up, I want </a:t>
            </a:r>
            <a:r>
              <a:rPr lang="en-US" dirty="0" smtClean="0"/>
              <a:t>to</a:t>
            </a:r>
            <a:r>
              <a:rPr lang="en-US" baseline="0" dirty="0" smtClean="0"/>
              <a:t> share the best research-based climate communication guidance and resources we have to support you to communicate effectively about climate and health.</a:t>
            </a:r>
          </a:p>
          <a:p>
            <a:pPr marL="171450" indent="-171450">
              <a:buFont typeface="Arial"/>
              <a:buChar char="•"/>
            </a:pPr>
            <a:r>
              <a:rPr lang="en-US" dirty="0" smtClean="0"/>
              <a:t>I’ll provide</a:t>
            </a:r>
            <a:r>
              <a:rPr lang="en-US" baseline="0" dirty="0" smtClean="0"/>
              <a:t> a high level overview of you </a:t>
            </a:r>
            <a:r>
              <a:rPr lang="en-US" dirty="0" smtClean="0"/>
              <a:t>as trusted messengers, </a:t>
            </a:r>
            <a:r>
              <a:rPr lang="en-US" baseline="0" dirty="0" smtClean="0"/>
              <a:t>your audience, and what to keep in mind to make a powerful case for climate solutions.</a:t>
            </a: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3</a:t>
            </a:fld>
            <a:endParaRPr lang="en-US" dirty="0"/>
          </a:p>
        </p:txBody>
      </p:sp>
    </p:spTree>
    <p:extLst>
      <p:ext uri="{BB962C8B-B14F-4D97-AF65-F5344CB8AC3E}">
        <p14:creationId xmlns:p14="http://schemas.microsoft.com/office/powerpoint/2010/main" val="1317973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This third step is key: acknowledge ambivalence. </a:t>
            </a:r>
          </a:p>
          <a:p>
            <a:pPr marL="171450" indent="-171450">
              <a:buFont typeface="Arial"/>
              <a:buChar char="•"/>
            </a:pPr>
            <a:r>
              <a:rPr lang="en-US" dirty="0" smtClean="0"/>
              <a:t>In every crowd, there’s a skeptic</a:t>
            </a:r>
          </a:p>
          <a:p>
            <a:pPr marL="171450" indent="-171450">
              <a:buFont typeface="Arial"/>
              <a:buChar char="•"/>
            </a:pPr>
            <a:r>
              <a:rPr lang="en-US" dirty="0" smtClean="0"/>
              <a:t>If your message comes across too one-sided, you may cause people to shut down and not listen</a:t>
            </a:r>
          </a:p>
          <a:p>
            <a:pPr marL="171450" indent="-171450">
              <a:buFont typeface="Arial"/>
              <a:buChar char="•"/>
            </a:pPr>
            <a:r>
              <a:rPr lang="en-US" dirty="0" smtClean="0"/>
              <a:t>A simple line such as, “We might not all agree on the cause for the recent extreme weather events, but we can agree that it affects our families and neighborhoods.” Allows people to be comfortable with their different opinions on climate change.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32</a:t>
            </a:fld>
            <a:endParaRPr lang="en-US" dirty="0"/>
          </a:p>
        </p:txBody>
      </p:sp>
    </p:spTree>
    <p:extLst>
      <p:ext uri="{BB962C8B-B14F-4D97-AF65-F5344CB8AC3E}">
        <p14:creationId xmlns:p14="http://schemas.microsoft.com/office/powerpoint/2010/main" val="3687538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After allowing the space for differing opinions, the next step is to make climate change real.</a:t>
            </a:r>
          </a:p>
          <a:p>
            <a:pPr marL="171450" indent="-171450">
              <a:buFont typeface="Arial"/>
              <a:buChar char="•"/>
            </a:pPr>
            <a:r>
              <a:rPr lang="en-US" dirty="0" smtClean="0"/>
              <a:t>As noted,</a:t>
            </a:r>
            <a:r>
              <a:rPr lang="en-US" baseline="0" dirty="0" smtClean="0"/>
              <a:t> we</a:t>
            </a:r>
            <a:r>
              <a:rPr lang="en-US" dirty="0" smtClean="0"/>
              <a:t> often talk about climate change as a global problem. The fact that we have the term “global warming” and talk about the ice caps melting reinforces the global aspect, but what does this mean to someone who isn’t a climate activist?</a:t>
            </a:r>
          </a:p>
          <a:p>
            <a:pPr marL="171450" indent="-171450">
              <a:buFont typeface="Arial"/>
              <a:buChar char="•"/>
            </a:pPr>
            <a:r>
              <a:rPr lang="en-US" dirty="0" smtClean="0"/>
              <a:t>A lot of people don’t really listen when they hear that kind of language because it’s both literally and emotionally too distant. </a:t>
            </a:r>
          </a:p>
          <a:p>
            <a:pPr marL="171450" indent="-171450">
              <a:buFont typeface="Arial"/>
              <a:buChar char="•"/>
            </a:pPr>
            <a:r>
              <a:rPr lang="en-US" dirty="0" smtClean="0"/>
              <a:t>Instead, focus on</a:t>
            </a:r>
            <a:r>
              <a:rPr lang="en-US" baseline="0" dirty="0" smtClean="0"/>
              <a:t> </a:t>
            </a:r>
            <a:r>
              <a:rPr lang="en-US" dirty="0" smtClean="0"/>
              <a:t>the impacts that people can see with THEIR OWN EYES.</a:t>
            </a:r>
          </a:p>
          <a:p>
            <a:pPr marL="171450" indent="-171450">
              <a:buFont typeface="Arial"/>
              <a:buChar char="•"/>
            </a:pPr>
            <a:r>
              <a:rPr lang="en-US" dirty="0" smtClean="0"/>
              <a:t>For example talk about why is there</a:t>
            </a:r>
            <a:r>
              <a:rPr lang="en-US" baseline="0" dirty="0" smtClean="0"/>
              <a:t> </a:t>
            </a:r>
            <a:r>
              <a:rPr lang="en-US" dirty="0" smtClean="0"/>
              <a:t>an uptick in local asthma rates?</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33</a:t>
            </a:fld>
            <a:endParaRPr lang="en-US" dirty="0"/>
          </a:p>
        </p:txBody>
      </p:sp>
    </p:spTree>
    <p:extLst>
      <p:ext uri="{BB962C8B-B14F-4D97-AF65-F5344CB8AC3E}">
        <p14:creationId xmlns:p14="http://schemas.microsoft.com/office/powerpoint/2010/main" val="4192979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Once you have touched on</a:t>
            </a:r>
            <a:r>
              <a:rPr lang="en-US" baseline="0" dirty="0" smtClean="0"/>
              <a:t> a</a:t>
            </a:r>
            <a:r>
              <a:rPr lang="en-US" dirty="0" smtClean="0"/>
              <a:t> local impact, it’s important to move quickly to step number 5  - emphasize solutions.</a:t>
            </a:r>
          </a:p>
          <a:p>
            <a:pPr marL="171450" indent="-171450">
              <a:buFont typeface="Arial"/>
              <a:buChar char="•"/>
            </a:pPr>
            <a:r>
              <a:rPr lang="en-US" dirty="0" smtClean="0"/>
              <a:t>Remember that we want to build climate concern, but also want to prevent concern from turning into fatalism.</a:t>
            </a:r>
          </a:p>
          <a:p>
            <a:pPr marL="171450" indent="-171450">
              <a:buFont typeface="Arial"/>
              <a:buChar char="•"/>
            </a:pPr>
            <a:r>
              <a:rPr lang="en-US" dirty="0" smtClean="0"/>
              <a:t>In this step, your audience needs to hear  about</a:t>
            </a:r>
            <a:r>
              <a:rPr lang="en-US" baseline="0" dirty="0" smtClean="0"/>
              <a:t> </a:t>
            </a:r>
            <a:r>
              <a:rPr lang="en-US" dirty="0" smtClean="0"/>
              <a:t>solutions that are tangible,</a:t>
            </a:r>
            <a:r>
              <a:rPr lang="en-US" baseline="0" dirty="0" smtClean="0"/>
              <a:t> </a:t>
            </a:r>
            <a:r>
              <a:rPr lang="en-US" dirty="0" smtClean="0"/>
              <a:t>effective,</a:t>
            </a:r>
            <a:r>
              <a:rPr lang="en-US" baseline="0" dirty="0" smtClean="0"/>
              <a:t> and local, and already happening, such as a new community bike share program.</a:t>
            </a:r>
            <a:endParaRPr lang="en-US" dirty="0" smtClean="0"/>
          </a:p>
          <a:p>
            <a:pPr marL="171450" indent="-171450">
              <a:buFont typeface="Arial"/>
              <a:buChar char="•"/>
            </a:pPr>
            <a:r>
              <a:rPr lang="en-US" dirty="0" smtClean="0"/>
              <a:t>And remember, to</a:t>
            </a:r>
            <a:r>
              <a:rPr lang="en-US" baseline="0" dirty="0" smtClean="0"/>
              <a:t> appeal to a broader audience, </a:t>
            </a:r>
            <a:r>
              <a:rPr lang="en-US" dirty="0" smtClean="0"/>
              <a:t>avoid asking anyone to sacrifice. Most</a:t>
            </a:r>
            <a:r>
              <a:rPr lang="en-US" baseline="0" dirty="0" smtClean="0"/>
              <a:t> don’t </a:t>
            </a:r>
            <a:r>
              <a:rPr lang="en-US" dirty="0" smtClean="0"/>
              <a:t>want to hear that acting on climate comes with a personal price.</a:t>
            </a:r>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34</a:t>
            </a:fld>
            <a:endParaRPr lang="en-US" dirty="0"/>
          </a:p>
        </p:txBody>
      </p:sp>
    </p:spTree>
    <p:extLst>
      <p:ext uri="{BB962C8B-B14F-4D97-AF65-F5344CB8AC3E}">
        <p14:creationId xmlns:p14="http://schemas.microsoft.com/office/powerpoint/2010/main" val="1467421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People are sick and tired of being sick and tired, therefore step 6, inspire and empower, is important.</a:t>
            </a:r>
          </a:p>
          <a:p>
            <a:pPr marL="171450" indent="-171450">
              <a:buFont typeface="Arial"/>
              <a:buChar char="•"/>
            </a:pPr>
            <a:r>
              <a:rPr lang="en-US" dirty="0" smtClean="0"/>
              <a:t>Recall that messages about climate change are often all doom and gloom, which causes people to shut down and not listen.</a:t>
            </a:r>
          </a:p>
          <a:p>
            <a:pPr marL="171450" indent="-171450">
              <a:buFont typeface="Arial"/>
              <a:buChar char="•"/>
            </a:pPr>
            <a:r>
              <a:rPr lang="en-US" dirty="0" smtClean="0"/>
              <a:t>Instead, talk about hope and opportunity that comes with a cleaner, healthier planet</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35</a:t>
            </a:fld>
            <a:endParaRPr lang="en-US" dirty="0"/>
          </a:p>
        </p:txBody>
      </p:sp>
    </p:spTree>
    <p:extLst>
      <p:ext uri="{BB962C8B-B14F-4D97-AF65-F5344CB8AC3E}">
        <p14:creationId xmlns:p14="http://schemas.microsoft.com/office/powerpoint/2010/main" val="364998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Step 7 is to focus on the personal benefit  </a:t>
            </a:r>
          </a:p>
          <a:p>
            <a:pPr marL="171450" indent="-171450">
              <a:buFont typeface="Arial"/>
              <a:buChar char="•"/>
            </a:pPr>
            <a:r>
              <a:rPr lang="en-US" dirty="0" smtClean="0"/>
              <a:t>This is the part of the climate conversation that has been greatly missing to date, and is the key to deepening personal resonance and motivation for solutions</a:t>
            </a:r>
          </a:p>
          <a:p>
            <a:pPr marL="171450" indent="-171450">
              <a:buFont typeface="Arial"/>
              <a:buChar char="•"/>
            </a:pPr>
            <a:r>
              <a:rPr lang="en-US" dirty="0" smtClean="0"/>
              <a:t>Americans currently think climate action will cost them personally, when we know the opposite is true!</a:t>
            </a:r>
          </a:p>
          <a:p>
            <a:pPr marL="171450" indent="-171450">
              <a:buFont typeface="Arial"/>
              <a:buChar char="•"/>
            </a:pPr>
            <a:r>
              <a:rPr lang="en-US" dirty="0" smtClean="0"/>
              <a:t>There are many personal benefits for solving climate change, and it is important to emphasize them in every communication.  We cannot stress this enough!</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36</a:t>
            </a:fld>
            <a:endParaRPr lang="en-US" dirty="0"/>
          </a:p>
        </p:txBody>
      </p:sp>
    </p:spTree>
    <p:extLst>
      <p:ext uri="{BB962C8B-B14F-4D97-AF65-F5344CB8AC3E}">
        <p14:creationId xmlns:p14="http://schemas.microsoft.com/office/powerpoint/2010/main" val="303323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Step 8 is where you crescendo, with your ask. </a:t>
            </a:r>
          </a:p>
          <a:p>
            <a:pPr marL="171450" indent="-171450">
              <a:buFont typeface="Arial"/>
              <a:buChar char="•"/>
            </a:pPr>
            <a:r>
              <a:rPr lang="en-US" dirty="0" smtClean="0"/>
              <a:t>Do you want to ask them to invest in clean energy, talk with their colleagues about climate, or support a city-wide efficiency program? </a:t>
            </a:r>
          </a:p>
          <a:p>
            <a:pPr marL="171450" indent="-171450">
              <a:buFont typeface="Arial"/>
              <a:buChar char="•"/>
            </a:pPr>
            <a:r>
              <a:rPr lang="en-US" dirty="0" smtClean="0"/>
              <a:t>Align the ask with their understanding and personal values. </a:t>
            </a:r>
          </a:p>
          <a:p>
            <a:pPr marL="171450" indent="-171450">
              <a:buFont typeface="Arial"/>
              <a:buChar char="•"/>
            </a:pPr>
            <a:r>
              <a:rPr lang="en-US" dirty="0" smtClean="0"/>
              <a:t>Stick to one or two specific ideas</a:t>
            </a:r>
          </a:p>
          <a:p>
            <a:pPr marL="171450" indent="-171450">
              <a:buFont typeface="Arial"/>
              <a:buChar char="•"/>
            </a:pPr>
            <a:r>
              <a:rPr lang="en-US" dirty="0" smtClean="0"/>
              <a:t>Offering too many options may be confusing and overwhelming.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37</a:t>
            </a:fld>
            <a:endParaRPr lang="en-US" dirty="0"/>
          </a:p>
        </p:txBody>
      </p:sp>
    </p:spTree>
    <p:extLst>
      <p:ext uri="{BB962C8B-B14F-4D97-AF65-F5344CB8AC3E}">
        <p14:creationId xmlns:p14="http://schemas.microsoft.com/office/powerpoint/2010/main" val="3082008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50" indent="-171450">
              <a:buFont typeface="Arial"/>
              <a:buChar char="•"/>
            </a:pPr>
            <a:r>
              <a:rPr lang="en-US" dirty="0" smtClean="0"/>
              <a:t>You are uniquely and powerfully positioned to advance the message that climate solutions</a:t>
            </a:r>
            <a:r>
              <a:rPr lang="en-US" baseline="0" dirty="0" smtClean="0"/>
              <a:t> are a</a:t>
            </a:r>
            <a:r>
              <a:rPr lang="en-US" dirty="0" smtClean="0"/>
              <a:t> health priority and will provide enormous health benefits.</a:t>
            </a:r>
          </a:p>
          <a:p>
            <a:pPr marL="171450" indent="-171450">
              <a:buFont typeface="Arial"/>
              <a:buChar char="•"/>
            </a:pPr>
            <a:endParaRPr lang="en-US" dirty="0" smtClean="0"/>
          </a:p>
          <a:p>
            <a:pPr marL="171450" indent="-171450">
              <a:buFont typeface="Arial"/>
              <a:buChar char="•"/>
            </a:pPr>
            <a:r>
              <a:rPr lang="en-US" dirty="0" smtClean="0"/>
              <a:t>I hope this information and our guide are useful to you.</a:t>
            </a:r>
          </a:p>
          <a:p>
            <a:pPr marL="171450" indent="-171450">
              <a:buFont typeface="Arial"/>
              <a:buChar char="•"/>
            </a:pPr>
            <a:endParaRPr lang="en-US" dirty="0" smtClean="0"/>
          </a:p>
          <a:p>
            <a:pPr marL="171450" marR="0" indent="-171450" algn="l" defTabSz="1625306" rtl="0" eaLnBrk="1" fontAlgn="auto" latinLnBrk="0" hangingPunct="1">
              <a:lnSpc>
                <a:spcPct val="100000"/>
              </a:lnSpc>
              <a:spcBef>
                <a:spcPts val="0"/>
              </a:spcBef>
              <a:spcAft>
                <a:spcPts val="0"/>
              </a:spcAft>
              <a:buClrTx/>
              <a:buSzTx/>
              <a:buFont typeface="Arial"/>
              <a:buChar char="•"/>
              <a:tabLst/>
              <a:defRPr/>
            </a:pPr>
            <a:r>
              <a:rPr lang="en-US" dirty="0" smtClean="0"/>
              <a:t>And now, I’m going to practice what I preached and end with an ask, Please go forth and personally commit to talking more about the climate and health</a:t>
            </a:r>
            <a:r>
              <a:rPr lang="en-US" baseline="0" dirty="0" smtClean="0"/>
              <a:t> connection so we can protect the health of current and future generations.</a:t>
            </a:r>
            <a:endParaRPr lang="en-US" dirty="0" smtClean="0"/>
          </a:p>
          <a:p>
            <a:pPr marL="171450" indent="-171450">
              <a:buFont typeface="Arial"/>
              <a:buChar char="•"/>
            </a:pPr>
            <a:r>
              <a:rPr lang="en-US" dirty="0" smtClean="0"/>
              <a:t>Thank you!</a:t>
            </a: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38</a:t>
            </a:fld>
            <a:endParaRPr lang="en-US" dirty="0"/>
          </a:p>
        </p:txBody>
      </p:sp>
    </p:spTree>
    <p:extLst>
      <p:ext uri="{BB962C8B-B14F-4D97-AF65-F5344CB8AC3E}">
        <p14:creationId xmlns:p14="http://schemas.microsoft.com/office/powerpoint/2010/main" val="116757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2100" kern="1200" dirty="0" smtClean="0">
                <a:solidFill>
                  <a:schemeClr val="tx1"/>
                </a:solidFill>
                <a:effectLst/>
                <a:latin typeface="+mn-lt"/>
                <a:ea typeface="+mn-ea"/>
                <a:cs typeface="+mn-cs"/>
              </a:rPr>
              <a:t>Quick bit of context here: I</a:t>
            </a:r>
            <a:r>
              <a:rPr lang="en-US" sz="2100" kern="1200" baseline="0" dirty="0" smtClean="0">
                <a:solidFill>
                  <a:schemeClr val="tx1"/>
                </a:solidFill>
                <a:effectLst/>
                <a:latin typeface="+mn-lt"/>
                <a:ea typeface="+mn-ea"/>
                <a:cs typeface="+mn-cs"/>
              </a:rPr>
              <a:t> work </a:t>
            </a:r>
            <a:r>
              <a:rPr lang="en-US" sz="2100" kern="1200" dirty="0" smtClean="0">
                <a:solidFill>
                  <a:schemeClr val="tx1"/>
                </a:solidFill>
                <a:effectLst/>
                <a:latin typeface="+mn-lt"/>
                <a:ea typeface="+mn-ea"/>
                <a:cs typeface="+mn-cs"/>
              </a:rPr>
              <a:t>with </a:t>
            </a:r>
            <a:r>
              <a:rPr lang="en-US" sz="2100" kern="1200" dirty="0" err="1" smtClean="0">
                <a:solidFill>
                  <a:schemeClr val="tx1"/>
                </a:solidFill>
                <a:effectLst/>
                <a:latin typeface="+mn-lt"/>
                <a:ea typeface="+mn-ea"/>
                <a:cs typeface="+mn-cs"/>
              </a:rPr>
              <a:t>ecoAmerica</a:t>
            </a:r>
            <a:r>
              <a:rPr lang="en-US" sz="2100" kern="1200" dirty="0" smtClean="0">
                <a:solidFill>
                  <a:schemeClr val="tx1"/>
                </a:solidFill>
                <a:effectLst/>
                <a:latin typeface="+mn-lt"/>
                <a:ea typeface="+mn-ea"/>
                <a:cs typeface="+mn-cs"/>
              </a:rPr>
              <a:t>, a national nonprofit which seeks to expand support for climate solutions across America by engaging</a:t>
            </a:r>
            <a:r>
              <a:rPr lang="en-US" sz="2100" kern="1200" baseline="0" dirty="0" smtClean="0">
                <a:solidFill>
                  <a:schemeClr val="tx1"/>
                </a:solidFill>
                <a:effectLst/>
                <a:latin typeface="+mn-lt"/>
                <a:ea typeface="+mn-ea"/>
                <a:cs typeface="+mn-cs"/>
              </a:rPr>
              <a:t> new and more diverse messengers who can connect with Americans by tying climate to the values they already hold dear</a:t>
            </a:r>
            <a:r>
              <a:rPr lang="en-US" sz="2100" kern="1200" dirty="0" smtClean="0">
                <a:solidFill>
                  <a:schemeClr val="tx1"/>
                </a:solidFill>
                <a:effectLst/>
                <a:latin typeface="+mn-lt"/>
                <a:ea typeface="+mn-ea"/>
                <a:cs typeface="+mn-cs"/>
              </a:rPr>
              <a:t>.  </a:t>
            </a:r>
          </a:p>
          <a:p>
            <a:endParaRPr lang="en-US" sz="2100" kern="1200" dirty="0" smtClean="0">
              <a:solidFill>
                <a:schemeClr val="tx1"/>
              </a:solidFill>
              <a:effectLst/>
              <a:latin typeface="+mn-lt"/>
              <a:ea typeface="+mn-ea"/>
              <a:cs typeface="+mn-cs"/>
            </a:endParaRPr>
          </a:p>
          <a:p>
            <a:r>
              <a:rPr lang="en-US" sz="21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4</a:t>
            </a:fld>
            <a:endParaRPr lang="en-US" dirty="0"/>
          </a:p>
        </p:txBody>
      </p:sp>
    </p:spTree>
    <p:extLst>
      <p:ext uri="{BB962C8B-B14F-4D97-AF65-F5344CB8AC3E}">
        <p14:creationId xmlns:p14="http://schemas.microsoft.com/office/powerpoint/2010/main" val="198184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indent="-171450" algn="l" defTabSz="1625306" rtl="0" eaLnBrk="1" fontAlgn="auto" latinLnBrk="0" hangingPunct="1">
              <a:lnSpc>
                <a:spcPct val="100000"/>
              </a:lnSpc>
              <a:spcBef>
                <a:spcPts val="0"/>
              </a:spcBef>
              <a:spcAft>
                <a:spcPts val="0"/>
              </a:spcAft>
              <a:buClrTx/>
              <a:buSzTx/>
              <a:buFont typeface="Arial"/>
              <a:buChar char="•"/>
              <a:tabLst/>
              <a:defRPr/>
            </a:pPr>
            <a:r>
              <a:rPr lang="en-US" sz="2100" kern="1200" dirty="0" smtClean="0">
                <a:solidFill>
                  <a:schemeClr val="tx1"/>
                </a:solidFill>
                <a:effectLst/>
                <a:latin typeface="+mn-lt"/>
                <a:ea typeface="+mn-ea"/>
                <a:cs typeface="+mn-cs"/>
              </a:rPr>
              <a:t>We do this by working across</a:t>
            </a:r>
            <a:r>
              <a:rPr lang="en-US" sz="2100" kern="1200" baseline="0" dirty="0" smtClean="0">
                <a:solidFill>
                  <a:schemeClr val="tx1"/>
                </a:solidFill>
                <a:effectLst/>
                <a:latin typeface="+mn-lt"/>
                <a:ea typeface="+mn-ea"/>
                <a:cs typeface="+mn-cs"/>
              </a:rPr>
              <a:t> the key </a:t>
            </a:r>
            <a:r>
              <a:rPr lang="en-US" sz="2100" kern="1200" dirty="0" smtClean="0">
                <a:solidFill>
                  <a:schemeClr val="tx1"/>
                </a:solidFill>
                <a:effectLst/>
                <a:latin typeface="+mn-lt"/>
                <a:ea typeface="+mn-ea"/>
                <a:cs typeface="+mn-cs"/>
              </a:rPr>
              <a:t>sectors people interact with everyday,</a:t>
            </a:r>
            <a:r>
              <a:rPr lang="en-US" sz="2100" kern="1200" baseline="0" dirty="0" smtClean="0">
                <a:solidFill>
                  <a:schemeClr val="tx1"/>
                </a:solidFill>
                <a:effectLst/>
                <a:latin typeface="+mn-lt"/>
                <a:ea typeface="+mn-ea"/>
                <a:cs typeface="+mn-cs"/>
              </a:rPr>
              <a:t> health, faith, local communities, higher education and business, to</a:t>
            </a:r>
            <a:r>
              <a:rPr lang="en-US" sz="2100" kern="1200" dirty="0" smtClean="0">
                <a:solidFill>
                  <a:schemeClr val="tx1"/>
                </a:solidFill>
                <a:effectLst/>
                <a:latin typeface="+mn-lt"/>
                <a:ea typeface="+mn-ea"/>
                <a:cs typeface="+mn-cs"/>
              </a:rPr>
              <a:t> help strengthen their</a:t>
            </a:r>
            <a:r>
              <a:rPr lang="en-US" sz="2100" kern="1200" baseline="0" dirty="0" smtClean="0">
                <a:solidFill>
                  <a:schemeClr val="tx1"/>
                </a:solidFill>
                <a:effectLst/>
                <a:latin typeface="+mn-lt"/>
                <a:ea typeface="+mn-ea"/>
                <a:cs typeface="+mn-cs"/>
              </a:rPr>
              <a:t> climate leadership.</a:t>
            </a:r>
            <a:endParaRPr lang="en-US" sz="2100" kern="1200" dirty="0" smtClean="0">
              <a:solidFill>
                <a:schemeClr val="tx1"/>
              </a:solidFill>
              <a:effectLst/>
              <a:latin typeface="+mn-lt"/>
              <a:ea typeface="+mn-ea"/>
              <a:cs typeface="+mn-cs"/>
            </a:endParaRPr>
          </a:p>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8FBF1C14-2F72-4A4F-9975-3923C7E3156A}" type="slidenum">
              <a:rPr lang="en-US" smtClean="0"/>
              <a:t>5</a:t>
            </a:fld>
            <a:endParaRPr lang="en-US" dirty="0"/>
          </a:p>
        </p:txBody>
      </p:sp>
    </p:spTree>
    <p:extLst>
      <p:ext uri="{BB962C8B-B14F-4D97-AF65-F5344CB8AC3E}">
        <p14:creationId xmlns:p14="http://schemas.microsoft.com/office/powerpoint/2010/main" val="125821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dirty="0" smtClean="0"/>
              <a:t>Our</a:t>
            </a:r>
            <a:r>
              <a:rPr lang="en-US" baseline="0" dirty="0" smtClean="0"/>
              <a:t> work </a:t>
            </a:r>
            <a:r>
              <a:rPr lang="en-US" dirty="0" smtClean="0"/>
              <a:t>is grounded in research</a:t>
            </a:r>
          </a:p>
          <a:p>
            <a:pPr marL="171450" indent="-171450">
              <a:buFont typeface="Arial"/>
              <a:buChar char="•"/>
            </a:pPr>
            <a:r>
              <a:rPr lang="en-US" dirty="0" smtClean="0"/>
              <a:t>We do psychographic values research to understand which Americans are ready to move on climate, what they care about, and how to connect that to solutions. </a:t>
            </a:r>
          </a:p>
          <a:p>
            <a:pPr marL="171450" indent="-171450">
              <a:buFont typeface="Arial"/>
              <a:buChar char="•"/>
            </a:pPr>
            <a:r>
              <a:rPr lang="en-US" dirty="0" smtClean="0"/>
              <a:t>We also do topical research, such as our new mental health and climate change report</a:t>
            </a:r>
            <a:r>
              <a:rPr lang="en-US" baseline="0" dirty="0" smtClean="0"/>
              <a:t> that we just launched in collaboration with the APA, available on the tables</a:t>
            </a:r>
            <a:r>
              <a:rPr lang="en-US" dirty="0" smtClean="0"/>
              <a:t>.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6</a:t>
            </a:fld>
            <a:endParaRPr lang="en-US" dirty="0"/>
          </a:p>
        </p:txBody>
      </p:sp>
    </p:spTree>
    <p:extLst>
      <p:ext uri="{BB962C8B-B14F-4D97-AF65-F5344CB8AC3E}">
        <p14:creationId xmlns:p14="http://schemas.microsoft.com/office/powerpoint/2010/main" val="44886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625306" rtl="0" eaLnBrk="1" fontAlgn="auto" latinLnBrk="0" hangingPunct="1">
              <a:lnSpc>
                <a:spcPct val="100000"/>
              </a:lnSpc>
              <a:spcBef>
                <a:spcPts val="0"/>
              </a:spcBef>
              <a:spcAft>
                <a:spcPts val="0"/>
              </a:spcAft>
              <a:buClrTx/>
              <a:buSzTx/>
              <a:buFontTx/>
              <a:buNone/>
              <a:tabLst/>
              <a:defRPr/>
            </a:pPr>
            <a:endParaRPr lang="en-US" sz="2100" kern="1200" dirty="0" smtClean="0">
              <a:solidFill>
                <a:schemeClr val="tx1"/>
              </a:solidFill>
              <a:effectLst/>
              <a:latin typeface="+mn-lt"/>
              <a:ea typeface="+mn-ea"/>
              <a:cs typeface="+mn-cs"/>
            </a:endParaRPr>
          </a:p>
          <a:p>
            <a:r>
              <a:rPr lang="en-US" sz="2100" b="0" i="0" u="none" strike="noStrike" kern="1200" dirty="0" smtClean="0">
                <a:solidFill>
                  <a:schemeClr val="tx1"/>
                </a:solidFill>
                <a:effectLst/>
                <a:latin typeface="+mn-lt"/>
                <a:ea typeface="+mn-ea"/>
                <a:cs typeface="+mn-cs"/>
              </a:rPr>
              <a:t>You’ve all heard it - Communications rule #1: Know your audience.</a:t>
            </a:r>
          </a:p>
          <a:p>
            <a:r>
              <a:rPr lang="en-US" sz="2100" b="0" i="0" u="none" strike="noStrike" kern="1200" dirty="0" smtClean="0">
                <a:solidFill>
                  <a:schemeClr val="tx1"/>
                </a:solidFill>
                <a:effectLst/>
                <a:latin typeface="+mn-lt"/>
                <a:ea typeface="+mn-ea"/>
                <a:cs typeface="+mn-cs"/>
              </a:rPr>
              <a:t>So, what do Americans think about climate change </a:t>
            </a:r>
            <a:r>
              <a:rPr lang="en-US" sz="2100" b="0" i="0" u="none" strike="noStrike" kern="1200" baseline="0" dirty="0" smtClean="0">
                <a:solidFill>
                  <a:schemeClr val="tx1"/>
                </a:solidFill>
                <a:effectLst/>
                <a:latin typeface="+mn-lt"/>
                <a:ea typeface="+mn-ea"/>
                <a:cs typeface="+mn-cs"/>
              </a:rPr>
              <a:t>and what do they know about </a:t>
            </a:r>
            <a:r>
              <a:rPr lang="en-US" sz="2100" b="0" i="0" u="none" strike="noStrike" kern="1200" dirty="0" smtClean="0">
                <a:solidFill>
                  <a:schemeClr val="tx1"/>
                </a:solidFill>
                <a:effectLst/>
                <a:latin typeface="+mn-lt"/>
                <a:ea typeface="+mn-ea"/>
                <a:cs typeface="+mn-cs"/>
              </a:rPr>
              <a:t>the climate and health connection? </a:t>
            </a:r>
            <a:endParaRPr lang="en-US" dirty="0"/>
          </a:p>
        </p:txBody>
      </p:sp>
      <p:sp>
        <p:nvSpPr>
          <p:cNvPr id="4" name="Slide Number Placeholder 3"/>
          <p:cNvSpPr>
            <a:spLocks noGrp="1"/>
          </p:cNvSpPr>
          <p:nvPr>
            <p:ph type="sldNum" sz="quarter" idx="10"/>
          </p:nvPr>
        </p:nvSpPr>
        <p:spPr/>
        <p:txBody>
          <a:bodyPr/>
          <a:lstStyle/>
          <a:p>
            <a:fld id="{8FBF1C14-2F72-4A4F-9975-3923C7E3156A}" type="slidenum">
              <a:rPr lang="en-US" smtClean="0"/>
              <a:t>7</a:t>
            </a:fld>
            <a:endParaRPr lang="en-US" dirty="0"/>
          </a:p>
        </p:txBody>
      </p:sp>
    </p:spTree>
    <p:extLst>
      <p:ext uri="{BB962C8B-B14F-4D97-AF65-F5344CB8AC3E}">
        <p14:creationId xmlns:p14="http://schemas.microsoft.com/office/powerpoint/2010/main" val="80648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One key thing our research tells us is that </a:t>
            </a:r>
            <a:r>
              <a:rPr lang="en-US" baseline="0" dirty="0" smtClean="0"/>
              <a:t>most Americans care about their health and the impact of pollution on it.</a:t>
            </a:r>
          </a:p>
          <a:p>
            <a:pPr marL="171450" indent="-171450">
              <a:buFont typeface="Arial"/>
              <a:buChar char="•"/>
            </a:pPr>
            <a:r>
              <a:rPr lang="en-US" dirty="0" smtClean="0"/>
              <a:t>And as the 2015 Lancet Commission Report, the American Public Health Association, and an ever-growing number of health professionals concur—climate change represents the biggest public health threat facing America and the world. The impacts are widespread and are beginning to manifest now. </a:t>
            </a:r>
          </a:p>
          <a:p>
            <a:pPr marL="171450" marR="0" indent="-171450" algn="l" defTabSz="1625306" rtl="0" eaLnBrk="1" fontAlgn="auto" latinLnBrk="0" hangingPunct="1">
              <a:lnSpc>
                <a:spcPct val="100000"/>
              </a:lnSpc>
              <a:spcBef>
                <a:spcPts val="0"/>
              </a:spcBef>
              <a:spcAft>
                <a:spcPts val="0"/>
              </a:spcAft>
              <a:buClrTx/>
              <a:buSzTx/>
              <a:buFont typeface="Arial"/>
              <a:buChar char="•"/>
              <a:tabLst/>
              <a:defRPr/>
            </a:pPr>
            <a:r>
              <a:rPr lang="en-US" dirty="0" smtClean="0"/>
              <a:t>While</a:t>
            </a:r>
            <a:r>
              <a:rPr lang="en-US" baseline="0" dirty="0" smtClean="0"/>
              <a:t> about ¼ of A</a:t>
            </a:r>
            <a:r>
              <a:rPr lang="en-US" dirty="0" smtClean="0"/>
              <a:t>mericans report a general sense that climate change can be harmful to health, very few understand the types of harm or who is likely to be affected. In fact, less than 5% of Americans can accurately name one or more health harm caused by climate change. </a:t>
            </a:r>
            <a:endParaRPr lang="en-US" baseline="0" dirty="0" smtClean="0"/>
          </a:p>
          <a:p>
            <a:pPr marL="171450" indent="-171450">
              <a:buFont typeface="Arial"/>
              <a:buChar char="•"/>
            </a:pPr>
            <a:r>
              <a:rPr lang="en-US" dirty="0" smtClean="0"/>
              <a:t>So, while Americans care about their health</a:t>
            </a:r>
            <a:r>
              <a:rPr lang="en-US" smtClean="0"/>
              <a:t>, most are </a:t>
            </a:r>
            <a:r>
              <a:rPr lang="en-US" dirty="0" smtClean="0"/>
              <a:t>not making the connection between damage to the climate and damage to their own health</a:t>
            </a:r>
            <a:r>
              <a:rPr lang="en-US" baseline="0" dirty="0" smtClean="0"/>
              <a:t> and that of their families and neighbors</a:t>
            </a:r>
            <a:r>
              <a:rPr lang="en-US" dirty="0" smtClean="0"/>
              <a:t>. </a:t>
            </a:r>
          </a:p>
        </p:txBody>
      </p:sp>
      <p:sp>
        <p:nvSpPr>
          <p:cNvPr id="4" name="Slide Number Placeholder 3"/>
          <p:cNvSpPr>
            <a:spLocks noGrp="1"/>
          </p:cNvSpPr>
          <p:nvPr>
            <p:ph type="sldNum" sz="quarter" idx="10"/>
          </p:nvPr>
        </p:nvSpPr>
        <p:spPr/>
        <p:txBody>
          <a:bodyPr/>
          <a:lstStyle/>
          <a:p>
            <a:fld id="{8FBF1C14-2F72-4A4F-9975-3923C7E3156A}" type="slidenum">
              <a:rPr lang="en-US" smtClean="0"/>
              <a:t>8</a:t>
            </a:fld>
            <a:endParaRPr lang="en-US" dirty="0"/>
          </a:p>
        </p:txBody>
      </p:sp>
    </p:spTree>
    <p:extLst>
      <p:ext uri="{BB962C8B-B14F-4D97-AF65-F5344CB8AC3E}">
        <p14:creationId xmlns:p14="http://schemas.microsoft.com/office/powerpoint/2010/main" val="467279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indent="-171450" algn="l" defTabSz="1625306" rtl="0" eaLnBrk="1" fontAlgn="auto" latinLnBrk="0" hangingPunct="1">
              <a:lnSpc>
                <a:spcPct val="100000"/>
              </a:lnSpc>
              <a:spcBef>
                <a:spcPts val="0"/>
              </a:spcBef>
              <a:spcAft>
                <a:spcPts val="0"/>
              </a:spcAft>
              <a:buClrTx/>
              <a:buSzTx/>
              <a:buFont typeface="Arial"/>
              <a:buChar char="•"/>
              <a:tabLst/>
              <a:defRPr/>
            </a:pPr>
            <a:r>
              <a:rPr lang="en-US" dirty="0" smtClean="0"/>
              <a:t>This</a:t>
            </a:r>
            <a:r>
              <a:rPr lang="en-US" baseline="0" dirty="0" smtClean="0"/>
              <a:t> is where you come in!</a:t>
            </a:r>
            <a:r>
              <a:rPr lang="en-US" dirty="0" smtClean="0"/>
              <a:t> </a:t>
            </a:r>
            <a:endParaRPr lang="en-US" baseline="0" dirty="0" smtClean="0"/>
          </a:p>
          <a:p>
            <a:pPr marL="171450" indent="-171450">
              <a:buFont typeface="Arial"/>
              <a:buChar char="•"/>
            </a:pPr>
            <a:r>
              <a:rPr lang="en-US" baseline="0" dirty="0" smtClean="0"/>
              <a:t>Ours and others research indicates there is a </a:t>
            </a:r>
            <a:r>
              <a:rPr lang="en-US" dirty="0" smtClean="0"/>
              <a:t>tremendous opportunity for health professionals to help make those connections between what people already care about (their Health) and</a:t>
            </a:r>
            <a:r>
              <a:rPr lang="en-US" baseline="0" dirty="0" smtClean="0"/>
              <a:t> </a:t>
            </a:r>
            <a:r>
              <a:rPr lang="en-US" dirty="0" smtClean="0"/>
              <a:t>how it is directly linked with climate change.</a:t>
            </a:r>
          </a:p>
          <a:p>
            <a:pPr marL="171450" indent="-171450">
              <a:buFont typeface="Arial"/>
              <a:buChar char="•"/>
            </a:pPr>
            <a:r>
              <a:rPr lang="en-US" dirty="0" smtClean="0"/>
              <a:t>Research tells</a:t>
            </a:r>
            <a:r>
              <a:rPr lang="en-US" baseline="0" dirty="0" smtClean="0"/>
              <a:t> us </a:t>
            </a:r>
            <a:r>
              <a:rPr lang="en-US" dirty="0" smtClean="0"/>
              <a:t>health and safety preparedness is a big potential motivator across the political spectrum, particularly with people, like conservatives, who are not already swayed on the need for climate solutions. </a:t>
            </a:r>
          </a:p>
          <a:p>
            <a:pPr marL="984102" lvl="1" indent="-171450">
              <a:buFont typeface="Arial"/>
              <a:buChar char="•"/>
            </a:pPr>
            <a:r>
              <a:rPr lang="en-US" dirty="0" smtClean="0"/>
              <a:t>People across the board also agree they want to be healthy, and have a healthy environment to live in</a:t>
            </a:r>
            <a:r>
              <a:rPr lang="en-US" baseline="0" dirty="0" smtClean="0"/>
              <a:t> and 83% see clean air as a personal right for all.</a:t>
            </a:r>
            <a:endParaRPr lang="en-US" dirty="0" smtClean="0"/>
          </a:p>
        </p:txBody>
      </p:sp>
      <p:sp>
        <p:nvSpPr>
          <p:cNvPr id="4" name="Slide Number Placeholder 3"/>
          <p:cNvSpPr>
            <a:spLocks noGrp="1"/>
          </p:cNvSpPr>
          <p:nvPr>
            <p:ph type="sldNum" sz="quarter" idx="10"/>
          </p:nvPr>
        </p:nvSpPr>
        <p:spPr/>
        <p:txBody>
          <a:bodyPr/>
          <a:lstStyle/>
          <a:p>
            <a:fld id="{8FBF1C14-2F72-4A4F-9975-3923C7E3156A}" type="slidenum">
              <a:rPr lang="en-US" smtClean="0"/>
              <a:t>9</a:t>
            </a:fld>
            <a:endParaRPr lang="en-US" dirty="0"/>
          </a:p>
        </p:txBody>
      </p:sp>
    </p:spTree>
    <p:extLst>
      <p:ext uri="{BB962C8B-B14F-4D97-AF65-F5344CB8AC3E}">
        <p14:creationId xmlns:p14="http://schemas.microsoft.com/office/powerpoint/2010/main" val="2231513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op1">
    <p:spTree>
      <p:nvGrpSpPr>
        <p:cNvPr id="1" name=""/>
        <p:cNvGrpSpPr/>
        <p:nvPr/>
      </p:nvGrpSpPr>
      <p:grpSpPr>
        <a:xfrm>
          <a:off x="0" y="0"/>
          <a:ext cx="0" cy="0"/>
          <a:chOff x="0" y="0"/>
          <a:chExt cx="0" cy="0"/>
        </a:xfrm>
      </p:grpSpPr>
      <p:pic>
        <p:nvPicPr>
          <p:cNvPr id="25" name="Picture 24" descr="blue background and event name.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76264" cy="9319083"/>
          </a:xfrm>
          <a:prstGeom prst="rect">
            <a:avLst/>
          </a:prstGeom>
          <a:solidFill>
            <a:srgbClr val="0E4A62"/>
          </a:solidFill>
        </p:spPr>
      </p:pic>
      <p:pic>
        <p:nvPicPr>
          <p:cNvPr id="6" name="Picture 5" descr="wav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46" y="-496716"/>
            <a:ext cx="17098897" cy="10099349"/>
          </a:xfrm>
          <a:prstGeom prst="rect">
            <a:avLst/>
          </a:prstGeom>
        </p:spPr>
      </p:pic>
      <p:sp>
        <p:nvSpPr>
          <p:cNvPr id="7" name="Text Placeholder 6"/>
          <p:cNvSpPr>
            <a:spLocks noGrp="1"/>
          </p:cNvSpPr>
          <p:nvPr>
            <p:ph type="body" sz="quarter" idx="13" hasCustomPrompt="1"/>
          </p:nvPr>
        </p:nvSpPr>
        <p:spPr>
          <a:xfrm>
            <a:off x="1109478" y="2062844"/>
            <a:ext cx="14535864" cy="1244123"/>
          </a:xfrm>
        </p:spPr>
        <p:txBody>
          <a:bodyPr/>
          <a:lstStyle>
            <a:lvl1pPr algn="l">
              <a:defRPr sz="8900" cap="none" baseline="0">
                <a:solidFill>
                  <a:schemeClr val="bg1"/>
                </a:solidFill>
              </a:defRPr>
            </a:lvl1pPr>
            <a:lvl2pPr algn="l">
              <a:defRPr/>
            </a:lvl2pPr>
          </a:lstStyle>
          <a:p>
            <a:pPr lvl="0"/>
            <a:r>
              <a:rPr lang="en-US" dirty="0" smtClean="0"/>
              <a:t>Click to edit title</a:t>
            </a:r>
          </a:p>
          <a:p>
            <a:pPr lvl="1"/>
            <a:endParaRPr lang="en-US" dirty="0"/>
          </a:p>
        </p:txBody>
      </p:sp>
      <p:sp>
        <p:nvSpPr>
          <p:cNvPr id="26" name="Text Placeholder 6"/>
          <p:cNvSpPr>
            <a:spLocks noGrp="1"/>
          </p:cNvSpPr>
          <p:nvPr>
            <p:ph type="body" sz="quarter" idx="14" hasCustomPrompt="1"/>
          </p:nvPr>
        </p:nvSpPr>
        <p:spPr>
          <a:xfrm>
            <a:off x="1100353" y="3318734"/>
            <a:ext cx="11459342" cy="783167"/>
          </a:xfrm>
        </p:spPr>
        <p:txBody>
          <a:bodyPr/>
          <a:lstStyle>
            <a:lvl1pPr algn="l">
              <a:defRPr sz="4400" baseline="0">
                <a:solidFill>
                  <a:srgbClr val="FFFFFF"/>
                </a:solidFill>
              </a:defRPr>
            </a:lvl1pPr>
            <a:lvl2pPr algn="l">
              <a:defRPr/>
            </a:lvl2pPr>
          </a:lstStyle>
          <a:p>
            <a:pPr lvl="0"/>
            <a:r>
              <a:rPr lang="en-US" dirty="0" smtClean="0"/>
              <a:t>Click to edit subtitle</a:t>
            </a:r>
          </a:p>
          <a:p>
            <a:pPr lvl="1"/>
            <a:endParaRPr lang="en-US" dirty="0"/>
          </a:p>
        </p:txBody>
      </p:sp>
      <p:pic>
        <p:nvPicPr>
          <p:cNvPr id="9" name="Picture Placeholder 9" descr="eA-building-climate-leadership-02.png"/>
          <p:cNvPicPr>
            <a:picLocks noChangeAspect="1"/>
          </p:cNvPicPr>
          <p:nvPr userDrawn="1"/>
        </p:nvPicPr>
        <p:blipFill>
          <a:blip r:embed="rId4" cstate="email">
            <a:extLst>
              <a:ext uri="{28A0092B-C50C-407E-A947-70E740481C1C}">
                <a14:useLocalDpi xmlns:a14="http://schemas.microsoft.com/office/drawing/2010/main"/>
              </a:ext>
            </a:extLst>
          </a:blip>
          <a:srcRect t="-22094" b="-22094"/>
          <a:stretch>
            <a:fillRect/>
          </a:stretch>
        </p:blipFill>
        <p:spPr>
          <a:xfrm>
            <a:off x="13371994" y="8116666"/>
            <a:ext cx="2319764" cy="1028833"/>
          </a:xfrm>
          <a:prstGeom prst="rect">
            <a:avLst/>
          </a:prstGeom>
        </p:spPr>
      </p:pic>
    </p:spTree>
    <p:extLst>
      <p:ext uri="{BB962C8B-B14F-4D97-AF65-F5344CB8AC3E}">
        <p14:creationId xmlns:p14="http://schemas.microsoft.com/office/powerpoint/2010/main" val="3629488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6"/>
          <p:cNvSpPr>
            <a:spLocks noGrp="1"/>
          </p:cNvSpPr>
          <p:nvPr>
            <p:ph type="pic" sz="quarter" idx="17"/>
          </p:nvPr>
        </p:nvSpPr>
        <p:spPr>
          <a:xfrm>
            <a:off x="616316" y="1867545"/>
            <a:ext cx="15090327" cy="5745091"/>
          </a:xfrm>
          <a:solidFill>
            <a:schemeClr val="bg1">
              <a:lumMod val="95000"/>
            </a:schemeClr>
          </a:solidFill>
        </p:spPr>
        <p:txBody>
          <a:bodyPr anchor="ctr"/>
          <a:lstStyle>
            <a:lvl1pPr algn="ctr">
              <a:defRPr i="0">
                <a:latin typeface="+mj-lt"/>
              </a:defRPr>
            </a:lvl1pPr>
          </a:lstStyle>
          <a:p>
            <a:r>
              <a:rPr lang="en-US" smtClean="0"/>
              <a:t>Drag picture to placeholder or click icon to add</a:t>
            </a:r>
            <a:endParaRPr lang="en-US" dirty="0"/>
          </a:p>
        </p:txBody>
      </p:sp>
      <p:sp>
        <p:nvSpPr>
          <p:cNvPr id="5" name="Text Placeholder 2"/>
          <p:cNvSpPr>
            <a:spLocks noGrp="1"/>
          </p:cNvSpPr>
          <p:nvPr>
            <p:ph type="body" idx="1"/>
          </p:nvPr>
        </p:nvSpPr>
        <p:spPr>
          <a:xfrm>
            <a:off x="1062494" y="6573419"/>
            <a:ext cx="12603491" cy="813375"/>
          </a:xfrm>
        </p:spPr>
        <p:txBody>
          <a:bodyPr anchor="b"/>
          <a:lstStyle>
            <a:lvl1pPr marL="0" indent="0">
              <a:buNone/>
              <a:defRPr sz="4300" b="0" i="1">
                <a:solidFill>
                  <a:srgbClr val="004A64"/>
                </a:solidFill>
                <a:latin typeface="+mn-lt"/>
              </a:defRPr>
            </a:lvl1pPr>
            <a:lvl2pPr marL="812652" indent="0">
              <a:buNone/>
              <a:defRPr sz="3700" b="1"/>
            </a:lvl2pPr>
            <a:lvl3pPr marL="1625306" indent="0">
              <a:buNone/>
              <a:defRPr sz="3200" b="1"/>
            </a:lvl3pPr>
            <a:lvl4pPr marL="2437957" indent="0">
              <a:buNone/>
              <a:defRPr sz="2900" b="1"/>
            </a:lvl4pPr>
            <a:lvl5pPr marL="3250613" indent="0">
              <a:buNone/>
              <a:defRPr sz="2900" b="1"/>
            </a:lvl5pPr>
            <a:lvl6pPr marL="4063265" indent="0">
              <a:buNone/>
              <a:defRPr sz="2900" b="1"/>
            </a:lvl6pPr>
            <a:lvl7pPr marL="4875918" indent="0">
              <a:buNone/>
              <a:defRPr sz="2900" b="1"/>
            </a:lvl7pPr>
            <a:lvl8pPr marL="5688570" indent="0">
              <a:buNone/>
              <a:defRPr sz="2900" b="1"/>
            </a:lvl8pPr>
            <a:lvl9pPr marL="6501224" indent="0">
              <a:buNone/>
              <a:defRPr sz="2900" b="1"/>
            </a:lvl9pPr>
          </a:lstStyle>
          <a:p>
            <a:pPr lvl="0"/>
            <a:r>
              <a:rPr lang="en-US" dirty="0" smtClean="0"/>
              <a:t>Click to edit Master text styles</a:t>
            </a:r>
          </a:p>
        </p:txBody>
      </p:sp>
      <p:sp>
        <p:nvSpPr>
          <p:cNvPr id="12" name="Title Placeholder 1"/>
          <p:cNvSpPr>
            <a:spLocks noGrp="1"/>
          </p:cNvSpPr>
          <p:nvPr>
            <p:ph type="title"/>
          </p:nvPr>
        </p:nvSpPr>
        <p:spPr>
          <a:xfrm>
            <a:off x="616445" y="817029"/>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3274508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Text Placeholder 2"/>
          <p:cNvSpPr>
            <a:spLocks noGrp="1"/>
          </p:cNvSpPr>
          <p:nvPr>
            <p:ph idx="1"/>
          </p:nvPr>
        </p:nvSpPr>
        <p:spPr>
          <a:xfrm>
            <a:off x="616315" y="5447697"/>
            <a:ext cx="15127680" cy="2623683"/>
          </a:xfrm>
          <a:prstGeom prst="rect">
            <a:avLst/>
          </a:prstGeom>
        </p:spPr>
        <p:txBody>
          <a:bodyPr vert="horz" lIns="162531" tIns="81265" rIns="162531" bIns="8126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6"/>
          <p:cNvSpPr>
            <a:spLocks noGrp="1"/>
          </p:cNvSpPr>
          <p:nvPr>
            <p:ph type="pic" sz="quarter" idx="10" hasCustomPrompt="1"/>
          </p:nvPr>
        </p:nvSpPr>
        <p:spPr>
          <a:xfrm>
            <a:off x="0" y="1"/>
            <a:ext cx="16257588" cy="4257675"/>
          </a:xfrm>
        </p:spPr>
        <p:txBody>
          <a:bodyPr anchor="ctr"/>
          <a:lstStyle>
            <a:lvl1pPr algn="ctr">
              <a:defRPr baseline="0"/>
            </a:lvl1pPr>
          </a:lstStyle>
          <a:p>
            <a:r>
              <a:rPr lang="en-US" dirty="0" smtClean="0"/>
              <a:t>Click here insert picture</a:t>
            </a:r>
            <a:endParaRPr lang="en-US" dirty="0"/>
          </a:p>
        </p:txBody>
      </p:sp>
      <p:sp>
        <p:nvSpPr>
          <p:cNvPr id="15" name="Title Placeholder 1"/>
          <p:cNvSpPr txBox="1">
            <a:spLocks/>
          </p:cNvSpPr>
          <p:nvPr userDrawn="1"/>
        </p:nvSpPr>
        <p:spPr>
          <a:xfrm>
            <a:off x="445368" y="4586500"/>
            <a:ext cx="14022170" cy="749120"/>
          </a:xfrm>
          <a:prstGeom prst="rect">
            <a:avLst/>
          </a:prstGeom>
        </p:spPr>
        <p:txBody>
          <a:bodyPr vert="horz" lIns="162531" tIns="81265" rIns="162531" bIns="81265" rtlCol="0" anchor="ctr">
            <a:noAutofit/>
          </a:bodyPr>
          <a:lstStyle>
            <a:lvl1pPr algn="l" defTabSz="1625620" rtl="0" eaLnBrk="1" latinLnBrk="0" hangingPunct="1">
              <a:lnSpc>
                <a:spcPct val="90000"/>
              </a:lnSpc>
              <a:spcBef>
                <a:spcPct val="0"/>
              </a:spcBef>
              <a:buNone/>
              <a:defRPr sz="4500" b="0" i="0" kern="1200" cap="all">
                <a:solidFill>
                  <a:schemeClr val="accent1"/>
                </a:solidFill>
                <a:latin typeface="Tahoma"/>
                <a:ea typeface="+mj-ea"/>
                <a:cs typeface="Tahoma"/>
              </a:defRPr>
            </a:lvl1pPr>
          </a:lstStyle>
          <a:p>
            <a:r>
              <a:rPr lang="en-US" dirty="0" smtClean="0"/>
              <a:t>Click to edit Master title style</a:t>
            </a:r>
            <a:endParaRPr lang="en-US" dirty="0"/>
          </a:p>
        </p:txBody>
      </p:sp>
      <p:sp>
        <p:nvSpPr>
          <p:cNvPr id="9" name="Slide Number Placeholder 5"/>
          <p:cNvSpPr>
            <a:spLocks noGrp="1"/>
          </p:cNvSpPr>
          <p:nvPr>
            <p:ph type="sldNum" sz="quarter" idx="4"/>
          </p:nvPr>
        </p:nvSpPr>
        <p:spPr>
          <a:xfrm>
            <a:off x="469893" y="8345509"/>
            <a:ext cx="801589" cy="486835"/>
          </a:xfrm>
          <a:prstGeom prst="rect">
            <a:avLst/>
          </a:prstGeom>
        </p:spPr>
        <p:txBody>
          <a:bodyPr lIns="162531" tIns="81265" rIns="162531" bIns="81265" anchor="ctr"/>
          <a:lstStyle>
            <a:lvl1pPr algn="l">
              <a:defRPr sz="2100" b="0">
                <a:solidFill>
                  <a:schemeClr val="bg1"/>
                </a:solidFill>
                <a:latin typeface="Tahoma"/>
                <a:cs typeface="Tahoma"/>
              </a:defRPr>
            </a:lvl1p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1271025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Text Placeholder 2"/>
          <p:cNvSpPr>
            <a:spLocks noGrp="1"/>
          </p:cNvSpPr>
          <p:nvPr>
            <p:ph idx="1"/>
          </p:nvPr>
        </p:nvSpPr>
        <p:spPr>
          <a:xfrm>
            <a:off x="8332017" y="3772453"/>
            <a:ext cx="7393303" cy="4169227"/>
          </a:xfrm>
          <a:prstGeom prst="rect">
            <a:avLst/>
          </a:prstGeom>
        </p:spPr>
        <p:txBody>
          <a:bodyPr vert="horz" lIns="162531" tIns="81265" rIns="162531" bIns="8126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Picture Placeholder 2"/>
          <p:cNvSpPr>
            <a:spLocks noGrp="1"/>
          </p:cNvSpPr>
          <p:nvPr>
            <p:ph type="pic" sz="quarter" idx="10" hasCustomPrompt="1"/>
          </p:nvPr>
        </p:nvSpPr>
        <p:spPr>
          <a:xfrm>
            <a:off x="0" y="2"/>
            <a:ext cx="8161338" cy="8105175"/>
          </a:xfrm>
        </p:spPr>
        <p:txBody>
          <a:bodyPr anchor="ctr"/>
          <a:lstStyle>
            <a:lvl1pPr algn="ctr">
              <a:defRPr baseline="0"/>
            </a:lvl1pPr>
          </a:lstStyle>
          <a:p>
            <a:r>
              <a:rPr lang="en-US" dirty="0" smtClean="0"/>
              <a:t>Click here to insert picture</a:t>
            </a:r>
            <a:endParaRPr lang="en-US" dirty="0"/>
          </a:p>
        </p:txBody>
      </p:sp>
      <p:sp>
        <p:nvSpPr>
          <p:cNvPr id="7" name="Title Placeholder 1"/>
          <p:cNvSpPr>
            <a:spLocks noGrp="1"/>
          </p:cNvSpPr>
          <p:nvPr>
            <p:ph type="title"/>
          </p:nvPr>
        </p:nvSpPr>
        <p:spPr>
          <a:xfrm>
            <a:off x="8366913" y="2158681"/>
            <a:ext cx="7358404" cy="1370992"/>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4"/>
          </p:nvPr>
        </p:nvSpPr>
        <p:spPr>
          <a:xfrm>
            <a:off x="469893" y="8345509"/>
            <a:ext cx="801589" cy="486835"/>
          </a:xfrm>
          <a:prstGeom prst="rect">
            <a:avLst/>
          </a:prstGeom>
        </p:spPr>
        <p:txBody>
          <a:bodyPr lIns="162531" tIns="81265" rIns="162531" bIns="81265" anchor="ctr"/>
          <a:lstStyle>
            <a:lvl1pPr algn="l">
              <a:defRPr sz="2100" b="0">
                <a:solidFill>
                  <a:schemeClr val="bg1"/>
                </a:solidFill>
                <a:latin typeface="Tahoma"/>
                <a:cs typeface="Tahoma"/>
              </a:defRPr>
            </a:lvl1p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1523108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313338" y="1930129"/>
            <a:ext cx="7374626" cy="5510305"/>
          </a:xfrm>
        </p:spPr>
        <p:txBody>
          <a:bodyPr anchor="ctr"/>
          <a:lstStyle>
            <a:lvl1pPr marL="0" indent="0" algn="ctr">
              <a:buFont typeface="Arial" panose="020B0604020202020204" pitchFamily="34" charset="0"/>
              <a:buNone/>
              <a:defRPr i="0">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Master text styles</a:t>
            </a:r>
          </a:p>
        </p:txBody>
      </p:sp>
      <p:sp>
        <p:nvSpPr>
          <p:cNvPr id="9" name="Text Placeholder 2"/>
          <p:cNvSpPr>
            <a:spLocks noGrp="1"/>
          </p:cNvSpPr>
          <p:nvPr>
            <p:ph idx="17"/>
          </p:nvPr>
        </p:nvSpPr>
        <p:spPr>
          <a:xfrm>
            <a:off x="616315" y="1923568"/>
            <a:ext cx="7290584" cy="5540631"/>
          </a:xfrm>
          <a:prstGeom prst="rect">
            <a:avLst/>
          </a:prstGeom>
        </p:spPr>
        <p:txBody>
          <a:bodyPr vert="horz" lIns="162531" tIns="81265" rIns="162531" bIns="8126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69893" y="8345509"/>
            <a:ext cx="801589" cy="486835"/>
          </a:xfrm>
          <a:prstGeom prst="rect">
            <a:avLst/>
          </a:prstGeom>
        </p:spPr>
        <p:txBody>
          <a:bodyPr lIns="162531" tIns="81265" rIns="162531" bIns="81265" anchor="ctr"/>
          <a:lstStyle>
            <a:lvl1pPr algn="l">
              <a:defRPr sz="2100" b="0">
                <a:solidFill>
                  <a:schemeClr val="bg1"/>
                </a:solidFill>
                <a:latin typeface="Tahoma"/>
                <a:cs typeface="Tahoma"/>
              </a:defRPr>
            </a:lvl1pPr>
          </a:lstStyle>
          <a:p>
            <a:fld id="{839A304A-327F-416F-BA7F-5BF65E2440F4}" type="slidenum">
              <a:rPr lang="en-US" smtClean="0"/>
              <a:pPr/>
              <a:t>‹#›</a:t>
            </a:fld>
            <a:endParaRPr lang="en-US" dirty="0"/>
          </a:p>
        </p:txBody>
      </p:sp>
      <p:sp>
        <p:nvSpPr>
          <p:cNvPr id="6" name="Title Placeholder 1"/>
          <p:cNvSpPr>
            <a:spLocks noGrp="1"/>
          </p:cNvSpPr>
          <p:nvPr>
            <p:ph type="title"/>
          </p:nvPr>
        </p:nvSpPr>
        <p:spPr>
          <a:xfrm>
            <a:off x="616315" y="440503"/>
            <a:ext cx="15015623" cy="749120"/>
          </a:xfrm>
          <a:prstGeom prst="rect">
            <a:avLst/>
          </a:prstGeom>
        </p:spPr>
        <p:txBody>
          <a:bodyPr vert="horz" lIns="162531" tIns="81265" rIns="162531" bIns="81265"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18816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616313" y="4351396"/>
            <a:ext cx="15090327" cy="3515179"/>
          </a:xfrm>
        </p:spPr>
        <p:txBody>
          <a:bodyPr anchor="ctr">
            <a:normAutofit/>
          </a:bodyPr>
          <a:lstStyle>
            <a:lvl1pPr marL="0" indent="0" algn="ctr">
              <a:buFont typeface="Arial" panose="020B0604020202020204" pitchFamily="34" charset="0"/>
              <a:buNone/>
              <a:defRPr sz="3700" i="0">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smtClean="0"/>
              <a:t>Click to edit Master text styles</a:t>
            </a:r>
          </a:p>
        </p:txBody>
      </p:sp>
      <p:sp>
        <p:nvSpPr>
          <p:cNvPr id="9" name="Text Placeholder 2"/>
          <p:cNvSpPr>
            <a:spLocks noGrp="1"/>
          </p:cNvSpPr>
          <p:nvPr>
            <p:ph idx="17"/>
          </p:nvPr>
        </p:nvSpPr>
        <p:spPr>
          <a:xfrm>
            <a:off x="616315" y="1891458"/>
            <a:ext cx="15109005" cy="1959383"/>
          </a:xfrm>
          <a:prstGeom prst="rect">
            <a:avLst/>
          </a:prstGeom>
        </p:spPr>
        <p:txBody>
          <a:bodyPr vert="horz" lIns="162531" tIns="81265" rIns="162531" bIns="8126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1"/>
          <p:cNvSpPr>
            <a:spLocks noGrp="1"/>
          </p:cNvSpPr>
          <p:nvPr>
            <p:ph type="title"/>
          </p:nvPr>
        </p:nvSpPr>
        <p:spPr>
          <a:xfrm>
            <a:off x="616445" y="817029"/>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469893" y="8345509"/>
            <a:ext cx="801589" cy="486835"/>
          </a:xfrm>
          <a:prstGeom prst="rect">
            <a:avLst/>
          </a:prstGeom>
        </p:spPr>
        <p:txBody>
          <a:bodyPr lIns="162531" tIns="81265" rIns="162531" bIns="81265" anchor="ctr"/>
          <a:lstStyle>
            <a:lvl1pPr algn="l">
              <a:defRPr sz="2100" b="0">
                <a:solidFill>
                  <a:schemeClr val="bg1"/>
                </a:solidFill>
                <a:latin typeface="Tahoma"/>
                <a:cs typeface="Tahoma"/>
              </a:defRPr>
            </a:lvl1p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754518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12"/>
          <p:cNvSpPr>
            <a:spLocks noGrp="1"/>
          </p:cNvSpPr>
          <p:nvPr>
            <p:ph type="body" sz="quarter" idx="13"/>
          </p:nvPr>
        </p:nvSpPr>
        <p:spPr>
          <a:xfrm>
            <a:off x="1030347" y="6021078"/>
            <a:ext cx="4498781" cy="1191897"/>
          </a:xfrm>
        </p:spPr>
        <p:txBody>
          <a:bodyPr>
            <a:normAutofit/>
          </a:bodyPr>
          <a:lstStyle>
            <a:lvl1pPr marL="0" indent="0" algn="ctr">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5" name="Text Placeholder 7"/>
          <p:cNvSpPr>
            <a:spLocks noGrp="1"/>
          </p:cNvSpPr>
          <p:nvPr>
            <p:ph type="body" sz="quarter" idx="14" hasCustomPrompt="1"/>
          </p:nvPr>
        </p:nvSpPr>
        <p:spPr>
          <a:xfrm>
            <a:off x="1030347" y="5541729"/>
            <a:ext cx="4498781" cy="479351"/>
          </a:xfrm>
        </p:spPr>
        <p:txBody>
          <a:bodyPr>
            <a:noAutofit/>
          </a:bodyPr>
          <a:lstStyle>
            <a:lvl1pPr marL="0" indent="0" algn="ctr">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6" name="Text Placeholder 12"/>
          <p:cNvSpPr>
            <a:spLocks noGrp="1"/>
          </p:cNvSpPr>
          <p:nvPr>
            <p:ph type="body" sz="quarter" idx="26"/>
          </p:nvPr>
        </p:nvSpPr>
        <p:spPr>
          <a:xfrm>
            <a:off x="10785017" y="6040258"/>
            <a:ext cx="4498781" cy="1191897"/>
          </a:xfrm>
        </p:spPr>
        <p:txBody>
          <a:bodyPr>
            <a:normAutofit/>
          </a:bodyPr>
          <a:lstStyle>
            <a:lvl1pPr marL="0" indent="0" algn="ctr">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7" name="Text Placeholder 7"/>
          <p:cNvSpPr>
            <a:spLocks noGrp="1"/>
          </p:cNvSpPr>
          <p:nvPr>
            <p:ph type="body" sz="quarter" idx="27" hasCustomPrompt="1"/>
          </p:nvPr>
        </p:nvSpPr>
        <p:spPr>
          <a:xfrm>
            <a:off x="10785017" y="5560907"/>
            <a:ext cx="4498781" cy="479351"/>
          </a:xfrm>
        </p:spPr>
        <p:txBody>
          <a:bodyPr>
            <a:normAutofit/>
          </a:bodyPr>
          <a:lstStyle>
            <a:lvl1pPr marL="0" indent="0" algn="ctr">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8" name="Picture Placeholder 3"/>
          <p:cNvSpPr>
            <a:spLocks noGrp="1"/>
          </p:cNvSpPr>
          <p:nvPr>
            <p:ph type="pic" sz="quarter" idx="32"/>
          </p:nvPr>
        </p:nvSpPr>
        <p:spPr>
          <a:xfrm>
            <a:off x="1556186" y="2428746"/>
            <a:ext cx="3441943" cy="2840668"/>
          </a:xfrm>
          <a:noFill/>
        </p:spPr>
        <p:txBody>
          <a:bodyPr anchor="ctr"/>
          <a:lstStyle>
            <a:lvl1pPr algn="ctr">
              <a:defRPr i="0">
                <a:latin typeface="+mj-lt"/>
              </a:defRPr>
            </a:lvl1pPr>
          </a:lstStyle>
          <a:p>
            <a:r>
              <a:rPr lang="en-US" dirty="0" smtClean="0"/>
              <a:t>Drag picture to placeholder or click icon to add</a:t>
            </a:r>
            <a:endParaRPr lang="en-US" dirty="0"/>
          </a:p>
        </p:txBody>
      </p:sp>
      <p:sp>
        <p:nvSpPr>
          <p:cNvPr id="10" name="Text Placeholder 12"/>
          <p:cNvSpPr>
            <a:spLocks noGrp="1"/>
          </p:cNvSpPr>
          <p:nvPr>
            <p:ph type="body" sz="quarter" idx="34"/>
          </p:nvPr>
        </p:nvSpPr>
        <p:spPr>
          <a:xfrm>
            <a:off x="5886258" y="6027305"/>
            <a:ext cx="4498781" cy="1191897"/>
          </a:xfrm>
        </p:spPr>
        <p:txBody>
          <a:bodyPr>
            <a:normAutofit/>
          </a:bodyPr>
          <a:lstStyle>
            <a:lvl1pPr marL="0" indent="0" algn="ctr">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11" name="Text Placeholder 7"/>
          <p:cNvSpPr>
            <a:spLocks noGrp="1"/>
          </p:cNvSpPr>
          <p:nvPr>
            <p:ph type="body" sz="quarter" idx="35" hasCustomPrompt="1"/>
          </p:nvPr>
        </p:nvSpPr>
        <p:spPr>
          <a:xfrm>
            <a:off x="5886258" y="5547955"/>
            <a:ext cx="4498781" cy="479351"/>
          </a:xfrm>
        </p:spPr>
        <p:txBody>
          <a:bodyPr>
            <a:normAutofit/>
          </a:bodyPr>
          <a:lstStyle>
            <a:lvl1pPr marL="0" indent="0" algn="ctr">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18" name="Picture Placeholder 3"/>
          <p:cNvSpPr>
            <a:spLocks noGrp="1"/>
          </p:cNvSpPr>
          <p:nvPr>
            <p:ph type="pic" sz="quarter" idx="38"/>
          </p:nvPr>
        </p:nvSpPr>
        <p:spPr>
          <a:xfrm>
            <a:off x="6415370" y="2418243"/>
            <a:ext cx="3441943" cy="2840668"/>
          </a:xfrm>
          <a:noFill/>
        </p:spPr>
        <p:txBody>
          <a:bodyPr anchor="ctr"/>
          <a:lstStyle>
            <a:lvl1pPr algn="ctr">
              <a:defRPr i="0">
                <a:latin typeface="+mj-lt"/>
              </a:defRPr>
            </a:lvl1pPr>
          </a:lstStyle>
          <a:p>
            <a:r>
              <a:rPr lang="en-US" dirty="0" smtClean="0"/>
              <a:t>Drag picture to placeholder or click icon to add</a:t>
            </a:r>
            <a:endParaRPr lang="en-US" dirty="0"/>
          </a:p>
        </p:txBody>
      </p:sp>
      <p:sp>
        <p:nvSpPr>
          <p:cNvPr id="19" name="Picture Placeholder 3"/>
          <p:cNvSpPr>
            <a:spLocks noGrp="1"/>
          </p:cNvSpPr>
          <p:nvPr>
            <p:ph type="pic" sz="quarter" idx="39"/>
          </p:nvPr>
        </p:nvSpPr>
        <p:spPr>
          <a:xfrm>
            <a:off x="11319193" y="2401806"/>
            <a:ext cx="3441943" cy="2840668"/>
          </a:xfrm>
          <a:noFill/>
        </p:spPr>
        <p:txBody>
          <a:bodyPr anchor="ctr"/>
          <a:lstStyle>
            <a:lvl1pPr algn="ctr">
              <a:defRPr i="0">
                <a:latin typeface="+mj-lt"/>
              </a:defRPr>
            </a:lvl1pPr>
          </a:lstStyle>
          <a:p>
            <a:r>
              <a:rPr lang="en-US" dirty="0" smtClean="0"/>
              <a:t>Drag picture to placeholder or click icon to add</a:t>
            </a:r>
            <a:endParaRPr lang="en-US" dirty="0"/>
          </a:p>
        </p:txBody>
      </p:sp>
      <p:sp>
        <p:nvSpPr>
          <p:cNvPr id="13" name="Title Placeholder 1"/>
          <p:cNvSpPr>
            <a:spLocks noGrp="1"/>
          </p:cNvSpPr>
          <p:nvPr>
            <p:ph type="title"/>
          </p:nvPr>
        </p:nvSpPr>
        <p:spPr>
          <a:xfrm>
            <a:off x="616445" y="817029"/>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14"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40"/>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4109527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12"/>
          <p:cNvSpPr>
            <a:spLocks noGrp="1"/>
          </p:cNvSpPr>
          <p:nvPr>
            <p:ph type="body" sz="quarter" idx="13"/>
          </p:nvPr>
        </p:nvSpPr>
        <p:spPr>
          <a:xfrm>
            <a:off x="3383382" y="3118222"/>
            <a:ext cx="4498781" cy="1191897"/>
          </a:xfrm>
        </p:spPr>
        <p:txBody>
          <a:bodyPr>
            <a:normAutofit/>
          </a:bodyPr>
          <a:lstStyle>
            <a:lvl1pPr marL="0" indent="0">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5" name="Text Placeholder 7"/>
          <p:cNvSpPr>
            <a:spLocks noGrp="1"/>
          </p:cNvSpPr>
          <p:nvPr>
            <p:ph type="body" sz="quarter" idx="14" hasCustomPrompt="1"/>
          </p:nvPr>
        </p:nvSpPr>
        <p:spPr>
          <a:xfrm>
            <a:off x="3383382" y="2638873"/>
            <a:ext cx="4498781" cy="479351"/>
          </a:xfrm>
        </p:spPr>
        <p:txBody>
          <a:bodyPr>
            <a:normAutofit/>
          </a:bodyPr>
          <a:lstStyle>
            <a:lvl1pPr marL="0" indent="0">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6" name="Text Placeholder 12"/>
          <p:cNvSpPr>
            <a:spLocks noGrp="1"/>
          </p:cNvSpPr>
          <p:nvPr>
            <p:ph type="body" sz="quarter" idx="24"/>
          </p:nvPr>
        </p:nvSpPr>
        <p:spPr>
          <a:xfrm>
            <a:off x="10623809" y="3118222"/>
            <a:ext cx="4549941" cy="1191897"/>
          </a:xfrm>
        </p:spPr>
        <p:txBody>
          <a:bodyPr>
            <a:normAutofit/>
          </a:bodyPr>
          <a:lstStyle>
            <a:lvl1pPr marL="0" indent="0">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7" name="Text Placeholder 7"/>
          <p:cNvSpPr>
            <a:spLocks noGrp="1"/>
          </p:cNvSpPr>
          <p:nvPr>
            <p:ph type="body" sz="quarter" idx="25" hasCustomPrompt="1"/>
          </p:nvPr>
        </p:nvSpPr>
        <p:spPr>
          <a:xfrm>
            <a:off x="10623809" y="2638873"/>
            <a:ext cx="4549941" cy="479351"/>
          </a:xfrm>
        </p:spPr>
        <p:txBody>
          <a:bodyPr>
            <a:normAutofit/>
          </a:bodyPr>
          <a:lstStyle>
            <a:lvl1pPr marL="0" indent="0">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8" name="Text Placeholder 12"/>
          <p:cNvSpPr>
            <a:spLocks noGrp="1"/>
          </p:cNvSpPr>
          <p:nvPr>
            <p:ph type="body" sz="quarter" idx="26"/>
          </p:nvPr>
        </p:nvSpPr>
        <p:spPr>
          <a:xfrm>
            <a:off x="3383382" y="5613628"/>
            <a:ext cx="4498781" cy="1191897"/>
          </a:xfrm>
        </p:spPr>
        <p:txBody>
          <a:bodyPr>
            <a:normAutofit/>
          </a:bodyPr>
          <a:lstStyle>
            <a:lvl1pPr marL="0" indent="0">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9" name="Text Placeholder 7"/>
          <p:cNvSpPr>
            <a:spLocks noGrp="1"/>
          </p:cNvSpPr>
          <p:nvPr>
            <p:ph type="body" sz="quarter" idx="27" hasCustomPrompt="1"/>
          </p:nvPr>
        </p:nvSpPr>
        <p:spPr>
          <a:xfrm>
            <a:off x="3383382" y="5134278"/>
            <a:ext cx="4498781" cy="479351"/>
          </a:xfrm>
        </p:spPr>
        <p:txBody>
          <a:bodyPr>
            <a:normAutofit/>
          </a:bodyPr>
          <a:lstStyle>
            <a:lvl1pPr marL="0" indent="0">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10" name="Text Placeholder 12"/>
          <p:cNvSpPr>
            <a:spLocks noGrp="1"/>
          </p:cNvSpPr>
          <p:nvPr>
            <p:ph type="body" sz="quarter" idx="28"/>
          </p:nvPr>
        </p:nvSpPr>
        <p:spPr>
          <a:xfrm>
            <a:off x="10623809" y="5613628"/>
            <a:ext cx="4549941" cy="1191897"/>
          </a:xfrm>
        </p:spPr>
        <p:txBody>
          <a:bodyPr>
            <a:normAutofit/>
          </a:bodyPr>
          <a:lstStyle>
            <a:lvl1pPr marL="0" indent="0">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11" name="Text Placeholder 7"/>
          <p:cNvSpPr>
            <a:spLocks noGrp="1"/>
          </p:cNvSpPr>
          <p:nvPr>
            <p:ph type="body" sz="quarter" idx="29" hasCustomPrompt="1"/>
          </p:nvPr>
        </p:nvSpPr>
        <p:spPr>
          <a:xfrm>
            <a:off x="10623809" y="5134278"/>
            <a:ext cx="4549941" cy="479351"/>
          </a:xfrm>
        </p:spPr>
        <p:txBody>
          <a:bodyPr>
            <a:normAutofit/>
          </a:bodyPr>
          <a:lstStyle>
            <a:lvl1pPr marL="0" indent="0">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12" name="Picture Placeholder 3"/>
          <p:cNvSpPr>
            <a:spLocks noGrp="1"/>
          </p:cNvSpPr>
          <p:nvPr>
            <p:ph type="pic" sz="quarter" idx="34"/>
          </p:nvPr>
        </p:nvSpPr>
        <p:spPr>
          <a:xfrm>
            <a:off x="1080082" y="2637953"/>
            <a:ext cx="2150743" cy="1672167"/>
          </a:xfrm>
          <a:noFill/>
        </p:spPr>
        <p:txBody>
          <a:bodyPr anchor="ctr">
            <a:noAutofit/>
          </a:bodyPr>
          <a:lstStyle>
            <a:lvl1pPr algn="ctr">
              <a:defRPr sz="2500" i="0">
                <a:latin typeface="+mj-lt"/>
              </a:defRPr>
            </a:lvl1pPr>
          </a:lstStyle>
          <a:p>
            <a:r>
              <a:rPr lang="en-US" dirty="0" smtClean="0"/>
              <a:t>Drag picture to placeholder or click icon to add</a:t>
            </a:r>
            <a:endParaRPr lang="en-US" dirty="0"/>
          </a:p>
        </p:txBody>
      </p:sp>
      <p:sp>
        <p:nvSpPr>
          <p:cNvPr id="13" name="Picture Placeholder 3"/>
          <p:cNvSpPr>
            <a:spLocks noGrp="1"/>
          </p:cNvSpPr>
          <p:nvPr>
            <p:ph type="pic" sz="quarter" idx="35"/>
          </p:nvPr>
        </p:nvSpPr>
        <p:spPr>
          <a:xfrm>
            <a:off x="1080082" y="5134275"/>
            <a:ext cx="2150743" cy="1672167"/>
          </a:xfrm>
          <a:noFill/>
        </p:spPr>
        <p:txBody>
          <a:bodyPr anchor="ctr">
            <a:noAutofit/>
          </a:bodyPr>
          <a:lstStyle>
            <a:lvl1pPr algn="ctr">
              <a:defRPr sz="2500" i="0">
                <a:latin typeface="+mj-lt"/>
              </a:defRPr>
            </a:lvl1pPr>
          </a:lstStyle>
          <a:p>
            <a:r>
              <a:rPr lang="en-US" dirty="0" smtClean="0"/>
              <a:t>Drag picture to placeholder or click icon to add</a:t>
            </a:r>
            <a:endParaRPr lang="en-US" dirty="0"/>
          </a:p>
        </p:txBody>
      </p:sp>
      <p:sp>
        <p:nvSpPr>
          <p:cNvPr id="14" name="Picture Placeholder 3"/>
          <p:cNvSpPr>
            <a:spLocks noGrp="1"/>
          </p:cNvSpPr>
          <p:nvPr>
            <p:ph type="pic" sz="quarter" idx="36"/>
          </p:nvPr>
        </p:nvSpPr>
        <p:spPr>
          <a:xfrm>
            <a:off x="8346621" y="2637953"/>
            <a:ext cx="2150743" cy="1672167"/>
          </a:xfrm>
          <a:noFill/>
        </p:spPr>
        <p:txBody>
          <a:bodyPr anchor="ctr">
            <a:noAutofit/>
          </a:bodyPr>
          <a:lstStyle>
            <a:lvl1pPr algn="ctr">
              <a:defRPr sz="2500" i="0">
                <a:latin typeface="+mj-lt"/>
              </a:defRPr>
            </a:lvl1pPr>
          </a:lstStyle>
          <a:p>
            <a:r>
              <a:rPr lang="en-US" dirty="0" smtClean="0"/>
              <a:t>Drag picture to placeholder or click icon to add</a:t>
            </a:r>
            <a:endParaRPr lang="en-US" dirty="0"/>
          </a:p>
        </p:txBody>
      </p:sp>
      <p:sp>
        <p:nvSpPr>
          <p:cNvPr id="15" name="Picture Placeholder 3"/>
          <p:cNvSpPr>
            <a:spLocks noGrp="1"/>
          </p:cNvSpPr>
          <p:nvPr>
            <p:ph type="pic" sz="quarter" idx="37"/>
          </p:nvPr>
        </p:nvSpPr>
        <p:spPr>
          <a:xfrm>
            <a:off x="8346621" y="5134275"/>
            <a:ext cx="2150743" cy="1672167"/>
          </a:xfrm>
          <a:noFill/>
        </p:spPr>
        <p:txBody>
          <a:bodyPr anchor="ctr">
            <a:noAutofit/>
          </a:bodyPr>
          <a:lstStyle>
            <a:lvl1pPr algn="ctr">
              <a:defRPr sz="2500" i="0">
                <a:latin typeface="+mj-lt"/>
              </a:defRPr>
            </a:lvl1pPr>
          </a:lstStyle>
          <a:p>
            <a:r>
              <a:rPr lang="en-US" dirty="0" smtClean="0"/>
              <a:t>Drag picture to placeholder or click icon to add</a:t>
            </a:r>
            <a:endParaRPr lang="en-US" dirty="0"/>
          </a:p>
        </p:txBody>
      </p:sp>
      <p:sp>
        <p:nvSpPr>
          <p:cNvPr id="17"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18" name="Slide Number Placeholder 5"/>
          <p:cNvSpPr>
            <a:spLocks noGrp="1"/>
          </p:cNvSpPr>
          <p:nvPr>
            <p:ph type="sldNum" sz="quarter" idx="4"/>
          </p:nvPr>
        </p:nvSpPr>
        <p:spPr>
          <a:xfrm>
            <a:off x="469893" y="8345509"/>
            <a:ext cx="801589" cy="486835"/>
          </a:xfrm>
          <a:prstGeom prst="rect">
            <a:avLst/>
          </a:prstGeom>
        </p:spPr>
        <p:txBody>
          <a:bodyPr lIns="162531" tIns="81265" rIns="162531" bIns="81265" anchor="ctr"/>
          <a:lstStyle>
            <a:lvl1pPr algn="l">
              <a:defRPr sz="2100" b="0">
                <a:solidFill>
                  <a:schemeClr val="bg1"/>
                </a:solidFill>
                <a:latin typeface="Tahoma"/>
                <a:cs typeface="Tahoma"/>
              </a:defRPr>
            </a:lvl1p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928106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Text Placeholder 12"/>
          <p:cNvSpPr>
            <a:spLocks noGrp="1"/>
          </p:cNvSpPr>
          <p:nvPr>
            <p:ph type="body" sz="quarter" idx="13"/>
          </p:nvPr>
        </p:nvSpPr>
        <p:spPr>
          <a:xfrm>
            <a:off x="3383382" y="2646566"/>
            <a:ext cx="4498781" cy="1191897"/>
          </a:xfrm>
        </p:spPr>
        <p:txBody>
          <a:bodyPr>
            <a:normAutofit/>
          </a:bodyPr>
          <a:lstStyle>
            <a:lvl1pPr marL="0" indent="0">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8" name="Text Placeholder 7"/>
          <p:cNvSpPr>
            <a:spLocks noGrp="1"/>
          </p:cNvSpPr>
          <p:nvPr>
            <p:ph type="body" sz="quarter" idx="14" hasCustomPrompt="1"/>
          </p:nvPr>
        </p:nvSpPr>
        <p:spPr>
          <a:xfrm>
            <a:off x="3383382" y="2167215"/>
            <a:ext cx="4498781" cy="479351"/>
          </a:xfrm>
        </p:spPr>
        <p:txBody>
          <a:bodyPr>
            <a:normAutofit/>
          </a:bodyPr>
          <a:lstStyle>
            <a:lvl1pPr marL="0" indent="0">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9" name="Text Placeholder 12"/>
          <p:cNvSpPr>
            <a:spLocks noGrp="1"/>
          </p:cNvSpPr>
          <p:nvPr>
            <p:ph type="body" sz="quarter" idx="24"/>
          </p:nvPr>
        </p:nvSpPr>
        <p:spPr>
          <a:xfrm>
            <a:off x="10623809" y="2646566"/>
            <a:ext cx="4549941" cy="1191897"/>
          </a:xfrm>
        </p:spPr>
        <p:txBody>
          <a:bodyPr>
            <a:normAutofit/>
          </a:bodyPr>
          <a:lstStyle>
            <a:lvl1pPr marL="0" indent="0">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10" name="Text Placeholder 7"/>
          <p:cNvSpPr>
            <a:spLocks noGrp="1"/>
          </p:cNvSpPr>
          <p:nvPr>
            <p:ph type="body" sz="quarter" idx="25" hasCustomPrompt="1"/>
          </p:nvPr>
        </p:nvSpPr>
        <p:spPr>
          <a:xfrm>
            <a:off x="10623809" y="2167215"/>
            <a:ext cx="4549941" cy="479351"/>
          </a:xfrm>
        </p:spPr>
        <p:txBody>
          <a:bodyPr>
            <a:normAutofit/>
          </a:bodyPr>
          <a:lstStyle>
            <a:lvl1pPr marL="0" indent="0">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11" name="Text Placeholder 12"/>
          <p:cNvSpPr>
            <a:spLocks noGrp="1"/>
          </p:cNvSpPr>
          <p:nvPr>
            <p:ph type="body" sz="quarter" idx="26"/>
          </p:nvPr>
        </p:nvSpPr>
        <p:spPr>
          <a:xfrm>
            <a:off x="3383382" y="4663715"/>
            <a:ext cx="4498781" cy="1191897"/>
          </a:xfrm>
        </p:spPr>
        <p:txBody>
          <a:bodyPr>
            <a:normAutofit/>
          </a:bodyPr>
          <a:lstStyle>
            <a:lvl1pPr marL="0" indent="0">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12" name="Text Placeholder 7"/>
          <p:cNvSpPr>
            <a:spLocks noGrp="1"/>
          </p:cNvSpPr>
          <p:nvPr>
            <p:ph type="body" sz="quarter" idx="27" hasCustomPrompt="1"/>
          </p:nvPr>
        </p:nvSpPr>
        <p:spPr>
          <a:xfrm>
            <a:off x="3383382" y="4184367"/>
            <a:ext cx="4498781" cy="479351"/>
          </a:xfrm>
        </p:spPr>
        <p:txBody>
          <a:bodyPr>
            <a:normAutofit/>
          </a:bodyPr>
          <a:lstStyle>
            <a:lvl1pPr marL="0" indent="0">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13" name="Text Placeholder 12"/>
          <p:cNvSpPr>
            <a:spLocks noGrp="1"/>
          </p:cNvSpPr>
          <p:nvPr>
            <p:ph type="body" sz="quarter" idx="28"/>
          </p:nvPr>
        </p:nvSpPr>
        <p:spPr>
          <a:xfrm>
            <a:off x="10623809" y="4647277"/>
            <a:ext cx="4549941" cy="1191897"/>
          </a:xfrm>
        </p:spPr>
        <p:txBody>
          <a:bodyPr>
            <a:normAutofit/>
          </a:bodyPr>
          <a:lstStyle>
            <a:lvl1pPr marL="0" indent="0">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smtClean="0"/>
              <a:t>Click to edit Master text styles</a:t>
            </a:r>
          </a:p>
        </p:txBody>
      </p:sp>
      <p:sp>
        <p:nvSpPr>
          <p:cNvPr id="14" name="Text Placeholder 7"/>
          <p:cNvSpPr>
            <a:spLocks noGrp="1"/>
          </p:cNvSpPr>
          <p:nvPr>
            <p:ph type="body" sz="quarter" idx="29" hasCustomPrompt="1"/>
          </p:nvPr>
        </p:nvSpPr>
        <p:spPr>
          <a:xfrm>
            <a:off x="10623809" y="4167927"/>
            <a:ext cx="4549941" cy="479351"/>
          </a:xfrm>
        </p:spPr>
        <p:txBody>
          <a:bodyPr>
            <a:normAutofit/>
          </a:bodyPr>
          <a:lstStyle>
            <a:lvl1pPr marL="0" indent="0">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15" name="Text Placeholder 12"/>
          <p:cNvSpPr>
            <a:spLocks noGrp="1"/>
          </p:cNvSpPr>
          <p:nvPr>
            <p:ph type="body" sz="quarter" idx="30"/>
          </p:nvPr>
        </p:nvSpPr>
        <p:spPr>
          <a:xfrm>
            <a:off x="3383382" y="6682806"/>
            <a:ext cx="4498781" cy="1191897"/>
          </a:xfrm>
        </p:spPr>
        <p:txBody>
          <a:bodyPr>
            <a:normAutofit/>
          </a:bodyPr>
          <a:lstStyle>
            <a:lvl1pPr marL="0" indent="0">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16" name="Text Placeholder 7"/>
          <p:cNvSpPr>
            <a:spLocks noGrp="1"/>
          </p:cNvSpPr>
          <p:nvPr>
            <p:ph type="body" sz="quarter" idx="31" hasCustomPrompt="1"/>
          </p:nvPr>
        </p:nvSpPr>
        <p:spPr>
          <a:xfrm>
            <a:off x="3383382" y="6203455"/>
            <a:ext cx="4498781" cy="479351"/>
          </a:xfrm>
        </p:spPr>
        <p:txBody>
          <a:bodyPr>
            <a:normAutofit/>
          </a:bodyPr>
          <a:lstStyle>
            <a:lvl1pPr marL="0" indent="0">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17" name="Picture Placeholder 3"/>
          <p:cNvSpPr>
            <a:spLocks noGrp="1"/>
          </p:cNvSpPr>
          <p:nvPr>
            <p:ph type="pic" sz="quarter" idx="34"/>
          </p:nvPr>
        </p:nvSpPr>
        <p:spPr>
          <a:xfrm>
            <a:off x="1079321" y="2166295"/>
            <a:ext cx="2150743" cy="1672167"/>
          </a:xfrm>
          <a:noFill/>
        </p:spPr>
        <p:txBody>
          <a:bodyPr anchor="ctr">
            <a:noAutofit/>
          </a:bodyPr>
          <a:lstStyle>
            <a:lvl1pPr algn="ctr">
              <a:defRPr sz="2500" i="0">
                <a:latin typeface="+mj-lt"/>
              </a:defRPr>
            </a:lvl1pPr>
          </a:lstStyle>
          <a:p>
            <a:r>
              <a:rPr lang="en-US" dirty="0" smtClean="0"/>
              <a:t>Drag picture to placeholder or click icon to add</a:t>
            </a:r>
            <a:endParaRPr lang="en-US" dirty="0"/>
          </a:p>
        </p:txBody>
      </p:sp>
      <p:sp>
        <p:nvSpPr>
          <p:cNvPr id="18" name="Picture Placeholder 3"/>
          <p:cNvSpPr>
            <a:spLocks noGrp="1"/>
          </p:cNvSpPr>
          <p:nvPr>
            <p:ph type="pic" sz="quarter" idx="35"/>
          </p:nvPr>
        </p:nvSpPr>
        <p:spPr>
          <a:xfrm>
            <a:off x="1079321" y="4193255"/>
            <a:ext cx="2150743" cy="1672167"/>
          </a:xfrm>
          <a:noFill/>
        </p:spPr>
        <p:txBody>
          <a:bodyPr anchor="ctr"/>
          <a:lstStyle>
            <a:lvl1pPr algn="ctr">
              <a:defRPr sz="2500" i="0">
                <a:latin typeface="+mj-lt"/>
              </a:defRPr>
            </a:lvl1pPr>
          </a:lstStyle>
          <a:p>
            <a:r>
              <a:rPr lang="en-US" dirty="0" smtClean="0"/>
              <a:t>Drag picture to placeholder or click icon to add</a:t>
            </a:r>
            <a:endParaRPr lang="en-US" dirty="0"/>
          </a:p>
        </p:txBody>
      </p:sp>
      <p:sp>
        <p:nvSpPr>
          <p:cNvPr id="19" name="Picture Placeholder 3"/>
          <p:cNvSpPr>
            <a:spLocks noGrp="1"/>
          </p:cNvSpPr>
          <p:nvPr>
            <p:ph type="pic" sz="quarter" idx="36"/>
          </p:nvPr>
        </p:nvSpPr>
        <p:spPr>
          <a:xfrm>
            <a:off x="1079321" y="6203454"/>
            <a:ext cx="2150743" cy="1672167"/>
          </a:xfrm>
          <a:noFill/>
        </p:spPr>
        <p:txBody>
          <a:bodyPr anchor="ctr">
            <a:noAutofit/>
          </a:bodyPr>
          <a:lstStyle>
            <a:lvl1pPr algn="ctr">
              <a:defRPr sz="2500" i="0">
                <a:latin typeface="+mj-lt"/>
              </a:defRPr>
            </a:lvl1pPr>
          </a:lstStyle>
          <a:p>
            <a:r>
              <a:rPr lang="en-US" dirty="0" smtClean="0"/>
              <a:t>Drag picture to placeholder or click icon to add</a:t>
            </a:r>
            <a:endParaRPr lang="en-US" dirty="0"/>
          </a:p>
        </p:txBody>
      </p:sp>
      <p:sp>
        <p:nvSpPr>
          <p:cNvPr id="20" name="Picture Placeholder 3"/>
          <p:cNvSpPr>
            <a:spLocks noGrp="1"/>
          </p:cNvSpPr>
          <p:nvPr>
            <p:ph type="pic" sz="quarter" idx="37"/>
          </p:nvPr>
        </p:nvSpPr>
        <p:spPr>
          <a:xfrm>
            <a:off x="8324039" y="2166295"/>
            <a:ext cx="2150743" cy="1672167"/>
          </a:xfrm>
          <a:noFill/>
        </p:spPr>
        <p:txBody>
          <a:bodyPr anchor="ctr">
            <a:noAutofit/>
          </a:bodyPr>
          <a:lstStyle>
            <a:lvl1pPr algn="ctr">
              <a:defRPr sz="2500" i="0">
                <a:latin typeface="+mj-lt"/>
              </a:defRPr>
            </a:lvl1pPr>
          </a:lstStyle>
          <a:p>
            <a:r>
              <a:rPr lang="en-US" dirty="0" smtClean="0"/>
              <a:t>Drag picture to placeholder or click icon to add</a:t>
            </a:r>
            <a:endParaRPr lang="en-US" dirty="0"/>
          </a:p>
        </p:txBody>
      </p:sp>
      <p:sp>
        <p:nvSpPr>
          <p:cNvPr id="21" name="Picture Placeholder 3"/>
          <p:cNvSpPr>
            <a:spLocks noGrp="1"/>
          </p:cNvSpPr>
          <p:nvPr>
            <p:ph type="pic" sz="quarter" idx="39"/>
          </p:nvPr>
        </p:nvSpPr>
        <p:spPr>
          <a:xfrm>
            <a:off x="8324039" y="4176815"/>
            <a:ext cx="2150743" cy="1672167"/>
          </a:xfrm>
          <a:noFill/>
        </p:spPr>
        <p:txBody>
          <a:bodyPr anchor="ctr">
            <a:noAutofit/>
          </a:bodyPr>
          <a:lstStyle>
            <a:lvl1pPr algn="ctr">
              <a:defRPr sz="2500" i="0">
                <a:latin typeface="+mj-lt"/>
              </a:defRPr>
            </a:lvl1pPr>
          </a:lstStyle>
          <a:p>
            <a:r>
              <a:rPr lang="en-US" dirty="0" smtClean="0"/>
              <a:t>Drag picture to placeholder or click icon to add</a:t>
            </a:r>
            <a:endParaRPr lang="en-US" dirty="0"/>
          </a:p>
        </p:txBody>
      </p:sp>
      <p:sp>
        <p:nvSpPr>
          <p:cNvPr id="22" name="Text Placeholder 12"/>
          <p:cNvSpPr>
            <a:spLocks noGrp="1"/>
          </p:cNvSpPr>
          <p:nvPr>
            <p:ph type="body" sz="quarter" idx="40"/>
          </p:nvPr>
        </p:nvSpPr>
        <p:spPr>
          <a:xfrm>
            <a:off x="10609788" y="6659989"/>
            <a:ext cx="4549941" cy="1191897"/>
          </a:xfrm>
        </p:spPr>
        <p:txBody>
          <a:bodyPr>
            <a:normAutofit/>
          </a:bodyPr>
          <a:lstStyle>
            <a:lvl1pPr marL="0" indent="0">
              <a:buClr>
                <a:schemeClr val="accent2"/>
              </a:buClr>
              <a:buFont typeface="Webdings" panose="05030102010509060703" pitchFamily="18" charset="2"/>
              <a:buNone/>
              <a:defRPr sz="2500" i="0">
                <a:latin typeface="+mj-lt"/>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smtClean="0"/>
              <a:t>Click to edit Master text styles</a:t>
            </a:r>
          </a:p>
        </p:txBody>
      </p:sp>
      <p:sp>
        <p:nvSpPr>
          <p:cNvPr id="23" name="Text Placeholder 7"/>
          <p:cNvSpPr>
            <a:spLocks noGrp="1"/>
          </p:cNvSpPr>
          <p:nvPr>
            <p:ph type="body" sz="quarter" idx="41" hasCustomPrompt="1"/>
          </p:nvPr>
        </p:nvSpPr>
        <p:spPr>
          <a:xfrm>
            <a:off x="10609788" y="6180637"/>
            <a:ext cx="4549941" cy="479351"/>
          </a:xfrm>
        </p:spPr>
        <p:txBody>
          <a:bodyPr>
            <a:normAutofit/>
          </a:bodyPr>
          <a:lstStyle>
            <a:lvl1pPr marL="0" indent="0">
              <a:buFont typeface="Arial" panose="020B0604020202020204" pitchFamily="34" charset="0"/>
              <a:buNone/>
              <a:defRPr sz="2900" b="0" i="0">
                <a:solidFill>
                  <a:schemeClr val="tx1">
                    <a:lumMod val="75000"/>
                    <a:lumOff val="25000"/>
                  </a:schemeClr>
                </a:solidFill>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24" name="Picture Placeholder 3"/>
          <p:cNvSpPr>
            <a:spLocks noGrp="1"/>
          </p:cNvSpPr>
          <p:nvPr>
            <p:ph type="pic" sz="quarter" idx="42"/>
          </p:nvPr>
        </p:nvSpPr>
        <p:spPr>
          <a:xfrm>
            <a:off x="8310020" y="6189527"/>
            <a:ext cx="2150743" cy="1672167"/>
          </a:xfrm>
          <a:noFill/>
        </p:spPr>
        <p:txBody>
          <a:bodyPr anchor="ctr">
            <a:noAutofit/>
          </a:bodyPr>
          <a:lstStyle>
            <a:lvl1pPr algn="ctr">
              <a:defRPr sz="2500" i="0">
                <a:latin typeface="+mj-lt"/>
              </a:defRPr>
            </a:lvl1pPr>
          </a:lstStyle>
          <a:p>
            <a:r>
              <a:rPr lang="en-US" dirty="0" smtClean="0"/>
              <a:t>Drag picture to placeholder or click icon to add</a:t>
            </a:r>
            <a:endParaRPr lang="en-US" dirty="0"/>
          </a:p>
        </p:txBody>
      </p:sp>
      <p:sp>
        <p:nvSpPr>
          <p:cNvPr id="26"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27" name="Slide Number Placeholder 5"/>
          <p:cNvSpPr>
            <a:spLocks noGrp="1"/>
          </p:cNvSpPr>
          <p:nvPr>
            <p:ph type="sldNum" sz="quarter" idx="4"/>
          </p:nvPr>
        </p:nvSpPr>
        <p:spPr>
          <a:xfrm>
            <a:off x="469893" y="8345509"/>
            <a:ext cx="801589" cy="486835"/>
          </a:xfrm>
          <a:prstGeom prst="rect">
            <a:avLst/>
          </a:prstGeom>
        </p:spPr>
        <p:txBody>
          <a:bodyPr lIns="162531" tIns="81265" rIns="162531" bIns="81265" anchor="ctr"/>
          <a:lstStyle>
            <a:lvl1pPr algn="l">
              <a:defRPr sz="2100" b="0">
                <a:solidFill>
                  <a:schemeClr val="bg1"/>
                </a:solidFill>
                <a:latin typeface="Tahoma"/>
                <a:cs typeface="Tahoma"/>
              </a:defRPr>
            </a:lvl1p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3059790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Picture Placeholder 5"/>
          <p:cNvSpPr>
            <a:spLocks noGrp="1"/>
          </p:cNvSpPr>
          <p:nvPr>
            <p:ph type="pic" sz="quarter" idx="13" hasCustomPrompt="1"/>
          </p:nvPr>
        </p:nvSpPr>
        <p:spPr>
          <a:xfrm>
            <a:off x="6184939" y="3161942"/>
            <a:ext cx="3891337" cy="2918217"/>
          </a:xfrm>
          <a:noFill/>
        </p:spPr>
        <p:txBody>
          <a:bodyPr anchor="ctr"/>
          <a:lstStyle>
            <a:lvl1pPr algn="ctr">
              <a:defRPr i="0">
                <a:latin typeface="+mj-lt"/>
              </a:defRPr>
            </a:lvl1pPr>
          </a:lstStyle>
          <a:p>
            <a:r>
              <a:rPr lang="en-US" dirty="0"/>
              <a:t>Logo</a:t>
            </a:r>
          </a:p>
        </p:txBody>
      </p:sp>
      <p:sp>
        <p:nvSpPr>
          <p:cNvPr id="10" name="Picture Placeholder 5"/>
          <p:cNvSpPr>
            <a:spLocks noGrp="1"/>
          </p:cNvSpPr>
          <p:nvPr>
            <p:ph type="pic" sz="quarter" idx="18" hasCustomPrompt="1"/>
          </p:nvPr>
        </p:nvSpPr>
        <p:spPr>
          <a:xfrm>
            <a:off x="10649457" y="3168580"/>
            <a:ext cx="3891337" cy="2918217"/>
          </a:xfrm>
          <a:noFill/>
        </p:spPr>
        <p:txBody>
          <a:bodyPr anchor="ctr"/>
          <a:lstStyle>
            <a:lvl1pPr algn="ctr">
              <a:defRPr i="0">
                <a:latin typeface="+mj-lt"/>
              </a:defRPr>
            </a:lvl1pPr>
          </a:lstStyle>
          <a:p>
            <a:r>
              <a:rPr lang="en-US" dirty="0"/>
              <a:t>Logo</a:t>
            </a:r>
          </a:p>
        </p:txBody>
      </p:sp>
      <p:sp>
        <p:nvSpPr>
          <p:cNvPr id="11" name="Picture Placeholder 5"/>
          <p:cNvSpPr>
            <a:spLocks noGrp="1"/>
          </p:cNvSpPr>
          <p:nvPr>
            <p:ph type="pic" sz="quarter" idx="19" hasCustomPrompt="1"/>
          </p:nvPr>
        </p:nvSpPr>
        <p:spPr>
          <a:xfrm>
            <a:off x="1738142" y="3168577"/>
            <a:ext cx="3891337" cy="2918217"/>
          </a:xfrm>
          <a:noFill/>
        </p:spPr>
        <p:txBody>
          <a:bodyPr anchor="ctr"/>
          <a:lstStyle>
            <a:lvl1pPr algn="ctr">
              <a:defRPr i="0">
                <a:latin typeface="+mj-lt"/>
              </a:defRPr>
            </a:lvl1pPr>
          </a:lstStyle>
          <a:p>
            <a:r>
              <a:rPr lang="en-US" dirty="0"/>
              <a:t>Logo</a:t>
            </a:r>
          </a:p>
        </p:txBody>
      </p:sp>
      <p:sp>
        <p:nvSpPr>
          <p:cNvPr id="7" name="Title Placeholder 1"/>
          <p:cNvSpPr>
            <a:spLocks noGrp="1"/>
          </p:cNvSpPr>
          <p:nvPr>
            <p:ph type="title"/>
          </p:nvPr>
        </p:nvSpPr>
        <p:spPr>
          <a:xfrm>
            <a:off x="616445" y="817029"/>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4"/>
          </p:nvPr>
        </p:nvSpPr>
        <p:spPr>
          <a:xfrm>
            <a:off x="469893" y="8345509"/>
            <a:ext cx="801589" cy="486835"/>
          </a:xfrm>
          <a:prstGeom prst="rect">
            <a:avLst/>
          </a:prstGeom>
        </p:spPr>
        <p:txBody>
          <a:bodyPr lIns="162531" tIns="81265" rIns="162531" bIns="81265" anchor="ctr"/>
          <a:lstStyle>
            <a:lvl1pPr algn="l">
              <a:defRPr sz="2100" b="0">
                <a:solidFill>
                  <a:schemeClr val="bg1"/>
                </a:solidFill>
                <a:latin typeface="Tahoma"/>
                <a:cs typeface="Tahoma"/>
              </a:defRPr>
            </a:lvl1p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2096636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Picture Placeholder 5"/>
          <p:cNvSpPr>
            <a:spLocks noGrp="1"/>
          </p:cNvSpPr>
          <p:nvPr>
            <p:ph type="pic" sz="quarter" idx="12" hasCustomPrompt="1"/>
          </p:nvPr>
        </p:nvSpPr>
        <p:spPr>
          <a:xfrm>
            <a:off x="3451471" y="2460608"/>
            <a:ext cx="2845078" cy="2133600"/>
          </a:xfrm>
          <a:noFill/>
        </p:spPr>
        <p:txBody>
          <a:bodyPr anchor="ctr"/>
          <a:lstStyle>
            <a:lvl1pPr algn="ctr">
              <a:defRPr i="0">
                <a:latin typeface="+mj-lt"/>
              </a:defRPr>
            </a:lvl1pPr>
          </a:lstStyle>
          <a:p>
            <a:r>
              <a:rPr lang="en-US" dirty="0"/>
              <a:t>Logo</a:t>
            </a:r>
          </a:p>
        </p:txBody>
      </p:sp>
      <p:sp>
        <p:nvSpPr>
          <p:cNvPr id="8" name="Picture Placeholder 5"/>
          <p:cNvSpPr>
            <a:spLocks noGrp="1"/>
          </p:cNvSpPr>
          <p:nvPr>
            <p:ph type="pic" sz="quarter" idx="13" hasCustomPrompt="1"/>
          </p:nvPr>
        </p:nvSpPr>
        <p:spPr>
          <a:xfrm>
            <a:off x="10119909" y="2460608"/>
            <a:ext cx="2845078" cy="2133600"/>
          </a:xfrm>
          <a:noFill/>
        </p:spPr>
        <p:txBody>
          <a:bodyPr anchor="ctr"/>
          <a:lstStyle>
            <a:lvl1pPr algn="ctr">
              <a:defRPr i="0">
                <a:latin typeface="+mj-lt"/>
              </a:defRPr>
            </a:lvl1pPr>
          </a:lstStyle>
          <a:p>
            <a:r>
              <a:rPr lang="en-US" dirty="0"/>
              <a:t>Logo</a:t>
            </a:r>
          </a:p>
        </p:txBody>
      </p:sp>
      <p:sp>
        <p:nvSpPr>
          <p:cNvPr id="9" name="Picture Placeholder 5"/>
          <p:cNvSpPr>
            <a:spLocks noGrp="1"/>
          </p:cNvSpPr>
          <p:nvPr>
            <p:ph type="pic" sz="quarter" idx="14" hasCustomPrompt="1"/>
          </p:nvPr>
        </p:nvSpPr>
        <p:spPr>
          <a:xfrm>
            <a:off x="3451471" y="5254527"/>
            <a:ext cx="2845078" cy="2133600"/>
          </a:xfrm>
          <a:noFill/>
        </p:spPr>
        <p:txBody>
          <a:bodyPr anchor="ctr"/>
          <a:lstStyle>
            <a:lvl1pPr algn="ctr">
              <a:defRPr i="0">
                <a:latin typeface="+mj-lt"/>
              </a:defRPr>
            </a:lvl1pPr>
          </a:lstStyle>
          <a:p>
            <a:r>
              <a:rPr lang="en-US" dirty="0"/>
              <a:t>Logo</a:t>
            </a:r>
          </a:p>
        </p:txBody>
      </p:sp>
      <p:sp>
        <p:nvSpPr>
          <p:cNvPr id="10" name="Picture Placeholder 5"/>
          <p:cNvSpPr>
            <a:spLocks noGrp="1"/>
          </p:cNvSpPr>
          <p:nvPr>
            <p:ph type="pic" sz="quarter" idx="18" hasCustomPrompt="1"/>
          </p:nvPr>
        </p:nvSpPr>
        <p:spPr>
          <a:xfrm>
            <a:off x="10119909" y="5254527"/>
            <a:ext cx="2845078" cy="2133600"/>
          </a:xfrm>
          <a:noFill/>
        </p:spPr>
        <p:txBody>
          <a:bodyPr anchor="ctr"/>
          <a:lstStyle>
            <a:lvl1pPr algn="ctr">
              <a:defRPr i="0">
                <a:latin typeface="+mj-lt"/>
              </a:defRPr>
            </a:lvl1pPr>
          </a:lstStyle>
          <a:p>
            <a:r>
              <a:rPr lang="en-US" dirty="0"/>
              <a:t>Logo</a:t>
            </a:r>
          </a:p>
        </p:txBody>
      </p:sp>
      <p:sp>
        <p:nvSpPr>
          <p:cNvPr id="12" name="Title Placeholder 1"/>
          <p:cNvSpPr>
            <a:spLocks noGrp="1"/>
          </p:cNvSpPr>
          <p:nvPr>
            <p:ph type="title"/>
          </p:nvPr>
        </p:nvSpPr>
        <p:spPr>
          <a:xfrm>
            <a:off x="616445" y="817029"/>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13" name="Slide Number Placeholder 5"/>
          <p:cNvSpPr>
            <a:spLocks noGrp="1"/>
          </p:cNvSpPr>
          <p:nvPr>
            <p:ph type="sldNum" sz="quarter" idx="4"/>
          </p:nvPr>
        </p:nvSpPr>
        <p:spPr>
          <a:xfrm>
            <a:off x="469893" y="8345509"/>
            <a:ext cx="801589" cy="486835"/>
          </a:xfrm>
          <a:prstGeom prst="rect">
            <a:avLst/>
          </a:prstGeom>
        </p:spPr>
        <p:txBody>
          <a:bodyPr lIns="162531" tIns="81265" rIns="162531" bIns="81265" anchor="ctr"/>
          <a:lstStyle>
            <a:lvl1pPr algn="l">
              <a:defRPr sz="2100" b="0">
                <a:solidFill>
                  <a:schemeClr val="bg1"/>
                </a:solidFill>
                <a:latin typeface="Tahoma"/>
                <a:cs typeface="Tahoma"/>
              </a:defRPr>
            </a:lvl1p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272797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op2">
    <p:spTree>
      <p:nvGrpSpPr>
        <p:cNvPr id="1" name=""/>
        <p:cNvGrpSpPr/>
        <p:nvPr/>
      </p:nvGrpSpPr>
      <p:grpSpPr>
        <a:xfrm>
          <a:off x="0" y="0"/>
          <a:ext cx="0" cy="0"/>
          <a:chOff x="0" y="0"/>
          <a:chExt cx="0" cy="0"/>
        </a:xfrm>
      </p:grpSpPr>
      <p:pic>
        <p:nvPicPr>
          <p:cNvPr id="25" name="Picture 24" descr="blue background and event name.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1112"/>
            <a:ext cx="16294939" cy="9433407"/>
          </a:xfrm>
          <a:prstGeom prst="rect">
            <a:avLst/>
          </a:prstGeom>
        </p:spPr>
      </p:pic>
      <p:pic>
        <p:nvPicPr>
          <p:cNvPr id="7" name="Picture 6" descr="wav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31308" y="-381000"/>
            <a:ext cx="17763372" cy="9906000"/>
          </a:xfrm>
          <a:prstGeom prst="rect">
            <a:avLst/>
          </a:prstGeom>
        </p:spPr>
      </p:pic>
      <p:sp>
        <p:nvSpPr>
          <p:cNvPr id="28" name="Text Placeholder 6"/>
          <p:cNvSpPr>
            <a:spLocks noGrp="1"/>
          </p:cNvSpPr>
          <p:nvPr>
            <p:ph type="body" sz="quarter" idx="13" hasCustomPrompt="1"/>
          </p:nvPr>
        </p:nvSpPr>
        <p:spPr>
          <a:xfrm>
            <a:off x="1109478" y="2065813"/>
            <a:ext cx="14535864" cy="1244123"/>
          </a:xfrm>
        </p:spPr>
        <p:txBody>
          <a:bodyPr/>
          <a:lstStyle>
            <a:lvl1pPr algn="l">
              <a:defRPr sz="8900" cap="all" baseline="0">
                <a:solidFill>
                  <a:schemeClr val="bg1"/>
                </a:solidFill>
              </a:defRPr>
            </a:lvl1pPr>
            <a:lvl2pPr algn="l">
              <a:defRPr/>
            </a:lvl2pPr>
          </a:lstStyle>
          <a:p>
            <a:pPr lvl="0"/>
            <a:r>
              <a:rPr lang="en-US" dirty="0" smtClean="0"/>
              <a:t>Click to edit title</a:t>
            </a:r>
          </a:p>
          <a:p>
            <a:pPr lvl="1"/>
            <a:endParaRPr lang="en-US" dirty="0"/>
          </a:p>
        </p:txBody>
      </p:sp>
      <p:sp>
        <p:nvSpPr>
          <p:cNvPr id="30" name="Text Placeholder 6"/>
          <p:cNvSpPr>
            <a:spLocks noGrp="1"/>
          </p:cNvSpPr>
          <p:nvPr>
            <p:ph type="body" sz="quarter" idx="14" hasCustomPrompt="1"/>
          </p:nvPr>
        </p:nvSpPr>
        <p:spPr>
          <a:xfrm>
            <a:off x="1100353" y="3321703"/>
            <a:ext cx="11459342" cy="783167"/>
          </a:xfrm>
        </p:spPr>
        <p:txBody>
          <a:bodyPr/>
          <a:lstStyle>
            <a:lvl1pPr algn="l">
              <a:defRPr sz="4400" baseline="0">
                <a:solidFill>
                  <a:srgbClr val="FFFFFF"/>
                </a:solidFill>
              </a:defRPr>
            </a:lvl1pPr>
            <a:lvl2pPr algn="l">
              <a:defRPr/>
            </a:lvl2pPr>
          </a:lstStyle>
          <a:p>
            <a:pPr lvl="0"/>
            <a:r>
              <a:rPr lang="en-US" dirty="0" smtClean="0"/>
              <a:t>Click to edit subtitle</a:t>
            </a:r>
          </a:p>
          <a:p>
            <a:pPr lvl="1"/>
            <a:endParaRPr lang="en-US" dirty="0"/>
          </a:p>
        </p:txBody>
      </p:sp>
      <p:sp>
        <p:nvSpPr>
          <p:cNvPr id="8" name="Footer Placeholder 4"/>
          <p:cNvSpPr txBox="1">
            <a:spLocks/>
          </p:cNvSpPr>
          <p:nvPr userDrawn="1"/>
        </p:nvSpPr>
        <p:spPr>
          <a:xfrm>
            <a:off x="10084580" y="8033503"/>
            <a:ext cx="7396298" cy="351807"/>
          </a:xfrm>
          <a:prstGeom prst="rect">
            <a:avLst/>
          </a:prstGeom>
        </p:spPr>
        <p:txBody>
          <a:bodyPr vert="horz" lIns="162531" tIns="81265" rIns="162531" bIns="81265" rtlCol="0" anchor="ctr"/>
          <a:lstStyle>
            <a:defPPr>
              <a:defRPr lang="en-US"/>
            </a:defPPr>
            <a:lvl1pPr marL="0" algn="l" defTabSz="914400" rtl="0" eaLnBrk="1" latinLnBrk="0" hangingPunct="1">
              <a:defRPr sz="1200" b="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000" b="1" spc="300" dirty="0" smtClean="0">
                <a:solidFill>
                  <a:schemeClr val="bg1"/>
                </a:solidFill>
                <a:latin typeface="Tahoma"/>
                <a:cs typeface="Tahoma"/>
              </a:rPr>
              <a:t>#</a:t>
            </a:r>
            <a:r>
              <a:rPr lang="en-US" sz="3000" b="1" spc="300" dirty="0" err="1" smtClean="0">
                <a:solidFill>
                  <a:schemeClr val="bg1"/>
                </a:solidFill>
                <a:latin typeface="Tahoma"/>
                <a:cs typeface="Tahoma"/>
              </a:rPr>
              <a:t>USClimate</a:t>
            </a:r>
            <a:r>
              <a:rPr lang="en-US" sz="3000" b="1" spc="300" baseline="0" dirty="0" err="1" smtClean="0">
                <a:solidFill>
                  <a:schemeClr val="bg1"/>
                </a:solidFill>
                <a:latin typeface="Tahoma"/>
                <a:cs typeface="Tahoma"/>
              </a:rPr>
              <a:t>Leadership</a:t>
            </a:r>
            <a:endParaRPr lang="en-US" sz="3000" b="1" spc="300" dirty="0">
              <a:solidFill>
                <a:schemeClr val="bg1"/>
              </a:solidFill>
              <a:latin typeface="Tahoma"/>
              <a:cs typeface="Tahoma"/>
            </a:endParaRPr>
          </a:p>
        </p:txBody>
      </p:sp>
      <p:pic>
        <p:nvPicPr>
          <p:cNvPr id="9" name="Picture 8" descr="ClimateHealth_Logo_Hrz_Reverse_whit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488619" y="176316"/>
            <a:ext cx="3205952" cy="1602976"/>
          </a:xfrm>
          <a:prstGeom prst="rect">
            <a:avLst/>
          </a:prstGeom>
        </p:spPr>
      </p:pic>
    </p:spTree>
    <p:extLst>
      <p:ext uri="{BB962C8B-B14F-4D97-AF65-F5344CB8AC3E}">
        <p14:creationId xmlns:p14="http://schemas.microsoft.com/office/powerpoint/2010/main" val="2551518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8" name="Picture Placeholder 5"/>
          <p:cNvSpPr>
            <a:spLocks noGrp="1"/>
          </p:cNvSpPr>
          <p:nvPr>
            <p:ph type="pic" sz="quarter" idx="12" hasCustomPrompt="1"/>
          </p:nvPr>
        </p:nvSpPr>
        <p:spPr>
          <a:xfrm>
            <a:off x="2773409" y="2541352"/>
            <a:ext cx="2845078" cy="2133600"/>
          </a:xfrm>
          <a:noFill/>
        </p:spPr>
        <p:txBody>
          <a:bodyPr anchor="ctr"/>
          <a:lstStyle>
            <a:lvl1pPr algn="ctr">
              <a:defRPr i="0">
                <a:latin typeface="+mj-lt"/>
              </a:defRPr>
            </a:lvl1pPr>
          </a:lstStyle>
          <a:p>
            <a:r>
              <a:rPr lang="en-US" dirty="0"/>
              <a:t>Logo</a:t>
            </a:r>
          </a:p>
        </p:txBody>
      </p:sp>
      <p:sp>
        <p:nvSpPr>
          <p:cNvPr id="9" name="Picture Placeholder 5"/>
          <p:cNvSpPr>
            <a:spLocks noGrp="1"/>
          </p:cNvSpPr>
          <p:nvPr>
            <p:ph type="pic" sz="quarter" idx="13" hasCustomPrompt="1"/>
          </p:nvPr>
        </p:nvSpPr>
        <p:spPr>
          <a:xfrm>
            <a:off x="6657166" y="2541352"/>
            <a:ext cx="2845078" cy="2133600"/>
          </a:xfrm>
          <a:noFill/>
        </p:spPr>
        <p:txBody>
          <a:bodyPr anchor="ctr"/>
          <a:lstStyle>
            <a:lvl1pPr algn="ctr">
              <a:defRPr i="0">
                <a:latin typeface="+mj-lt"/>
              </a:defRPr>
            </a:lvl1pPr>
          </a:lstStyle>
          <a:p>
            <a:r>
              <a:rPr lang="en-US" dirty="0"/>
              <a:t>Logo</a:t>
            </a:r>
          </a:p>
        </p:txBody>
      </p:sp>
      <p:sp>
        <p:nvSpPr>
          <p:cNvPr id="10" name="Picture Placeholder 5"/>
          <p:cNvSpPr>
            <a:spLocks noGrp="1"/>
          </p:cNvSpPr>
          <p:nvPr>
            <p:ph type="pic" sz="quarter" idx="14" hasCustomPrompt="1"/>
          </p:nvPr>
        </p:nvSpPr>
        <p:spPr>
          <a:xfrm>
            <a:off x="10518343" y="2541352"/>
            <a:ext cx="2845078" cy="2133600"/>
          </a:xfrm>
          <a:noFill/>
        </p:spPr>
        <p:txBody>
          <a:bodyPr anchor="ctr"/>
          <a:lstStyle>
            <a:lvl1pPr algn="ctr">
              <a:defRPr i="0">
                <a:latin typeface="+mj-lt"/>
              </a:defRPr>
            </a:lvl1pPr>
          </a:lstStyle>
          <a:p>
            <a:r>
              <a:rPr lang="en-US" dirty="0"/>
              <a:t>Logo</a:t>
            </a:r>
          </a:p>
        </p:txBody>
      </p:sp>
      <p:sp>
        <p:nvSpPr>
          <p:cNvPr id="11" name="Picture Placeholder 5"/>
          <p:cNvSpPr>
            <a:spLocks noGrp="1"/>
          </p:cNvSpPr>
          <p:nvPr>
            <p:ph type="pic" sz="quarter" idx="15" hasCustomPrompt="1"/>
          </p:nvPr>
        </p:nvSpPr>
        <p:spPr>
          <a:xfrm>
            <a:off x="4692707" y="5214327"/>
            <a:ext cx="2845078" cy="2133600"/>
          </a:xfrm>
          <a:noFill/>
        </p:spPr>
        <p:txBody>
          <a:bodyPr anchor="ctr"/>
          <a:lstStyle>
            <a:lvl1pPr algn="ctr">
              <a:defRPr i="0">
                <a:latin typeface="+mj-lt"/>
              </a:defRPr>
            </a:lvl1pPr>
          </a:lstStyle>
          <a:p>
            <a:r>
              <a:rPr lang="en-US" dirty="0"/>
              <a:t>Logo</a:t>
            </a:r>
          </a:p>
        </p:txBody>
      </p:sp>
      <p:sp>
        <p:nvSpPr>
          <p:cNvPr id="12" name="Picture Placeholder 5"/>
          <p:cNvSpPr>
            <a:spLocks noGrp="1"/>
          </p:cNvSpPr>
          <p:nvPr>
            <p:ph type="pic" sz="quarter" idx="16" hasCustomPrompt="1"/>
          </p:nvPr>
        </p:nvSpPr>
        <p:spPr>
          <a:xfrm>
            <a:off x="8599044" y="5214327"/>
            <a:ext cx="2845078" cy="2133600"/>
          </a:xfrm>
          <a:noFill/>
        </p:spPr>
        <p:txBody>
          <a:bodyPr anchor="ctr"/>
          <a:lstStyle>
            <a:lvl1pPr algn="ctr">
              <a:defRPr i="0">
                <a:latin typeface="+mj-lt"/>
              </a:defRPr>
            </a:lvl1pPr>
          </a:lstStyle>
          <a:p>
            <a:r>
              <a:rPr lang="en-US" dirty="0"/>
              <a:t>Logo</a:t>
            </a:r>
          </a:p>
        </p:txBody>
      </p:sp>
      <p:sp>
        <p:nvSpPr>
          <p:cNvPr id="14" name="Title Placeholder 1"/>
          <p:cNvSpPr>
            <a:spLocks noGrp="1"/>
          </p:cNvSpPr>
          <p:nvPr>
            <p:ph type="title"/>
          </p:nvPr>
        </p:nvSpPr>
        <p:spPr>
          <a:xfrm>
            <a:off x="616445" y="817029"/>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469893" y="8345509"/>
            <a:ext cx="801589" cy="486835"/>
          </a:xfrm>
          <a:prstGeom prst="rect">
            <a:avLst/>
          </a:prstGeom>
        </p:spPr>
        <p:txBody>
          <a:bodyPr lIns="162531" tIns="81265" rIns="162531" bIns="81265" anchor="ctr"/>
          <a:lstStyle>
            <a:lvl1pPr algn="l">
              <a:defRPr sz="2100" b="0">
                <a:solidFill>
                  <a:schemeClr val="bg1"/>
                </a:solidFill>
                <a:latin typeface="Tahoma"/>
                <a:cs typeface="Tahoma"/>
              </a:defRPr>
            </a:lvl1p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50989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6315" y="1771827"/>
            <a:ext cx="15109005" cy="766839"/>
          </a:xfrm>
        </p:spPr>
        <p:txBody>
          <a:bodyPr anchor="b"/>
          <a:lstStyle>
            <a:lvl1pPr marL="0" indent="0">
              <a:buNone/>
              <a:defRPr sz="4300" b="0" i="1">
                <a:solidFill>
                  <a:schemeClr val="tx1">
                    <a:lumMod val="75000"/>
                    <a:lumOff val="25000"/>
                  </a:schemeClr>
                </a:solidFill>
                <a:latin typeface="+mn-lt"/>
              </a:defRPr>
            </a:lvl1pPr>
            <a:lvl2pPr marL="812652" indent="0">
              <a:buNone/>
              <a:defRPr sz="3700" b="1"/>
            </a:lvl2pPr>
            <a:lvl3pPr marL="1625306" indent="0">
              <a:buNone/>
              <a:defRPr sz="3200" b="1"/>
            </a:lvl3pPr>
            <a:lvl4pPr marL="2437957" indent="0">
              <a:buNone/>
              <a:defRPr sz="2900" b="1"/>
            </a:lvl4pPr>
            <a:lvl5pPr marL="3250613" indent="0">
              <a:buNone/>
              <a:defRPr sz="2900" b="1"/>
            </a:lvl5pPr>
            <a:lvl6pPr marL="4063265" indent="0">
              <a:buNone/>
              <a:defRPr sz="2900" b="1"/>
            </a:lvl6pPr>
            <a:lvl7pPr marL="4875918" indent="0">
              <a:buNone/>
              <a:defRPr sz="2900" b="1"/>
            </a:lvl7pPr>
            <a:lvl8pPr marL="5688570" indent="0">
              <a:buNone/>
              <a:defRPr sz="2900" b="1"/>
            </a:lvl8pPr>
            <a:lvl9pPr marL="6501224" indent="0">
              <a:buNone/>
              <a:defRPr sz="2900" b="1"/>
            </a:lvl9pPr>
          </a:lstStyle>
          <a:p>
            <a:pPr lvl="0"/>
            <a:r>
              <a:rPr lang="en-US" dirty="0" smtClean="0"/>
              <a:t>Click to edit Master text styles</a:t>
            </a:r>
          </a:p>
        </p:txBody>
      </p:sp>
      <p:sp>
        <p:nvSpPr>
          <p:cNvPr id="9" name="Text Placeholder 2"/>
          <p:cNvSpPr>
            <a:spLocks noGrp="1"/>
          </p:cNvSpPr>
          <p:nvPr>
            <p:ph idx="17"/>
          </p:nvPr>
        </p:nvSpPr>
        <p:spPr>
          <a:xfrm>
            <a:off x="616313" y="2670589"/>
            <a:ext cx="15090327" cy="4969007"/>
          </a:xfrm>
          <a:prstGeom prst="rect">
            <a:avLst/>
          </a:prstGeom>
        </p:spPr>
        <p:txBody>
          <a:bodyPr vert="horz" lIns="162531" tIns="81265" rIns="162531" bIns="8126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1"/>
          <p:cNvSpPr>
            <a:spLocks noGrp="1"/>
          </p:cNvSpPr>
          <p:nvPr>
            <p:ph type="title"/>
          </p:nvPr>
        </p:nvSpPr>
        <p:spPr>
          <a:xfrm>
            <a:off x="616445" y="817029"/>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3169026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Table Placeholder 5"/>
          <p:cNvSpPr>
            <a:spLocks noGrp="1"/>
          </p:cNvSpPr>
          <p:nvPr>
            <p:ph type="tbl" sz="quarter" idx="12"/>
          </p:nvPr>
        </p:nvSpPr>
        <p:spPr>
          <a:xfrm>
            <a:off x="616313" y="2932052"/>
            <a:ext cx="15090327" cy="4682189"/>
          </a:xfrm>
          <a:solidFill>
            <a:schemeClr val="bg1">
              <a:lumMod val="95000"/>
            </a:schemeClr>
          </a:solidFill>
        </p:spPr>
        <p:txBody>
          <a:bodyPr anchor="ctr"/>
          <a:lstStyle>
            <a:lvl1pPr algn="ctr">
              <a:defRPr i="0">
                <a:latin typeface="+mj-lt"/>
              </a:defRPr>
            </a:lvl1pPr>
          </a:lstStyle>
          <a:p>
            <a:r>
              <a:rPr lang="en-US" smtClean="0"/>
              <a:t>Click icon to add table</a:t>
            </a:r>
            <a:endParaRPr lang="en-US"/>
          </a:p>
        </p:txBody>
      </p:sp>
      <p:sp>
        <p:nvSpPr>
          <p:cNvPr id="8" name="Text Placeholder 2"/>
          <p:cNvSpPr>
            <a:spLocks noGrp="1"/>
          </p:cNvSpPr>
          <p:nvPr>
            <p:ph type="body" idx="1"/>
          </p:nvPr>
        </p:nvSpPr>
        <p:spPr>
          <a:xfrm>
            <a:off x="616315" y="1846271"/>
            <a:ext cx="15109005" cy="766839"/>
          </a:xfrm>
        </p:spPr>
        <p:txBody>
          <a:bodyPr anchor="b"/>
          <a:lstStyle>
            <a:lvl1pPr marL="0" indent="0">
              <a:buNone/>
              <a:defRPr sz="4300" b="0" i="1">
                <a:solidFill>
                  <a:schemeClr val="tx1">
                    <a:lumMod val="75000"/>
                    <a:lumOff val="25000"/>
                  </a:schemeClr>
                </a:solidFill>
                <a:latin typeface="Tahoma"/>
                <a:cs typeface="Tahoma"/>
              </a:defRPr>
            </a:lvl1pPr>
            <a:lvl2pPr marL="812652" indent="0">
              <a:buNone/>
              <a:defRPr sz="3700" b="1"/>
            </a:lvl2pPr>
            <a:lvl3pPr marL="1625306" indent="0">
              <a:buNone/>
              <a:defRPr sz="3200" b="1"/>
            </a:lvl3pPr>
            <a:lvl4pPr marL="2437957" indent="0">
              <a:buNone/>
              <a:defRPr sz="2900" b="1"/>
            </a:lvl4pPr>
            <a:lvl5pPr marL="3250613" indent="0">
              <a:buNone/>
              <a:defRPr sz="2900" b="1"/>
            </a:lvl5pPr>
            <a:lvl6pPr marL="4063265" indent="0">
              <a:buNone/>
              <a:defRPr sz="2900" b="1"/>
            </a:lvl6pPr>
            <a:lvl7pPr marL="4875918" indent="0">
              <a:buNone/>
              <a:defRPr sz="2900" b="1"/>
            </a:lvl7pPr>
            <a:lvl8pPr marL="5688570" indent="0">
              <a:buNone/>
              <a:defRPr sz="2900" b="1"/>
            </a:lvl8pPr>
            <a:lvl9pPr marL="6501224" indent="0">
              <a:buNone/>
              <a:defRPr sz="2900" b="1"/>
            </a:lvl9pPr>
          </a:lstStyle>
          <a:p>
            <a:pPr lvl="0"/>
            <a:r>
              <a:rPr lang="en-US" dirty="0" smtClean="0"/>
              <a:t>Click to edit Master text styles</a:t>
            </a:r>
          </a:p>
        </p:txBody>
      </p:sp>
      <p:sp>
        <p:nvSpPr>
          <p:cNvPr id="6" name="Title Placeholder 1"/>
          <p:cNvSpPr>
            <a:spLocks noGrp="1"/>
          </p:cNvSpPr>
          <p:nvPr>
            <p:ph type="title"/>
          </p:nvPr>
        </p:nvSpPr>
        <p:spPr>
          <a:xfrm>
            <a:off x="616445" y="817029"/>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3"/>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3104774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109242" y="3117015"/>
            <a:ext cx="14022170" cy="2829463"/>
          </a:xfrm>
          <a:prstGeom prst="rect">
            <a:avLst/>
          </a:prstGeom>
        </p:spPr>
        <p:txBody>
          <a:bodyPr anchor="ctr"/>
          <a:lstStyle>
            <a:lvl1pPr>
              <a:defRPr sz="7100" i="1">
                <a:solidFill>
                  <a:srgbClr val="004A64"/>
                </a:solidFill>
              </a:defRPr>
            </a:lvl1pPr>
          </a:lstStyle>
          <a:p>
            <a:r>
              <a:rPr lang="en-US" dirty="0" smtClean="0"/>
              <a:t>“Click to edit master title style”</a:t>
            </a:r>
            <a:endParaRPr lang="en-US" dirty="0"/>
          </a:p>
        </p:txBody>
      </p:sp>
      <p:sp>
        <p:nvSpPr>
          <p:cNvPr id="4"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2937718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1109242" y="5061113"/>
            <a:ext cx="14022170" cy="1332591"/>
          </a:xfrm>
        </p:spPr>
        <p:txBody>
          <a:bodyPr>
            <a:normAutofit/>
          </a:bodyPr>
          <a:lstStyle>
            <a:lvl1pPr marL="0" indent="0">
              <a:buNone/>
              <a:defRPr sz="3700">
                <a:solidFill>
                  <a:schemeClr val="tx1">
                    <a:lumMod val="75000"/>
                    <a:lumOff val="25000"/>
                  </a:schemeClr>
                </a:solidFill>
              </a:defRPr>
            </a:lvl1pPr>
            <a:lvl2pPr marL="812652" indent="0">
              <a:buNone/>
              <a:defRPr sz="3700">
                <a:solidFill>
                  <a:schemeClr val="tx1">
                    <a:tint val="75000"/>
                  </a:schemeClr>
                </a:solidFill>
              </a:defRPr>
            </a:lvl2pPr>
            <a:lvl3pPr marL="1625306" indent="0">
              <a:buNone/>
              <a:defRPr sz="3200">
                <a:solidFill>
                  <a:schemeClr val="tx1">
                    <a:tint val="75000"/>
                  </a:schemeClr>
                </a:solidFill>
              </a:defRPr>
            </a:lvl3pPr>
            <a:lvl4pPr marL="2437957" indent="0">
              <a:buNone/>
              <a:defRPr sz="2900">
                <a:solidFill>
                  <a:schemeClr val="tx1">
                    <a:tint val="75000"/>
                  </a:schemeClr>
                </a:solidFill>
              </a:defRPr>
            </a:lvl4pPr>
            <a:lvl5pPr marL="3250613" indent="0">
              <a:buNone/>
              <a:defRPr sz="2900">
                <a:solidFill>
                  <a:schemeClr val="tx1">
                    <a:tint val="75000"/>
                  </a:schemeClr>
                </a:solidFill>
              </a:defRPr>
            </a:lvl5pPr>
            <a:lvl6pPr marL="4063265" indent="0">
              <a:buNone/>
              <a:defRPr sz="2900">
                <a:solidFill>
                  <a:schemeClr val="tx1">
                    <a:tint val="75000"/>
                  </a:schemeClr>
                </a:solidFill>
              </a:defRPr>
            </a:lvl6pPr>
            <a:lvl7pPr marL="4875918" indent="0">
              <a:buNone/>
              <a:defRPr sz="2900">
                <a:solidFill>
                  <a:schemeClr val="tx1">
                    <a:tint val="75000"/>
                  </a:schemeClr>
                </a:solidFill>
              </a:defRPr>
            </a:lvl7pPr>
            <a:lvl8pPr marL="5688570" indent="0">
              <a:buNone/>
              <a:defRPr sz="2900">
                <a:solidFill>
                  <a:schemeClr val="tx1">
                    <a:tint val="75000"/>
                  </a:schemeClr>
                </a:solidFill>
              </a:defRPr>
            </a:lvl8pPr>
            <a:lvl9pPr marL="6501224" indent="0">
              <a:buNone/>
              <a:defRPr sz="2900">
                <a:solidFill>
                  <a:schemeClr val="tx1">
                    <a:tint val="75000"/>
                  </a:schemeClr>
                </a:solidFill>
              </a:defRPr>
            </a:lvl9pPr>
          </a:lstStyle>
          <a:p>
            <a:pPr lvl="0"/>
            <a:r>
              <a:rPr lang="en-US" dirty="0" smtClean="0"/>
              <a:t>Click to edit Master text styles</a:t>
            </a:r>
          </a:p>
        </p:txBody>
      </p:sp>
      <p:sp>
        <p:nvSpPr>
          <p:cNvPr id="9" name="Title 1"/>
          <p:cNvSpPr>
            <a:spLocks noGrp="1"/>
          </p:cNvSpPr>
          <p:nvPr>
            <p:ph type="title" hasCustomPrompt="1"/>
          </p:nvPr>
        </p:nvSpPr>
        <p:spPr>
          <a:xfrm>
            <a:off x="1109242" y="2656939"/>
            <a:ext cx="14022170" cy="2276176"/>
          </a:xfrm>
          <a:prstGeom prst="rect">
            <a:avLst/>
          </a:prstGeom>
        </p:spPr>
        <p:txBody>
          <a:bodyPr anchor="ctr"/>
          <a:lstStyle>
            <a:lvl1pPr>
              <a:defRPr sz="7100" i="1">
                <a:solidFill>
                  <a:srgbClr val="004A64"/>
                </a:solidFill>
              </a:defRPr>
            </a:lvl1pPr>
          </a:lstStyle>
          <a:p>
            <a:r>
              <a:rPr lang="en-US" dirty="0"/>
              <a:t>“Click to edit master title style”</a:t>
            </a:r>
          </a:p>
        </p:txBody>
      </p:sp>
      <p:sp>
        <p:nvSpPr>
          <p:cNvPr id="6"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0"/>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1729113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16313" y="1818334"/>
            <a:ext cx="15052976" cy="5803316"/>
          </a:xfrm>
        </p:spPr>
        <p:txBody>
          <a:bodyPr>
            <a:normAutofit/>
          </a:bodyPr>
          <a:lstStyle>
            <a:lvl1pPr marL="0" indent="0">
              <a:buFont typeface="Arial" panose="020B0604020202020204" pitchFamily="34" charset="0"/>
              <a:buNone/>
              <a:defRPr sz="3700"/>
            </a:lvl1pPr>
            <a:lvl2pPr marL="914233" indent="-507908">
              <a:buFont typeface="Wingdings" panose="05000000000000000000" pitchFamily="2" charset="2"/>
              <a:buChar char="§"/>
              <a:defRPr lang="en-US" sz="3200" kern="1200" dirty="0">
                <a:solidFill>
                  <a:schemeClr val="tx1">
                    <a:lumMod val="75000"/>
                    <a:lumOff val="25000"/>
                  </a:schemeClr>
                </a:solidFill>
                <a:latin typeface="+mj-lt"/>
                <a:ea typeface="+mn-ea"/>
                <a:cs typeface="+mn-cs"/>
              </a:defRPr>
            </a:lvl2pPr>
            <a:lvl3pPr marL="1726888" indent="-507908">
              <a:buFont typeface="Wingdings" panose="05000000000000000000" pitchFamily="2" charset="2"/>
              <a:buChar char="§"/>
              <a:defRPr lang="en-US" sz="2900" kern="1200" dirty="0">
                <a:solidFill>
                  <a:schemeClr val="tx1">
                    <a:lumMod val="75000"/>
                    <a:lumOff val="25000"/>
                  </a:schemeClr>
                </a:solidFill>
                <a:latin typeface="+mj-lt"/>
                <a:ea typeface="+mn-ea"/>
                <a:cs typeface="+mn-cs"/>
              </a:defRPr>
            </a:lvl3pPr>
            <a:lvl4pPr marL="2539540" indent="-507908">
              <a:buFont typeface="Wingdings" panose="05000000000000000000" pitchFamily="2" charset="2"/>
              <a:buChar char="§"/>
              <a:defRPr lang="en-US" sz="2500" kern="1200" dirty="0">
                <a:solidFill>
                  <a:schemeClr val="tx1">
                    <a:lumMod val="75000"/>
                    <a:lumOff val="25000"/>
                  </a:schemeClr>
                </a:solidFill>
                <a:latin typeface="+mj-lt"/>
                <a:ea typeface="+mn-ea"/>
                <a:cs typeface="+mn-cs"/>
              </a:defRPr>
            </a:lvl4pPr>
            <a:lvl5pPr marL="3352192" indent="-507908">
              <a:buFont typeface="Wingdings" panose="05000000000000000000" pitchFamily="2" charset="2"/>
              <a:buChar char="§"/>
              <a:defRPr lang="en-US" sz="2500" kern="1200" dirty="0">
                <a:solidFill>
                  <a:schemeClr val="tx1">
                    <a:lumMod val="75000"/>
                    <a:lumOff val="25000"/>
                  </a:schemeClr>
                </a:solidFill>
                <a:latin typeface="+mj-lt"/>
                <a:ea typeface="+mn-ea"/>
                <a:cs typeface="+mn-cs"/>
              </a:defRPr>
            </a:lvl5pPr>
          </a:lstStyle>
          <a:p>
            <a:pPr lvl="0"/>
            <a:r>
              <a:rPr lang="en-US" dirty="0"/>
              <a:t>Click to edit Master text styles</a:t>
            </a:r>
          </a:p>
          <a:p>
            <a:pPr marL="812652" lvl="1" indent="-406327" algn="l" defTabSz="1625306" rtl="0" eaLnBrk="1" latinLnBrk="0" hangingPunct="1">
              <a:lnSpc>
                <a:spcPct val="90000"/>
              </a:lnSpc>
              <a:spcBef>
                <a:spcPts val="889"/>
              </a:spcBef>
              <a:buFont typeface="Wingdings" panose="05000000000000000000" pitchFamily="2" charset="2"/>
              <a:buChar char="§"/>
            </a:pPr>
            <a:r>
              <a:rPr lang="en-US" dirty="0"/>
              <a:t>Second level</a:t>
            </a:r>
          </a:p>
          <a:p>
            <a:pPr marL="1625306" lvl="2" indent="-406327" algn="l" defTabSz="1625306" rtl="0" eaLnBrk="1" latinLnBrk="0" hangingPunct="1">
              <a:lnSpc>
                <a:spcPct val="90000"/>
              </a:lnSpc>
              <a:spcBef>
                <a:spcPts val="889"/>
              </a:spcBef>
              <a:buFont typeface="Wingdings" panose="05000000000000000000" pitchFamily="2" charset="2"/>
              <a:buChar char="§"/>
            </a:pPr>
            <a:r>
              <a:rPr lang="en-US" dirty="0"/>
              <a:t>Third level</a:t>
            </a:r>
          </a:p>
          <a:p>
            <a:pPr marL="2437957" lvl="3" indent="-406327" algn="l" defTabSz="1625306" rtl="0" eaLnBrk="1" latinLnBrk="0" hangingPunct="1">
              <a:lnSpc>
                <a:spcPct val="90000"/>
              </a:lnSpc>
              <a:spcBef>
                <a:spcPts val="889"/>
              </a:spcBef>
              <a:buFont typeface="Wingdings" panose="05000000000000000000" pitchFamily="2" charset="2"/>
              <a:buChar char="§"/>
            </a:pPr>
            <a:r>
              <a:rPr lang="en-US" dirty="0"/>
              <a:t>Fourth level</a:t>
            </a:r>
          </a:p>
          <a:p>
            <a:pPr marL="3250613" lvl="4" indent="-406327" algn="l" defTabSz="1625306" rtl="0" eaLnBrk="1" latinLnBrk="0" hangingPunct="1">
              <a:lnSpc>
                <a:spcPct val="90000"/>
              </a:lnSpc>
              <a:spcBef>
                <a:spcPts val="889"/>
              </a:spcBef>
              <a:buFont typeface="Wingdings" panose="05000000000000000000" pitchFamily="2" charset="2"/>
              <a:buChar char="§"/>
            </a:pPr>
            <a:r>
              <a:rPr lang="en-US" dirty="0"/>
              <a:t>Fifth level</a:t>
            </a:r>
          </a:p>
        </p:txBody>
      </p:sp>
      <p:sp>
        <p:nvSpPr>
          <p:cNvPr id="6"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0"/>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1640822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5" name="Picture Placeholder 6"/>
          <p:cNvSpPr>
            <a:spLocks noGrp="1"/>
          </p:cNvSpPr>
          <p:nvPr>
            <p:ph type="pic" sz="quarter" idx="17"/>
          </p:nvPr>
        </p:nvSpPr>
        <p:spPr>
          <a:xfrm>
            <a:off x="8332014" y="1925633"/>
            <a:ext cx="7299924" cy="5871209"/>
          </a:xfrm>
          <a:solidFill>
            <a:schemeClr val="bg1">
              <a:lumMod val="95000"/>
            </a:schemeClr>
          </a:solidFill>
        </p:spPr>
        <p:txBody>
          <a:bodyPr anchor="ctr"/>
          <a:lstStyle>
            <a:lvl1pPr algn="ctr">
              <a:defRPr i="0">
                <a:latin typeface="+mj-lt"/>
              </a:defRPr>
            </a:lvl1pPr>
          </a:lstStyle>
          <a:p>
            <a:endParaRPr lang="en-US" dirty="0"/>
          </a:p>
        </p:txBody>
      </p:sp>
      <p:sp>
        <p:nvSpPr>
          <p:cNvPr id="9" name="Text Placeholder 2"/>
          <p:cNvSpPr>
            <a:spLocks noGrp="1"/>
          </p:cNvSpPr>
          <p:nvPr>
            <p:ph idx="1"/>
          </p:nvPr>
        </p:nvSpPr>
        <p:spPr>
          <a:xfrm>
            <a:off x="616314" y="1900036"/>
            <a:ext cx="7346613" cy="5892661"/>
          </a:xfrm>
          <a:prstGeom prst="rect">
            <a:avLst/>
          </a:prstGeom>
        </p:spPr>
        <p:txBody>
          <a:bodyPr vert="horz" lIns="162531" tIns="81265" rIns="162531" bIns="8126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285656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Picture Placeholder 6"/>
          <p:cNvSpPr>
            <a:spLocks noGrp="1"/>
          </p:cNvSpPr>
          <p:nvPr>
            <p:ph type="pic" sz="quarter" idx="17"/>
          </p:nvPr>
        </p:nvSpPr>
        <p:spPr>
          <a:xfrm>
            <a:off x="616313" y="4252508"/>
            <a:ext cx="14996948" cy="3483333"/>
          </a:xfrm>
          <a:solidFill>
            <a:schemeClr val="bg1">
              <a:lumMod val="95000"/>
            </a:schemeClr>
          </a:solidFill>
        </p:spPr>
        <p:txBody>
          <a:bodyPr anchor="ctr"/>
          <a:lstStyle>
            <a:lvl1pPr algn="ctr">
              <a:defRPr i="0">
                <a:latin typeface="+mj-lt"/>
              </a:defRPr>
            </a:lvl1pPr>
          </a:lstStyle>
          <a:p>
            <a:endParaRPr lang="en-US" dirty="0"/>
          </a:p>
        </p:txBody>
      </p:sp>
      <p:sp>
        <p:nvSpPr>
          <p:cNvPr id="9" name="Text Placeholder 2"/>
          <p:cNvSpPr>
            <a:spLocks noGrp="1"/>
          </p:cNvSpPr>
          <p:nvPr>
            <p:ph idx="1"/>
          </p:nvPr>
        </p:nvSpPr>
        <p:spPr>
          <a:xfrm>
            <a:off x="615144" y="1875955"/>
            <a:ext cx="14999191" cy="2006884"/>
          </a:xfrm>
          <a:prstGeom prst="rect">
            <a:avLst/>
          </a:prstGeom>
        </p:spPr>
        <p:txBody>
          <a:bodyPr vert="horz" lIns="162531" tIns="81265" rIns="162531" bIns="8126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3240064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ver image-op 1">
    <p:spTree>
      <p:nvGrpSpPr>
        <p:cNvPr id="1" name=""/>
        <p:cNvGrpSpPr/>
        <p:nvPr/>
      </p:nvGrpSpPr>
      <p:grpSpPr>
        <a:xfrm>
          <a:off x="0" y="0"/>
          <a:ext cx="0" cy="0"/>
          <a:chOff x="0" y="0"/>
          <a:chExt cx="0" cy="0"/>
        </a:xfrm>
      </p:grpSpPr>
      <p:sp>
        <p:nvSpPr>
          <p:cNvPr id="4" name="Picture Placeholder 6"/>
          <p:cNvSpPr>
            <a:spLocks noGrp="1"/>
          </p:cNvSpPr>
          <p:nvPr>
            <p:ph type="pic" sz="quarter" idx="17"/>
          </p:nvPr>
        </p:nvSpPr>
        <p:spPr>
          <a:xfrm>
            <a:off x="616315" y="1979602"/>
            <a:ext cx="15015623" cy="5210476"/>
          </a:xfrm>
          <a:solidFill>
            <a:schemeClr val="bg1">
              <a:lumMod val="95000"/>
            </a:schemeClr>
          </a:solidFill>
        </p:spPr>
        <p:txBody>
          <a:bodyPr anchor="ctr"/>
          <a:lstStyle>
            <a:lvl1pPr algn="ctr">
              <a:defRPr i="0">
                <a:latin typeface="+mj-lt"/>
              </a:defRPr>
            </a:lvl1pPr>
          </a:lstStyle>
          <a:p>
            <a:endParaRPr lang="en-US" dirty="0"/>
          </a:p>
        </p:txBody>
      </p:sp>
      <p:sp>
        <p:nvSpPr>
          <p:cNvPr id="5"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6"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1489938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ver image- op2">
    <p:spTree>
      <p:nvGrpSpPr>
        <p:cNvPr id="1" name=""/>
        <p:cNvGrpSpPr/>
        <p:nvPr/>
      </p:nvGrpSpPr>
      <p:grpSpPr>
        <a:xfrm>
          <a:off x="0" y="0"/>
          <a:ext cx="0" cy="0"/>
          <a:chOff x="0" y="0"/>
          <a:chExt cx="0" cy="0"/>
        </a:xfrm>
      </p:grpSpPr>
      <p:sp>
        <p:nvSpPr>
          <p:cNvPr id="4" name="Picture Placeholder 6"/>
          <p:cNvSpPr>
            <a:spLocks noGrp="1"/>
          </p:cNvSpPr>
          <p:nvPr>
            <p:ph type="pic" sz="quarter" idx="17"/>
          </p:nvPr>
        </p:nvSpPr>
        <p:spPr>
          <a:xfrm>
            <a:off x="560284" y="504241"/>
            <a:ext cx="15165033" cy="7320803"/>
          </a:xfrm>
          <a:solidFill>
            <a:schemeClr val="bg1">
              <a:lumMod val="95000"/>
            </a:schemeClr>
          </a:solidFill>
        </p:spPr>
        <p:txBody>
          <a:bodyPr anchor="ctr"/>
          <a:lstStyle>
            <a:lvl1pPr algn="ctr">
              <a:defRPr i="0">
                <a:latin typeface="+mj-lt"/>
              </a:defRPr>
            </a:lvl1pPr>
          </a:lstStyle>
          <a:p>
            <a:endParaRPr lang="en-US" dirty="0"/>
          </a:p>
        </p:txBody>
      </p:sp>
      <p:sp>
        <p:nvSpPr>
          <p:cNvPr id="5" name="Text Placeholder 2"/>
          <p:cNvSpPr>
            <a:spLocks noGrp="1"/>
          </p:cNvSpPr>
          <p:nvPr>
            <p:ph type="body" idx="1"/>
          </p:nvPr>
        </p:nvSpPr>
        <p:spPr>
          <a:xfrm>
            <a:off x="1006465" y="6610771"/>
            <a:ext cx="12603491" cy="813375"/>
          </a:xfrm>
        </p:spPr>
        <p:txBody>
          <a:bodyPr anchor="b"/>
          <a:lstStyle>
            <a:lvl1pPr marL="0" indent="0">
              <a:buNone/>
              <a:defRPr sz="4300" b="0" i="1">
                <a:solidFill>
                  <a:schemeClr val="tx1">
                    <a:lumMod val="75000"/>
                    <a:lumOff val="25000"/>
                  </a:schemeClr>
                </a:solidFill>
                <a:latin typeface="+mn-lt"/>
              </a:defRPr>
            </a:lvl1pPr>
            <a:lvl2pPr marL="812652" indent="0">
              <a:buNone/>
              <a:defRPr sz="3700" b="1"/>
            </a:lvl2pPr>
            <a:lvl3pPr marL="1625306" indent="0">
              <a:buNone/>
              <a:defRPr sz="3200" b="1"/>
            </a:lvl3pPr>
            <a:lvl4pPr marL="2437957" indent="0">
              <a:buNone/>
              <a:defRPr sz="2900" b="1"/>
            </a:lvl4pPr>
            <a:lvl5pPr marL="3250613" indent="0">
              <a:buNone/>
              <a:defRPr sz="2900" b="1"/>
            </a:lvl5pPr>
            <a:lvl6pPr marL="4063265" indent="0">
              <a:buNone/>
              <a:defRPr sz="2900" b="1"/>
            </a:lvl6pPr>
            <a:lvl7pPr marL="4875918" indent="0">
              <a:buNone/>
              <a:defRPr sz="2900" b="1"/>
            </a:lvl7pPr>
            <a:lvl8pPr marL="5688570" indent="0">
              <a:buNone/>
              <a:defRPr sz="2900" b="1"/>
            </a:lvl8pPr>
            <a:lvl9pPr marL="6501224" indent="0">
              <a:buNone/>
              <a:defRPr sz="2900" b="1"/>
            </a:lvl9pPr>
          </a:lstStyle>
          <a:p>
            <a:pPr lvl="0"/>
            <a:r>
              <a:rPr lang="en-US" dirty="0"/>
              <a:t>Edit Master text styles</a:t>
            </a:r>
          </a:p>
        </p:txBody>
      </p:sp>
      <p:sp>
        <p:nvSpPr>
          <p:cNvPr id="7"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327450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ull picture divi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39A304A-327F-416F-BA7F-5BF65E2440F4}" type="slidenum">
              <a:rPr lang="en-US" smtClean="0"/>
              <a:pPr/>
              <a:t>‹#›</a:t>
            </a:fld>
            <a:endParaRPr lang="en-US" dirty="0"/>
          </a:p>
        </p:txBody>
      </p:sp>
      <p:sp>
        <p:nvSpPr>
          <p:cNvPr id="4" name="Picture Placeholder 4"/>
          <p:cNvSpPr>
            <a:spLocks noGrp="1"/>
          </p:cNvSpPr>
          <p:nvPr>
            <p:ph type="pic" sz="quarter" idx="11"/>
          </p:nvPr>
        </p:nvSpPr>
        <p:spPr>
          <a:xfrm>
            <a:off x="-149406" y="-130175"/>
            <a:ext cx="16565744" cy="9449259"/>
          </a:xfrm>
          <a:ln>
            <a:noFill/>
          </a:ln>
        </p:spPr>
        <p:txBody>
          <a:bodyPr/>
          <a:lstStyle>
            <a:lvl1pPr>
              <a:defRPr baseline="0"/>
            </a:lvl1pPr>
          </a:lstStyle>
          <a:p>
            <a:endParaRPr lang="en-US" dirty="0" smtClean="0"/>
          </a:p>
          <a:p>
            <a:r>
              <a:rPr lang="en-US" dirty="0" smtClean="0"/>
              <a:t>	Click here to insert picture. </a:t>
            </a:r>
            <a:endParaRPr lang="en-US" dirty="0"/>
          </a:p>
        </p:txBody>
      </p:sp>
      <p:sp>
        <p:nvSpPr>
          <p:cNvPr id="5" name="SmartArt Placeholder 21"/>
          <p:cNvSpPr>
            <a:spLocks noGrp="1"/>
          </p:cNvSpPr>
          <p:nvPr>
            <p:ph type="dgm" sz="quarter" idx="12" hasCustomPrompt="1"/>
          </p:nvPr>
        </p:nvSpPr>
        <p:spPr>
          <a:xfrm>
            <a:off x="-915128" y="5079302"/>
            <a:ext cx="18638729" cy="1924011"/>
          </a:xfrm>
          <a:solidFill>
            <a:schemeClr val="bg1">
              <a:alpha val="51000"/>
            </a:schemeClr>
          </a:solidFill>
          <a:ln>
            <a:noFill/>
          </a:ln>
        </p:spPr>
        <p:txBody>
          <a:bodyPr/>
          <a:lstStyle/>
          <a:p>
            <a:r>
              <a:rPr lang="en-US" dirty="0" smtClean="0"/>
              <a:t>    </a:t>
            </a:r>
            <a:endParaRPr lang="en-US" dirty="0"/>
          </a:p>
        </p:txBody>
      </p:sp>
      <p:sp>
        <p:nvSpPr>
          <p:cNvPr id="6" name="SmartArt Placeholder 21"/>
          <p:cNvSpPr>
            <a:spLocks noGrp="1"/>
          </p:cNvSpPr>
          <p:nvPr>
            <p:ph type="dgm" sz="quarter" idx="13" hasCustomPrompt="1"/>
          </p:nvPr>
        </p:nvSpPr>
        <p:spPr>
          <a:xfrm>
            <a:off x="-915128" y="5303409"/>
            <a:ext cx="18638729" cy="1924011"/>
          </a:xfrm>
          <a:solidFill>
            <a:schemeClr val="bg1">
              <a:alpha val="51000"/>
            </a:schemeClr>
          </a:solidFill>
          <a:ln>
            <a:noFill/>
          </a:ln>
        </p:spPr>
        <p:txBody>
          <a:bodyPr/>
          <a:lstStyle/>
          <a:p>
            <a:r>
              <a:rPr lang="en-US" dirty="0" smtClean="0"/>
              <a:t>    </a:t>
            </a:r>
            <a:endParaRPr lang="en-US" dirty="0"/>
          </a:p>
        </p:txBody>
      </p:sp>
      <p:sp>
        <p:nvSpPr>
          <p:cNvPr id="7" name="Title 1"/>
          <p:cNvSpPr>
            <a:spLocks noGrp="1"/>
          </p:cNvSpPr>
          <p:nvPr>
            <p:ph type="title"/>
          </p:nvPr>
        </p:nvSpPr>
        <p:spPr>
          <a:xfrm>
            <a:off x="616315" y="5781711"/>
            <a:ext cx="15015623" cy="749120"/>
          </a:xfrm>
        </p:spPr>
        <p:txBody>
          <a:bodyPr/>
          <a:lstStyle>
            <a:lvl1pPr algn="l">
              <a:defRPr sz="6000">
                <a:solidFill>
                  <a:schemeClr val="accent1"/>
                </a:solidFill>
              </a:defRPr>
            </a:lvl1pPr>
          </a:lstStyle>
          <a:p>
            <a:r>
              <a:rPr lang="en-US" dirty="0" smtClean="0"/>
              <a:t>Click to edit Master title style</a:t>
            </a:r>
            <a:endParaRPr lang="en-US" dirty="0"/>
          </a:p>
        </p:txBody>
      </p:sp>
      <p:sp>
        <p:nvSpPr>
          <p:cNvPr id="8" name="Footer Placeholder 4"/>
          <p:cNvSpPr txBox="1">
            <a:spLocks/>
          </p:cNvSpPr>
          <p:nvPr userDrawn="1"/>
        </p:nvSpPr>
        <p:spPr>
          <a:xfrm>
            <a:off x="10084580" y="8033503"/>
            <a:ext cx="7396298" cy="351807"/>
          </a:xfrm>
          <a:prstGeom prst="rect">
            <a:avLst/>
          </a:prstGeom>
        </p:spPr>
        <p:txBody>
          <a:bodyPr vert="horz" lIns="162531" tIns="81265" rIns="162531" bIns="81265" rtlCol="0" anchor="ctr"/>
          <a:lstStyle>
            <a:defPPr>
              <a:defRPr lang="en-US"/>
            </a:defPPr>
            <a:lvl1pPr marL="0" algn="l" defTabSz="914400" rtl="0" eaLnBrk="1" latinLnBrk="0" hangingPunct="1">
              <a:defRPr sz="1200" b="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000" b="1" spc="300" dirty="0" smtClean="0">
                <a:solidFill>
                  <a:schemeClr val="bg1"/>
                </a:solidFill>
                <a:latin typeface="Tahoma"/>
                <a:cs typeface="Tahoma"/>
              </a:rPr>
              <a:t>#</a:t>
            </a:r>
            <a:r>
              <a:rPr lang="en-US" sz="3000" b="1" spc="300" dirty="0" err="1" smtClean="0">
                <a:solidFill>
                  <a:schemeClr val="bg1"/>
                </a:solidFill>
                <a:latin typeface="Tahoma"/>
                <a:cs typeface="Tahoma"/>
              </a:rPr>
              <a:t>USClimate</a:t>
            </a:r>
            <a:r>
              <a:rPr lang="en-US" sz="3000" b="1" spc="300" baseline="0" dirty="0" err="1" smtClean="0">
                <a:solidFill>
                  <a:schemeClr val="bg1"/>
                </a:solidFill>
                <a:latin typeface="Tahoma"/>
                <a:cs typeface="Tahoma"/>
              </a:rPr>
              <a:t>Leadership</a:t>
            </a:r>
            <a:endParaRPr lang="en-US" sz="3000" b="1" spc="300" dirty="0">
              <a:solidFill>
                <a:schemeClr val="bg1"/>
              </a:solidFill>
              <a:latin typeface="Tahoma"/>
              <a:cs typeface="Tahoma"/>
            </a:endParaRPr>
          </a:p>
        </p:txBody>
      </p:sp>
    </p:spTree>
    <p:extLst>
      <p:ext uri="{BB962C8B-B14F-4D97-AF65-F5344CB8AC3E}">
        <p14:creationId xmlns:p14="http://schemas.microsoft.com/office/powerpoint/2010/main" val="1927971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8332014" y="1886783"/>
            <a:ext cx="7318599" cy="5826764"/>
          </a:xfrm>
        </p:spPr>
        <p:txBody>
          <a:bodyPr anchor="ctr"/>
          <a:lstStyle>
            <a:lvl1pPr marL="0" indent="0" algn="ctr">
              <a:buFont typeface="Arial" panose="020B0604020202020204" pitchFamily="34" charset="0"/>
              <a:buNone/>
              <a:defRPr i="0">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Master text styles</a:t>
            </a:r>
          </a:p>
        </p:txBody>
      </p:sp>
      <p:sp>
        <p:nvSpPr>
          <p:cNvPr id="9" name="Text Placeholder 2"/>
          <p:cNvSpPr>
            <a:spLocks noGrp="1"/>
          </p:cNvSpPr>
          <p:nvPr>
            <p:ph idx="17"/>
          </p:nvPr>
        </p:nvSpPr>
        <p:spPr>
          <a:xfrm>
            <a:off x="616313" y="1911983"/>
            <a:ext cx="7327937" cy="5801564"/>
          </a:xfrm>
          <a:prstGeom prst="rect">
            <a:avLst/>
          </a:prstGeom>
        </p:spPr>
        <p:txBody>
          <a:bodyPr vert="horz" lIns="162531" tIns="81265" rIns="162531" bIns="8126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6"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318816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616313" y="4086502"/>
            <a:ext cx="15052976" cy="3756308"/>
          </a:xfrm>
        </p:spPr>
        <p:txBody>
          <a:bodyPr anchor="ctr">
            <a:normAutofit/>
          </a:bodyPr>
          <a:lstStyle>
            <a:lvl1pPr marL="0" indent="0" algn="ctr">
              <a:buFont typeface="Arial" panose="020B0604020202020204" pitchFamily="34" charset="0"/>
              <a:buNone/>
              <a:defRPr sz="3700" i="0">
                <a:latin typeface="+mj-lt"/>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Master text styles</a:t>
            </a:r>
          </a:p>
        </p:txBody>
      </p:sp>
      <p:sp>
        <p:nvSpPr>
          <p:cNvPr id="9" name="Text Placeholder 2"/>
          <p:cNvSpPr>
            <a:spLocks noGrp="1"/>
          </p:cNvSpPr>
          <p:nvPr>
            <p:ph idx="17"/>
          </p:nvPr>
        </p:nvSpPr>
        <p:spPr>
          <a:xfrm>
            <a:off x="616313" y="1816754"/>
            <a:ext cx="15052976" cy="1959383"/>
          </a:xfrm>
          <a:prstGeom prst="rect">
            <a:avLst/>
          </a:prstGeom>
        </p:spPr>
        <p:txBody>
          <a:bodyPr vert="horz" lIns="162531" tIns="81265" rIns="162531" bIns="8126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6"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754518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Text Placeholder 12"/>
          <p:cNvSpPr>
            <a:spLocks noGrp="1"/>
          </p:cNvSpPr>
          <p:nvPr>
            <p:ph type="body" sz="quarter" idx="13"/>
          </p:nvPr>
        </p:nvSpPr>
        <p:spPr>
          <a:xfrm>
            <a:off x="3440058" y="3266778"/>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5" name="Text Placeholder 7"/>
          <p:cNvSpPr>
            <a:spLocks noGrp="1"/>
          </p:cNvSpPr>
          <p:nvPr>
            <p:ph type="body" sz="quarter" idx="14" hasCustomPrompt="1"/>
          </p:nvPr>
        </p:nvSpPr>
        <p:spPr>
          <a:xfrm>
            <a:off x="3440058" y="2787427"/>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9" name="Picture Placeholder 3"/>
          <p:cNvSpPr>
            <a:spLocks noGrp="1"/>
          </p:cNvSpPr>
          <p:nvPr>
            <p:ph type="pic" sz="quarter" idx="33"/>
          </p:nvPr>
        </p:nvSpPr>
        <p:spPr>
          <a:xfrm>
            <a:off x="8331176" y="2785623"/>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12" name="Picture Placeholder 3"/>
          <p:cNvSpPr>
            <a:spLocks noGrp="1"/>
          </p:cNvSpPr>
          <p:nvPr>
            <p:ph type="pic" sz="quarter" idx="36"/>
          </p:nvPr>
        </p:nvSpPr>
        <p:spPr>
          <a:xfrm>
            <a:off x="4747695" y="5271347"/>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16" name="Picture Placeholder 3"/>
          <p:cNvSpPr>
            <a:spLocks noGrp="1"/>
          </p:cNvSpPr>
          <p:nvPr>
            <p:ph type="pic" sz="quarter" idx="38"/>
          </p:nvPr>
        </p:nvSpPr>
        <p:spPr>
          <a:xfrm>
            <a:off x="1133806" y="2785623"/>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17" name="Text Placeholder 12"/>
          <p:cNvSpPr>
            <a:spLocks noGrp="1"/>
          </p:cNvSpPr>
          <p:nvPr>
            <p:ph type="body" sz="quarter" idx="39"/>
          </p:nvPr>
        </p:nvSpPr>
        <p:spPr>
          <a:xfrm>
            <a:off x="10637427" y="3266778"/>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18" name="Text Placeholder 7"/>
          <p:cNvSpPr>
            <a:spLocks noGrp="1"/>
          </p:cNvSpPr>
          <p:nvPr>
            <p:ph type="body" sz="quarter" idx="40" hasCustomPrompt="1"/>
          </p:nvPr>
        </p:nvSpPr>
        <p:spPr>
          <a:xfrm>
            <a:off x="10637427" y="2787427"/>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19" name="Text Placeholder 12"/>
          <p:cNvSpPr>
            <a:spLocks noGrp="1"/>
          </p:cNvSpPr>
          <p:nvPr>
            <p:ph type="body" sz="quarter" idx="41"/>
          </p:nvPr>
        </p:nvSpPr>
        <p:spPr>
          <a:xfrm>
            <a:off x="7052855" y="5743278"/>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20" name="Text Placeholder 7"/>
          <p:cNvSpPr>
            <a:spLocks noGrp="1"/>
          </p:cNvSpPr>
          <p:nvPr>
            <p:ph type="body" sz="quarter" idx="42" hasCustomPrompt="1"/>
          </p:nvPr>
        </p:nvSpPr>
        <p:spPr>
          <a:xfrm>
            <a:off x="7052855" y="5263929"/>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13"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14"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43"/>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4109527874"/>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2" name="Picture Placeholder 3"/>
          <p:cNvSpPr>
            <a:spLocks noGrp="1"/>
          </p:cNvSpPr>
          <p:nvPr>
            <p:ph type="pic" sz="quarter" idx="34"/>
          </p:nvPr>
        </p:nvSpPr>
        <p:spPr>
          <a:xfrm>
            <a:off x="1080082" y="2637953"/>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13" name="Picture Placeholder 3"/>
          <p:cNvSpPr>
            <a:spLocks noGrp="1"/>
          </p:cNvSpPr>
          <p:nvPr>
            <p:ph type="pic" sz="quarter" idx="35"/>
          </p:nvPr>
        </p:nvSpPr>
        <p:spPr>
          <a:xfrm>
            <a:off x="1080082" y="5134275"/>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14" name="Picture Placeholder 3"/>
          <p:cNvSpPr>
            <a:spLocks noGrp="1"/>
          </p:cNvSpPr>
          <p:nvPr>
            <p:ph type="pic" sz="quarter" idx="36"/>
          </p:nvPr>
        </p:nvSpPr>
        <p:spPr>
          <a:xfrm>
            <a:off x="8346621" y="2637953"/>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15" name="Picture Placeholder 3"/>
          <p:cNvSpPr>
            <a:spLocks noGrp="1"/>
          </p:cNvSpPr>
          <p:nvPr>
            <p:ph type="pic" sz="quarter" idx="37"/>
          </p:nvPr>
        </p:nvSpPr>
        <p:spPr>
          <a:xfrm>
            <a:off x="8346621" y="5134275"/>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19" name="Text Placeholder 12"/>
          <p:cNvSpPr>
            <a:spLocks noGrp="1"/>
          </p:cNvSpPr>
          <p:nvPr>
            <p:ph type="body" sz="quarter" idx="13"/>
          </p:nvPr>
        </p:nvSpPr>
        <p:spPr>
          <a:xfrm>
            <a:off x="3411833" y="3118613"/>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20" name="Text Placeholder 7"/>
          <p:cNvSpPr>
            <a:spLocks noGrp="1"/>
          </p:cNvSpPr>
          <p:nvPr>
            <p:ph type="body" sz="quarter" idx="14" hasCustomPrompt="1"/>
          </p:nvPr>
        </p:nvSpPr>
        <p:spPr>
          <a:xfrm>
            <a:off x="3411833" y="2639261"/>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21" name="Text Placeholder 12"/>
          <p:cNvSpPr>
            <a:spLocks noGrp="1"/>
          </p:cNvSpPr>
          <p:nvPr>
            <p:ph type="body" sz="quarter" idx="39"/>
          </p:nvPr>
        </p:nvSpPr>
        <p:spPr>
          <a:xfrm>
            <a:off x="10609202" y="3118613"/>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22" name="Text Placeholder 7"/>
          <p:cNvSpPr>
            <a:spLocks noGrp="1"/>
          </p:cNvSpPr>
          <p:nvPr>
            <p:ph type="body" sz="quarter" idx="40" hasCustomPrompt="1"/>
          </p:nvPr>
        </p:nvSpPr>
        <p:spPr>
          <a:xfrm>
            <a:off x="10609202" y="2639261"/>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23" name="Text Placeholder 12"/>
          <p:cNvSpPr>
            <a:spLocks noGrp="1"/>
          </p:cNvSpPr>
          <p:nvPr>
            <p:ph type="body" sz="quarter" idx="41"/>
          </p:nvPr>
        </p:nvSpPr>
        <p:spPr>
          <a:xfrm>
            <a:off x="10609202" y="5616278"/>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24" name="Text Placeholder 7"/>
          <p:cNvSpPr>
            <a:spLocks noGrp="1"/>
          </p:cNvSpPr>
          <p:nvPr>
            <p:ph type="body" sz="quarter" idx="42" hasCustomPrompt="1"/>
          </p:nvPr>
        </p:nvSpPr>
        <p:spPr>
          <a:xfrm>
            <a:off x="10609202" y="5136927"/>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25" name="Text Placeholder 12"/>
          <p:cNvSpPr>
            <a:spLocks noGrp="1"/>
          </p:cNvSpPr>
          <p:nvPr>
            <p:ph type="body" sz="quarter" idx="43"/>
          </p:nvPr>
        </p:nvSpPr>
        <p:spPr>
          <a:xfrm>
            <a:off x="3355383" y="5616278"/>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26" name="Text Placeholder 7"/>
          <p:cNvSpPr>
            <a:spLocks noGrp="1"/>
          </p:cNvSpPr>
          <p:nvPr>
            <p:ph type="body" sz="quarter" idx="44" hasCustomPrompt="1"/>
          </p:nvPr>
        </p:nvSpPr>
        <p:spPr>
          <a:xfrm>
            <a:off x="3355383" y="5136927"/>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16"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17"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45"/>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928106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17" name="Picture Placeholder 3"/>
          <p:cNvSpPr>
            <a:spLocks noGrp="1"/>
          </p:cNvSpPr>
          <p:nvPr>
            <p:ph type="pic" sz="quarter" idx="34"/>
          </p:nvPr>
        </p:nvSpPr>
        <p:spPr>
          <a:xfrm>
            <a:off x="1079321" y="2166295"/>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18" name="Picture Placeholder 3"/>
          <p:cNvSpPr>
            <a:spLocks noGrp="1"/>
          </p:cNvSpPr>
          <p:nvPr>
            <p:ph type="pic" sz="quarter" idx="35"/>
          </p:nvPr>
        </p:nvSpPr>
        <p:spPr>
          <a:xfrm>
            <a:off x="1079321" y="4226131"/>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19" name="Picture Placeholder 3"/>
          <p:cNvSpPr>
            <a:spLocks noGrp="1"/>
          </p:cNvSpPr>
          <p:nvPr>
            <p:ph type="pic" sz="quarter" idx="36"/>
          </p:nvPr>
        </p:nvSpPr>
        <p:spPr>
          <a:xfrm>
            <a:off x="1079321" y="6293136"/>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20" name="Picture Placeholder 3"/>
          <p:cNvSpPr>
            <a:spLocks noGrp="1"/>
          </p:cNvSpPr>
          <p:nvPr>
            <p:ph type="pic" sz="quarter" idx="37"/>
          </p:nvPr>
        </p:nvSpPr>
        <p:spPr>
          <a:xfrm>
            <a:off x="8324039" y="2166295"/>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21" name="Picture Placeholder 3"/>
          <p:cNvSpPr>
            <a:spLocks noGrp="1"/>
          </p:cNvSpPr>
          <p:nvPr>
            <p:ph type="pic" sz="quarter" idx="39"/>
          </p:nvPr>
        </p:nvSpPr>
        <p:spPr>
          <a:xfrm>
            <a:off x="8324039" y="4226131"/>
            <a:ext cx="2150743" cy="1672167"/>
          </a:xfrm>
          <a:solidFill>
            <a:schemeClr val="bg1">
              <a:lumMod val="95000"/>
            </a:schemeClr>
          </a:solidFill>
        </p:spPr>
        <p:txBody>
          <a:bodyPr anchor="ctr"/>
          <a:lstStyle>
            <a:lvl1pPr algn="ctr">
              <a:defRPr i="0">
                <a:latin typeface="+mj-lt"/>
              </a:defRPr>
            </a:lvl1pPr>
          </a:lstStyle>
          <a:p>
            <a:endParaRPr lang="en-US" dirty="0"/>
          </a:p>
        </p:txBody>
      </p:sp>
      <p:sp>
        <p:nvSpPr>
          <p:cNvPr id="22" name="Text Placeholder 12"/>
          <p:cNvSpPr>
            <a:spLocks noGrp="1"/>
          </p:cNvSpPr>
          <p:nvPr>
            <p:ph type="body" sz="quarter" idx="13"/>
          </p:nvPr>
        </p:nvSpPr>
        <p:spPr>
          <a:xfrm>
            <a:off x="3383608" y="2631778"/>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23" name="Text Placeholder 7"/>
          <p:cNvSpPr>
            <a:spLocks noGrp="1"/>
          </p:cNvSpPr>
          <p:nvPr>
            <p:ph type="body" sz="quarter" idx="14" hasCustomPrompt="1"/>
          </p:nvPr>
        </p:nvSpPr>
        <p:spPr>
          <a:xfrm>
            <a:off x="3383608" y="2152429"/>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24" name="Text Placeholder 12"/>
          <p:cNvSpPr>
            <a:spLocks noGrp="1"/>
          </p:cNvSpPr>
          <p:nvPr>
            <p:ph type="body" sz="quarter" idx="40"/>
          </p:nvPr>
        </p:nvSpPr>
        <p:spPr>
          <a:xfrm>
            <a:off x="10637427" y="2631778"/>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25" name="Text Placeholder 7"/>
          <p:cNvSpPr>
            <a:spLocks noGrp="1"/>
          </p:cNvSpPr>
          <p:nvPr>
            <p:ph type="body" sz="quarter" idx="41" hasCustomPrompt="1"/>
          </p:nvPr>
        </p:nvSpPr>
        <p:spPr>
          <a:xfrm>
            <a:off x="10637427" y="2152429"/>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26" name="Text Placeholder 12"/>
          <p:cNvSpPr>
            <a:spLocks noGrp="1"/>
          </p:cNvSpPr>
          <p:nvPr>
            <p:ph type="body" sz="quarter" idx="42"/>
          </p:nvPr>
        </p:nvSpPr>
        <p:spPr>
          <a:xfrm>
            <a:off x="10637427" y="4706110"/>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27" name="Text Placeholder 7"/>
          <p:cNvSpPr>
            <a:spLocks noGrp="1"/>
          </p:cNvSpPr>
          <p:nvPr>
            <p:ph type="body" sz="quarter" idx="43" hasCustomPrompt="1"/>
          </p:nvPr>
        </p:nvSpPr>
        <p:spPr>
          <a:xfrm>
            <a:off x="10637427" y="4226761"/>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28" name="Text Placeholder 12"/>
          <p:cNvSpPr>
            <a:spLocks noGrp="1"/>
          </p:cNvSpPr>
          <p:nvPr>
            <p:ph type="body" sz="quarter" idx="44"/>
          </p:nvPr>
        </p:nvSpPr>
        <p:spPr>
          <a:xfrm>
            <a:off x="3383608" y="4706110"/>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29" name="Text Placeholder 7"/>
          <p:cNvSpPr>
            <a:spLocks noGrp="1"/>
          </p:cNvSpPr>
          <p:nvPr>
            <p:ph type="body" sz="quarter" idx="45" hasCustomPrompt="1"/>
          </p:nvPr>
        </p:nvSpPr>
        <p:spPr>
          <a:xfrm>
            <a:off x="3383608" y="4226761"/>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30" name="Text Placeholder 12"/>
          <p:cNvSpPr>
            <a:spLocks noGrp="1"/>
          </p:cNvSpPr>
          <p:nvPr>
            <p:ph type="body" sz="quarter" idx="46"/>
          </p:nvPr>
        </p:nvSpPr>
        <p:spPr>
          <a:xfrm>
            <a:off x="3383608" y="6748074"/>
            <a:ext cx="4498781" cy="1191897"/>
          </a:xfrm>
        </p:spPr>
        <p:txBody>
          <a:bodyPr>
            <a:normAutofit/>
          </a:bodyPr>
          <a:lstStyle>
            <a:lvl1pPr marL="0" indent="0">
              <a:buClr>
                <a:schemeClr val="accent2"/>
              </a:buClr>
              <a:buFont typeface="Webdings" panose="05030102010509060703" pitchFamily="18" charset="2"/>
              <a:buNone/>
              <a:defRPr sz="2100" i="0">
                <a:latin typeface="Tahoma"/>
                <a:cs typeface="Tahoma"/>
              </a:defRPr>
            </a:lvl1pPr>
            <a:lvl2pPr marL="812652" indent="0">
              <a:buClr>
                <a:schemeClr val="accent2"/>
              </a:buClr>
              <a:buFont typeface="Webdings" panose="05030102010509060703" pitchFamily="18" charset="2"/>
              <a:buNone/>
              <a:defRPr sz="3700"/>
            </a:lvl2pPr>
            <a:lvl3pPr marL="1625306" indent="0">
              <a:buClr>
                <a:schemeClr val="accent2"/>
              </a:buClr>
              <a:buFont typeface="Webdings" panose="05030102010509060703" pitchFamily="18" charset="2"/>
              <a:buNone/>
              <a:defRPr sz="3200"/>
            </a:lvl3pPr>
            <a:lvl4pPr marL="2437957" indent="0">
              <a:buClr>
                <a:schemeClr val="accent2"/>
              </a:buClr>
              <a:buFont typeface="Webdings" panose="05030102010509060703" pitchFamily="18" charset="2"/>
              <a:buNone/>
              <a:defRPr sz="2900"/>
            </a:lvl4pPr>
            <a:lvl5pPr marL="3250613" indent="0">
              <a:buClr>
                <a:schemeClr val="accent2"/>
              </a:buClr>
              <a:buFont typeface="Webdings" panose="05030102010509060703" pitchFamily="18" charset="2"/>
              <a:buNone/>
              <a:defRPr sz="2900"/>
            </a:lvl5pPr>
          </a:lstStyle>
          <a:p>
            <a:pPr lvl="0"/>
            <a:r>
              <a:rPr lang="en-US" dirty="0"/>
              <a:t>Click to edit Master text styles</a:t>
            </a:r>
          </a:p>
        </p:txBody>
      </p:sp>
      <p:sp>
        <p:nvSpPr>
          <p:cNvPr id="31" name="Text Placeholder 7"/>
          <p:cNvSpPr>
            <a:spLocks noGrp="1"/>
          </p:cNvSpPr>
          <p:nvPr>
            <p:ph type="body" sz="quarter" idx="47" hasCustomPrompt="1"/>
          </p:nvPr>
        </p:nvSpPr>
        <p:spPr>
          <a:xfrm>
            <a:off x="3383608" y="6268723"/>
            <a:ext cx="4498781" cy="479351"/>
          </a:xfrm>
        </p:spPr>
        <p:txBody>
          <a:bodyPr>
            <a:noAutofit/>
          </a:bodyPr>
          <a:lstStyle>
            <a:lvl1pPr marL="0" indent="0">
              <a:buFont typeface="Arial" panose="020B0604020202020204" pitchFamily="34" charset="0"/>
              <a:buNone/>
              <a:defRPr sz="2900" b="0" i="0">
                <a:solidFill>
                  <a:schemeClr val="tx1">
                    <a:lumMod val="75000"/>
                    <a:lumOff val="25000"/>
                  </a:schemeClr>
                </a:solidFill>
                <a:latin typeface="Tahoma"/>
                <a:cs typeface="Tahoma"/>
              </a:defRPr>
            </a:lvl1pPr>
            <a:lvl2pPr marL="812652" indent="0">
              <a:buNone/>
              <a:defRPr/>
            </a:lvl2pPr>
            <a:lvl3pPr marL="1625306" indent="0">
              <a:buNone/>
              <a:defRPr/>
            </a:lvl3pPr>
            <a:lvl4pPr marL="2437957" indent="0">
              <a:buNone/>
              <a:defRPr/>
            </a:lvl4pPr>
            <a:lvl5pPr marL="3250613" indent="0">
              <a:buNone/>
              <a:defRPr/>
            </a:lvl5pPr>
          </a:lstStyle>
          <a:p>
            <a:pPr lvl="0"/>
            <a:r>
              <a:rPr lang="en-US" dirty="0"/>
              <a:t>Click to edit text styles</a:t>
            </a:r>
          </a:p>
        </p:txBody>
      </p:sp>
      <p:sp>
        <p:nvSpPr>
          <p:cNvPr id="32"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33"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4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3059790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5"/>
          <p:cNvSpPr>
            <a:spLocks noGrp="1"/>
          </p:cNvSpPr>
          <p:nvPr>
            <p:ph type="pic" sz="quarter" idx="12" hasCustomPrompt="1"/>
          </p:nvPr>
        </p:nvSpPr>
        <p:spPr>
          <a:xfrm>
            <a:off x="1496491" y="3462224"/>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5" name="Picture Placeholder 5"/>
          <p:cNvSpPr>
            <a:spLocks noGrp="1"/>
          </p:cNvSpPr>
          <p:nvPr>
            <p:ph type="pic" sz="quarter" idx="13" hasCustomPrompt="1"/>
          </p:nvPr>
        </p:nvSpPr>
        <p:spPr>
          <a:xfrm>
            <a:off x="6706255" y="3462224"/>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6" name="Picture Placeholder 5"/>
          <p:cNvSpPr>
            <a:spLocks noGrp="1"/>
          </p:cNvSpPr>
          <p:nvPr>
            <p:ph type="pic" sz="quarter" idx="14" hasCustomPrompt="1"/>
          </p:nvPr>
        </p:nvSpPr>
        <p:spPr>
          <a:xfrm>
            <a:off x="11706678" y="3462224"/>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7"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5"/>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2096636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7" name="Picture Placeholder 5"/>
          <p:cNvSpPr>
            <a:spLocks noGrp="1"/>
          </p:cNvSpPr>
          <p:nvPr>
            <p:ph type="pic" sz="quarter" idx="12" hasCustomPrompt="1"/>
          </p:nvPr>
        </p:nvSpPr>
        <p:spPr>
          <a:xfrm>
            <a:off x="3826665" y="2457609"/>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8" name="Picture Placeholder 5"/>
          <p:cNvSpPr>
            <a:spLocks noGrp="1"/>
          </p:cNvSpPr>
          <p:nvPr>
            <p:ph type="pic" sz="quarter" idx="13" hasCustomPrompt="1"/>
          </p:nvPr>
        </p:nvSpPr>
        <p:spPr>
          <a:xfrm>
            <a:off x="9320475" y="2457609"/>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9" name="Picture Placeholder 5"/>
          <p:cNvSpPr>
            <a:spLocks noGrp="1"/>
          </p:cNvSpPr>
          <p:nvPr>
            <p:ph type="pic" sz="quarter" idx="14" hasCustomPrompt="1"/>
          </p:nvPr>
        </p:nvSpPr>
        <p:spPr>
          <a:xfrm>
            <a:off x="3826665" y="5130584"/>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10" name="Picture Placeholder 5"/>
          <p:cNvSpPr>
            <a:spLocks noGrp="1"/>
          </p:cNvSpPr>
          <p:nvPr>
            <p:ph type="pic" sz="quarter" idx="18" hasCustomPrompt="1"/>
          </p:nvPr>
        </p:nvSpPr>
        <p:spPr>
          <a:xfrm>
            <a:off x="9320475" y="5130584"/>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11"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9"/>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2727977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8" name="Picture Placeholder 5"/>
          <p:cNvSpPr>
            <a:spLocks noGrp="1"/>
          </p:cNvSpPr>
          <p:nvPr>
            <p:ph type="pic" sz="quarter" idx="12" hasCustomPrompt="1"/>
          </p:nvPr>
        </p:nvSpPr>
        <p:spPr>
          <a:xfrm>
            <a:off x="1391373" y="2548843"/>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9" name="Picture Placeholder 5"/>
          <p:cNvSpPr>
            <a:spLocks noGrp="1"/>
          </p:cNvSpPr>
          <p:nvPr>
            <p:ph type="pic" sz="quarter" idx="13" hasCustomPrompt="1"/>
          </p:nvPr>
        </p:nvSpPr>
        <p:spPr>
          <a:xfrm>
            <a:off x="6657166" y="2548843"/>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10" name="Picture Placeholder 5"/>
          <p:cNvSpPr>
            <a:spLocks noGrp="1"/>
          </p:cNvSpPr>
          <p:nvPr>
            <p:ph type="pic" sz="quarter" idx="14" hasCustomPrompt="1"/>
          </p:nvPr>
        </p:nvSpPr>
        <p:spPr>
          <a:xfrm>
            <a:off x="11806997" y="2548843"/>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11" name="Picture Placeholder 5"/>
          <p:cNvSpPr>
            <a:spLocks noGrp="1"/>
          </p:cNvSpPr>
          <p:nvPr>
            <p:ph type="pic" sz="quarter" idx="15" hasCustomPrompt="1"/>
          </p:nvPr>
        </p:nvSpPr>
        <p:spPr>
          <a:xfrm>
            <a:off x="4076393" y="5221816"/>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12" name="Picture Placeholder 5"/>
          <p:cNvSpPr>
            <a:spLocks noGrp="1"/>
          </p:cNvSpPr>
          <p:nvPr>
            <p:ph type="pic" sz="quarter" idx="16" hasCustomPrompt="1"/>
          </p:nvPr>
        </p:nvSpPr>
        <p:spPr>
          <a:xfrm>
            <a:off x="9364765" y="5221816"/>
            <a:ext cx="2845078" cy="2133600"/>
          </a:xfrm>
          <a:solidFill>
            <a:schemeClr val="bg1">
              <a:lumMod val="95000"/>
            </a:schemeClr>
          </a:solidFill>
        </p:spPr>
        <p:txBody>
          <a:bodyPr anchor="ctr"/>
          <a:lstStyle>
            <a:lvl1pPr algn="ctr">
              <a:defRPr i="0">
                <a:latin typeface="+mj-lt"/>
              </a:defRPr>
            </a:lvl1pPr>
          </a:lstStyle>
          <a:p>
            <a:r>
              <a:rPr lang="en-US" dirty="0"/>
              <a:t>Logo</a:t>
            </a:r>
          </a:p>
        </p:txBody>
      </p:sp>
      <p:sp>
        <p:nvSpPr>
          <p:cNvPr id="13"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14"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7"/>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50989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6921" y="1827859"/>
            <a:ext cx="15014338" cy="766839"/>
          </a:xfrm>
        </p:spPr>
        <p:txBody>
          <a:bodyPr anchor="b"/>
          <a:lstStyle>
            <a:lvl1pPr marL="0" indent="0">
              <a:buNone/>
              <a:defRPr sz="4300" b="0" i="1">
                <a:solidFill>
                  <a:schemeClr val="tx1">
                    <a:lumMod val="75000"/>
                    <a:lumOff val="25000"/>
                  </a:schemeClr>
                </a:solidFill>
                <a:latin typeface="+mn-lt"/>
              </a:defRPr>
            </a:lvl1pPr>
            <a:lvl2pPr marL="812652" indent="0">
              <a:buNone/>
              <a:defRPr sz="3700" b="1"/>
            </a:lvl2pPr>
            <a:lvl3pPr marL="1625306" indent="0">
              <a:buNone/>
              <a:defRPr sz="3200" b="1"/>
            </a:lvl3pPr>
            <a:lvl4pPr marL="2437957" indent="0">
              <a:buNone/>
              <a:defRPr sz="2900" b="1"/>
            </a:lvl4pPr>
            <a:lvl5pPr marL="3250613" indent="0">
              <a:buNone/>
              <a:defRPr sz="2900" b="1"/>
            </a:lvl5pPr>
            <a:lvl6pPr marL="4063265" indent="0">
              <a:buNone/>
              <a:defRPr sz="2900" b="1"/>
            </a:lvl6pPr>
            <a:lvl7pPr marL="4875918" indent="0">
              <a:buNone/>
              <a:defRPr sz="2900" b="1"/>
            </a:lvl7pPr>
            <a:lvl8pPr marL="5688570" indent="0">
              <a:buNone/>
              <a:defRPr sz="2900" b="1"/>
            </a:lvl8pPr>
            <a:lvl9pPr marL="6501224" indent="0">
              <a:buNone/>
              <a:defRPr sz="2900" b="1"/>
            </a:lvl9pPr>
          </a:lstStyle>
          <a:p>
            <a:pPr lvl="0"/>
            <a:r>
              <a:rPr lang="en-US" dirty="0"/>
              <a:t>Edit Master text styles</a:t>
            </a:r>
          </a:p>
        </p:txBody>
      </p:sp>
      <p:sp>
        <p:nvSpPr>
          <p:cNvPr id="9" name="Text Placeholder 2"/>
          <p:cNvSpPr>
            <a:spLocks noGrp="1"/>
          </p:cNvSpPr>
          <p:nvPr>
            <p:ph idx="17"/>
          </p:nvPr>
        </p:nvSpPr>
        <p:spPr>
          <a:xfrm>
            <a:off x="616312" y="2757927"/>
            <a:ext cx="15034301" cy="4919748"/>
          </a:xfrm>
          <a:prstGeom prst="rect">
            <a:avLst/>
          </a:prstGeom>
        </p:spPr>
        <p:txBody>
          <a:bodyPr vert="horz" lIns="162531" tIns="81265" rIns="162531" bIns="8126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6"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3169026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4" name="Table Placeholder 5"/>
          <p:cNvSpPr>
            <a:spLocks noGrp="1"/>
          </p:cNvSpPr>
          <p:nvPr>
            <p:ph type="tbl" sz="quarter" idx="12"/>
          </p:nvPr>
        </p:nvSpPr>
        <p:spPr>
          <a:xfrm>
            <a:off x="616312" y="2888658"/>
            <a:ext cx="15034301" cy="4839116"/>
          </a:xfrm>
          <a:solidFill>
            <a:schemeClr val="bg1">
              <a:lumMod val="95000"/>
            </a:schemeClr>
          </a:solidFill>
        </p:spPr>
        <p:txBody>
          <a:bodyPr anchor="ctr"/>
          <a:lstStyle>
            <a:lvl1pPr algn="ctr">
              <a:defRPr i="0">
                <a:latin typeface="+mj-lt"/>
              </a:defRPr>
            </a:lvl1pPr>
          </a:lstStyle>
          <a:p>
            <a:endParaRPr lang="en-US"/>
          </a:p>
        </p:txBody>
      </p:sp>
      <p:sp>
        <p:nvSpPr>
          <p:cNvPr id="8" name="Text Placeholder 2"/>
          <p:cNvSpPr>
            <a:spLocks noGrp="1"/>
          </p:cNvSpPr>
          <p:nvPr>
            <p:ph type="body" idx="1"/>
          </p:nvPr>
        </p:nvSpPr>
        <p:spPr>
          <a:xfrm>
            <a:off x="616315" y="1752891"/>
            <a:ext cx="15053632" cy="766839"/>
          </a:xfrm>
        </p:spPr>
        <p:txBody>
          <a:bodyPr anchor="b"/>
          <a:lstStyle>
            <a:lvl1pPr marL="0" indent="0">
              <a:buNone/>
              <a:defRPr sz="4300" b="0" i="1">
                <a:solidFill>
                  <a:schemeClr val="tx1">
                    <a:lumMod val="75000"/>
                    <a:lumOff val="25000"/>
                  </a:schemeClr>
                </a:solidFill>
                <a:latin typeface="+mn-lt"/>
              </a:defRPr>
            </a:lvl1pPr>
            <a:lvl2pPr marL="812652" indent="0">
              <a:buNone/>
              <a:defRPr sz="3700" b="1"/>
            </a:lvl2pPr>
            <a:lvl3pPr marL="1625306" indent="0">
              <a:buNone/>
              <a:defRPr sz="3200" b="1"/>
            </a:lvl3pPr>
            <a:lvl4pPr marL="2437957" indent="0">
              <a:buNone/>
              <a:defRPr sz="2900" b="1"/>
            </a:lvl4pPr>
            <a:lvl5pPr marL="3250613" indent="0">
              <a:buNone/>
              <a:defRPr sz="2900" b="1"/>
            </a:lvl5pPr>
            <a:lvl6pPr marL="4063265" indent="0">
              <a:buNone/>
              <a:defRPr sz="2900" b="1"/>
            </a:lvl6pPr>
            <a:lvl7pPr marL="4875918" indent="0">
              <a:buNone/>
              <a:defRPr sz="2900" b="1"/>
            </a:lvl7pPr>
            <a:lvl8pPr marL="5688570" indent="0">
              <a:buNone/>
              <a:defRPr sz="2900" b="1"/>
            </a:lvl8pPr>
            <a:lvl9pPr marL="6501224" indent="0">
              <a:buNone/>
              <a:defRPr sz="2900" b="1"/>
            </a:lvl9pPr>
          </a:lstStyle>
          <a:p>
            <a:pPr lvl="0"/>
            <a:r>
              <a:rPr lang="en-US" dirty="0"/>
              <a:t>Edit Master text styles</a:t>
            </a:r>
          </a:p>
        </p:txBody>
      </p:sp>
      <p:sp>
        <p:nvSpPr>
          <p:cNvPr id="6"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3"/>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310477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op1">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1100774" y="3585507"/>
            <a:ext cx="13943140" cy="762000"/>
          </a:xfrm>
        </p:spPr>
        <p:txBody>
          <a:bodyPr/>
          <a:lstStyle>
            <a:lvl1pPr algn="l">
              <a:defRPr>
                <a:solidFill>
                  <a:schemeClr val="bg2">
                    <a:lumMod val="50000"/>
                  </a:schemeClr>
                </a:solidFill>
              </a:defRPr>
            </a:lvl1pPr>
          </a:lstStyle>
          <a:p>
            <a:pPr lvl="0"/>
            <a:r>
              <a:rPr lang="en-US" dirty="0" smtClean="0"/>
              <a:t>Click to edit subtitle</a:t>
            </a:r>
            <a:endParaRPr lang="en-US" dirty="0"/>
          </a:p>
        </p:txBody>
      </p:sp>
      <p:sp>
        <p:nvSpPr>
          <p:cNvPr id="15" name="Text Placeholder 6"/>
          <p:cNvSpPr>
            <a:spLocks noGrp="1"/>
          </p:cNvSpPr>
          <p:nvPr>
            <p:ph type="body" sz="quarter" idx="13" hasCustomPrompt="1"/>
          </p:nvPr>
        </p:nvSpPr>
        <p:spPr>
          <a:xfrm>
            <a:off x="1100773" y="2299052"/>
            <a:ext cx="14535864" cy="1244123"/>
          </a:xfrm>
        </p:spPr>
        <p:txBody>
          <a:bodyPr/>
          <a:lstStyle>
            <a:lvl1pPr algn="l">
              <a:defRPr sz="7000" cap="none" baseline="0">
                <a:solidFill>
                  <a:schemeClr val="accent1"/>
                </a:solidFill>
              </a:defRPr>
            </a:lvl1pPr>
            <a:lvl2pPr algn="l">
              <a:defRPr/>
            </a:lvl2pPr>
          </a:lstStyle>
          <a:p>
            <a:pPr lvl="0"/>
            <a:r>
              <a:rPr lang="en-US" dirty="0" smtClean="0"/>
              <a:t>Click to edit title</a:t>
            </a:r>
          </a:p>
          <a:p>
            <a:pPr lvl="1"/>
            <a:endParaRPr lang="en-US" dirty="0"/>
          </a:p>
        </p:txBody>
      </p:sp>
      <p:sp>
        <p:nvSpPr>
          <p:cNvPr id="5" name="Slide Number Placeholder 5"/>
          <p:cNvSpPr>
            <a:spLocks noGrp="1"/>
          </p:cNvSpPr>
          <p:nvPr>
            <p:ph type="sldNum" sz="quarter" idx="4"/>
          </p:nvPr>
        </p:nvSpPr>
        <p:spPr>
          <a:xfrm>
            <a:off x="469893" y="8345509"/>
            <a:ext cx="801589" cy="486835"/>
          </a:xfrm>
          <a:prstGeom prst="rect">
            <a:avLst/>
          </a:prstGeom>
        </p:spPr>
        <p:txBody>
          <a:bodyPr lIns="162531" tIns="81265" rIns="162531" bIns="81265" anchor="ctr"/>
          <a:lstStyle>
            <a:lvl1pPr algn="l">
              <a:defRPr sz="2100" b="0">
                <a:solidFill>
                  <a:schemeClr val="bg1"/>
                </a:solidFill>
                <a:latin typeface="Tahoma"/>
                <a:cs typeface="Tahoma"/>
              </a:defRPr>
            </a:lvl1p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4280607080"/>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812881" y="366187"/>
            <a:ext cx="14631829" cy="1041431"/>
          </a:xfrm>
          <a:prstGeom prst="rect">
            <a:avLst/>
          </a:prstGeom>
        </p:spPr>
        <p:txBody>
          <a:bodyPr>
            <a:normAutofit/>
          </a:bodyPr>
          <a:lstStyle>
            <a:lvl1pPr algn="l">
              <a:defRPr sz="5700" b="0" i="1">
                <a:solidFill>
                  <a:schemeClr val="accent5"/>
                </a:solidFill>
                <a:latin typeface="Merriweather"/>
                <a:cs typeface="Merriweather"/>
              </a:defRPr>
            </a:lvl1pPr>
          </a:lstStyle>
          <a:p>
            <a:r>
              <a:rPr lang="en-US" smtClean="0"/>
              <a:t>Click to edit Master title style</a:t>
            </a:r>
            <a:endParaRPr lang="en-US" dirty="0"/>
          </a:p>
        </p:txBody>
      </p:sp>
      <p:sp>
        <p:nvSpPr>
          <p:cNvPr id="3" name="Content Placeholder 2"/>
          <p:cNvSpPr>
            <a:spLocks noGrp="1"/>
          </p:cNvSpPr>
          <p:nvPr>
            <p:ph sz="half" idx="1"/>
          </p:nvPr>
        </p:nvSpPr>
        <p:spPr>
          <a:xfrm>
            <a:off x="812881" y="1733180"/>
            <a:ext cx="14631829" cy="6435041"/>
          </a:xfrm>
          <a:prstGeom prst="rect">
            <a:avLst/>
          </a:prstGeom>
        </p:spPr>
        <p:txBody>
          <a:bodyPr/>
          <a:lstStyle>
            <a:lvl1pPr>
              <a:defRPr sz="4400" b="0" i="0">
                <a:latin typeface="Gotham Book"/>
                <a:cs typeface="Gotham Book"/>
              </a:defRPr>
            </a:lvl1pPr>
            <a:lvl2pPr>
              <a:defRPr sz="3800" b="0" i="0">
                <a:latin typeface="Gotham Book"/>
                <a:cs typeface="Gotham Book"/>
              </a:defRPr>
            </a:lvl2pPr>
            <a:lvl3pPr marL="1814046" indent="-362810">
              <a:buFont typeface="Courier New"/>
              <a:buChar char="o"/>
              <a:defRPr sz="3200" b="0" i="0">
                <a:latin typeface="Gotham Book"/>
                <a:cs typeface="Gotham Book"/>
              </a:defRPr>
            </a:lvl3pPr>
            <a:lvl4pPr marL="2539665" indent="-362810">
              <a:buFont typeface="Wingdings" charset="2"/>
              <a:buChar char="§"/>
              <a:defRPr sz="2900" b="0" i="0">
                <a:latin typeface="Gotham Book"/>
                <a:cs typeface="Gotham Book"/>
              </a:defRPr>
            </a:lvl4pPr>
            <a:lvl5pPr>
              <a:defRPr sz="2900" b="0" i="0">
                <a:latin typeface="Gotham Book"/>
                <a:cs typeface="Gotham Book"/>
              </a:defRPr>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2"/>
          <p:cNvSpPr>
            <a:spLocks noGrp="1"/>
          </p:cNvSpPr>
          <p:nvPr>
            <p:ph type="sldNum" sz="quarter" idx="12"/>
          </p:nvPr>
        </p:nvSpPr>
        <p:spPr>
          <a:xfrm>
            <a:off x="7587312" y="8475137"/>
            <a:ext cx="1548969" cy="486833"/>
          </a:xfrm>
          <a:prstGeom prst="rect">
            <a:avLst/>
          </a:prstGeom>
        </p:spPr>
        <p:txBody>
          <a:bodyPr anchor="ctr"/>
          <a:lstStyle>
            <a:lvl1pPr>
              <a:defRPr>
                <a:solidFill>
                  <a:schemeClr val="tx2"/>
                </a:solidFill>
              </a:defRPr>
            </a:lvl1pPr>
          </a:lstStyle>
          <a:p>
            <a:fld id="{E02C4F8E-2B12-5444-9ACC-8CD35898EB74}" type="slidenum">
              <a:rPr lang="en-US" smtClean="0"/>
              <a:t>‹#›</a:t>
            </a:fld>
            <a:endParaRPr lang="en-US"/>
          </a:p>
        </p:txBody>
      </p:sp>
      <p:pic>
        <p:nvPicPr>
          <p:cNvPr id="9" name="Picture 8" descr="CFH-Logo-Horiz-RGB-1575x46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04833" y="8254638"/>
            <a:ext cx="3558472" cy="779399"/>
          </a:xfrm>
          <a:prstGeom prst="rect">
            <a:avLst/>
          </a:prstGeom>
        </p:spPr>
      </p:pic>
      <p:cxnSp>
        <p:nvCxnSpPr>
          <p:cNvPr id="12" name="Straight Connector 11"/>
          <p:cNvCxnSpPr/>
          <p:nvPr/>
        </p:nvCxnSpPr>
        <p:spPr>
          <a:xfrm>
            <a:off x="812881" y="1406377"/>
            <a:ext cx="1463182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2782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84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10" name="Text Placeholder 2"/>
          <p:cNvSpPr>
            <a:spLocks noGrp="1"/>
          </p:cNvSpPr>
          <p:nvPr>
            <p:ph idx="1"/>
          </p:nvPr>
        </p:nvSpPr>
        <p:spPr>
          <a:xfrm>
            <a:off x="8332014" y="1738836"/>
            <a:ext cx="7641710" cy="6202845"/>
          </a:xfrm>
          <a:prstGeom prst="rect">
            <a:avLst/>
          </a:prstGeom>
        </p:spPr>
        <p:txBody>
          <a:bodyPr vert="horz" lIns="145123" tIns="72563" rIns="145123" bIns="7256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Placeholder 1"/>
          <p:cNvSpPr>
            <a:spLocks noGrp="1"/>
          </p:cNvSpPr>
          <p:nvPr>
            <p:ph type="title"/>
          </p:nvPr>
        </p:nvSpPr>
        <p:spPr>
          <a:xfrm>
            <a:off x="8346789" y="317528"/>
            <a:ext cx="7641141" cy="1192225"/>
          </a:xfrm>
          <a:prstGeom prst="rect">
            <a:avLst/>
          </a:prstGeom>
        </p:spPr>
        <p:txBody>
          <a:bodyPr vert="horz" lIns="145123" tIns="72563" rIns="145123" bIns="72563"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523108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Rectangle 1"/>
          <p:cNvSpPr/>
          <p:nvPr userDrawn="1"/>
        </p:nvSpPr>
        <p:spPr>
          <a:xfrm>
            <a:off x="0" y="8091504"/>
            <a:ext cx="16257588" cy="1072361"/>
          </a:xfrm>
          <a:prstGeom prst="rect">
            <a:avLst/>
          </a:prstGeom>
          <a:gradFill>
            <a:gsLst>
              <a:gs pos="0">
                <a:schemeClr val="accent4"/>
              </a:gs>
              <a:gs pos="6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62531" tIns="81265" rIns="162531" bIns="81265" rtlCol="0" anchor="ctr"/>
          <a:lstStyle/>
          <a:p>
            <a:pPr algn="ctr"/>
            <a:endParaRPr lang="en-US" dirty="0"/>
          </a:p>
        </p:txBody>
      </p:sp>
      <p:sp>
        <p:nvSpPr>
          <p:cNvPr id="3" name="Slide Number Placeholder 5"/>
          <p:cNvSpPr txBox="1">
            <a:spLocks/>
          </p:cNvSpPr>
          <p:nvPr userDrawn="1"/>
        </p:nvSpPr>
        <p:spPr>
          <a:xfrm>
            <a:off x="14901230" y="8375389"/>
            <a:ext cx="801589" cy="486835"/>
          </a:xfrm>
          <a:prstGeom prst="rect">
            <a:avLst/>
          </a:prstGeom>
        </p:spPr>
        <p:txBody>
          <a:bodyPr lIns="162531" tIns="81265" rIns="162531" bIns="81265" anchor="ctr"/>
          <a:lstStyle>
            <a:defPPr>
              <a:defRPr lang="en-US"/>
            </a:defPPr>
            <a:lvl1pPr marL="0" algn="r" defTabSz="914400" rtl="0" eaLnBrk="1" latinLnBrk="0" hangingPunct="1">
              <a:defRPr sz="1300" b="0" i="0" kern="1200">
                <a:solidFill>
                  <a:schemeClr val="bg1"/>
                </a:solidFill>
                <a:latin typeface="Gotham Medium"/>
                <a:ea typeface="+mn-ea"/>
                <a:cs typeface="Gotham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9A304A-327F-416F-BA7F-5BF65E2440F4}" type="slidenum">
              <a:rPr lang="en-US" b="0" i="0" smtClean="0">
                <a:latin typeface="Gotham Book"/>
                <a:cs typeface="Gotham Book"/>
              </a:rPr>
              <a:pPr/>
              <a:t>‹#›</a:t>
            </a:fld>
            <a:endParaRPr lang="en-US" b="0" i="0" dirty="0">
              <a:latin typeface="Gotham Book"/>
              <a:cs typeface="Gotham Book"/>
            </a:endParaRPr>
          </a:p>
        </p:txBody>
      </p:sp>
      <p:sp>
        <p:nvSpPr>
          <p:cNvPr id="4" name="Footer Placeholder 4"/>
          <p:cNvSpPr txBox="1">
            <a:spLocks/>
          </p:cNvSpPr>
          <p:nvPr userDrawn="1"/>
        </p:nvSpPr>
        <p:spPr>
          <a:xfrm>
            <a:off x="10202047" y="8387599"/>
            <a:ext cx="4433887" cy="499839"/>
          </a:xfrm>
          <a:prstGeom prst="rect">
            <a:avLst/>
          </a:prstGeom>
        </p:spPr>
        <p:txBody>
          <a:bodyPr vert="horz" lIns="162531" tIns="81265" rIns="162531" bIns="81265" rtlCol="0" anchor="ctr"/>
          <a:lstStyle>
            <a:defPPr>
              <a:defRPr lang="en-US"/>
            </a:defPPr>
            <a:lvl1pPr marL="0" algn="l" defTabSz="914400" rtl="0" eaLnBrk="1" latinLnBrk="0" hangingPunct="1">
              <a:defRPr sz="1200" b="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b="0" i="0" dirty="0" err="1" smtClean="0">
                <a:solidFill>
                  <a:schemeClr val="bg1"/>
                </a:solidFill>
                <a:latin typeface="Gotham Light"/>
                <a:cs typeface="Gotham Light"/>
              </a:rPr>
              <a:t>www.ClimateforHealth.org</a:t>
            </a:r>
            <a:r>
              <a:rPr lang="en-US" sz="1600" b="0" i="0" dirty="0" smtClean="0">
                <a:solidFill>
                  <a:schemeClr val="bg1"/>
                </a:solidFill>
                <a:latin typeface="Gotham Light"/>
                <a:cs typeface="Gotham Light"/>
              </a:rPr>
              <a:t>/lets-talk</a:t>
            </a:r>
            <a:endParaRPr lang="en-US" sz="1600" b="0" i="0" dirty="0">
              <a:solidFill>
                <a:schemeClr val="bg1"/>
              </a:solidFill>
              <a:latin typeface="Gotham Light"/>
              <a:cs typeface="Gotham Light"/>
            </a:endParaRPr>
          </a:p>
        </p:txBody>
      </p:sp>
      <p:sp>
        <p:nvSpPr>
          <p:cNvPr id="5" name="Footer Placeholder 4"/>
          <p:cNvSpPr txBox="1">
            <a:spLocks/>
          </p:cNvSpPr>
          <p:nvPr userDrawn="1"/>
        </p:nvSpPr>
        <p:spPr>
          <a:xfrm>
            <a:off x="2563467" y="8404017"/>
            <a:ext cx="4759366" cy="442576"/>
          </a:xfrm>
          <a:prstGeom prst="rect">
            <a:avLst/>
          </a:prstGeom>
        </p:spPr>
        <p:txBody>
          <a:bodyPr vert="horz" lIns="162531" tIns="81265" rIns="162531" bIns="81265" rtlCol="0" anchor="ctr"/>
          <a:lstStyle>
            <a:defPPr>
              <a:defRPr lang="en-US"/>
            </a:defPPr>
            <a:lvl1pPr marL="0" algn="l" defTabSz="914400" rtl="0" eaLnBrk="1" latinLnBrk="0" hangingPunct="1">
              <a:defRPr sz="1200" b="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0" i="0" dirty="0" smtClean="0">
                <a:solidFill>
                  <a:schemeClr val="bg1"/>
                </a:solidFill>
                <a:latin typeface="Gotham Light"/>
                <a:cs typeface="Gotham Light"/>
              </a:rPr>
              <a:t>Proprietary</a:t>
            </a:r>
            <a:endParaRPr lang="en-US" sz="1600" b="0" i="0" dirty="0">
              <a:solidFill>
                <a:schemeClr val="bg1"/>
              </a:solidFill>
              <a:latin typeface="Gotham Light"/>
              <a:cs typeface="Gotham Light"/>
            </a:endParaRPr>
          </a:p>
        </p:txBody>
      </p:sp>
      <p:pic>
        <p:nvPicPr>
          <p:cNvPr id="6" name="Picture 5" descr="ClimateHealth_Logo_Hrz_Reverse_screen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709" y="8128000"/>
            <a:ext cx="2032199" cy="1016000"/>
          </a:xfrm>
          <a:prstGeom prst="rect">
            <a:avLst/>
          </a:prstGeom>
        </p:spPr>
      </p:pic>
    </p:spTree>
    <p:extLst>
      <p:ext uri="{BB962C8B-B14F-4D97-AF65-F5344CB8AC3E}">
        <p14:creationId xmlns:p14="http://schemas.microsoft.com/office/powerpoint/2010/main" val="3562018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a:xfrm>
            <a:off x="14901230" y="8375389"/>
            <a:ext cx="801589" cy="486835"/>
          </a:xfrm>
          <a:prstGeom prst="rect">
            <a:avLst/>
          </a:prstGeom>
        </p:spPr>
        <p:txBody>
          <a:bodyPr/>
          <a:lstStyle/>
          <a:p>
            <a:fld id="{839A304A-327F-416F-BA7F-5BF65E2440F4}" type="slidenum">
              <a:rPr lang="en-US" smtClean="0"/>
              <a:pPr/>
              <a:t>‹#›</a:t>
            </a:fld>
            <a:endParaRPr lang="en-US" dirty="0"/>
          </a:p>
        </p:txBody>
      </p:sp>
      <p:sp>
        <p:nvSpPr>
          <p:cNvPr id="13" name="Title Placeholder 1"/>
          <p:cNvSpPr>
            <a:spLocks noGrp="1"/>
          </p:cNvSpPr>
          <p:nvPr>
            <p:ph type="title"/>
          </p:nvPr>
        </p:nvSpPr>
        <p:spPr>
          <a:xfrm>
            <a:off x="624272" y="622260"/>
            <a:ext cx="15035613" cy="749120"/>
          </a:xfrm>
          <a:prstGeom prst="rect">
            <a:avLst/>
          </a:prstGeom>
        </p:spPr>
        <p:txBody>
          <a:bodyPr vert="horz" lIns="162531" tIns="81265" rIns="162531" bIns="81265" rtlCol="0" anchor="ctr">
            <a:noAutofit/>
          </a:bodyPr>
          <a:lstStyle/>
          <a:p>
            <a:r>
              <a:rPr lang="en-US" dirty="0" smtClean="0"/>
              <a:t>Click to edit Master title style</a:t>
            </a:r>
            <a:endParaRPr lang="en-US" dirty="0"/>
          </a:p>
        </p:txBody>
      </p:sp>
      <p:sp>
        <p:nvSpPr>
          <p:cNvPr id="14" name="Text Placeholder 2"/>
          <p:cNvSpPr>
            <a:spLocks noGrp="1"/>
          </p:cNvSpPr>
          <p:nvPr>
            <p:ph idx="1"/>
          </p:nvPr>
        </p:nvSpPr>
        <p:spPr>
          <a:xfrm>
            <a:off x="624272" y="1687395"/>
            <a:ext cx="15035613" cy="6095303"/>
          </a:xfrm>
          <a:prstGeom prst="rect">
            <a:avLst/>
          </a:prstGeom>
        </p:spPr>
        <p:txBody>
          <a:bodyPr vert="horz" lIns="162531" tIns="81265" rIns="162531" bIns="8126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8091504"/>
            <a:ext cx="16257588" cy="1072361"/>
          </a:xfrm>
          <a:prstGeom prst="rect">
            <a:avLst/>
          </a:prstGeom>
          <a:gradFill>
            <a:gsLst>
              <a:gs pos="0">
                <a:schemeClr val="accent4"/>
              </a:gs>
              <a:gs pos="6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62531" tIns="81265" rIns="162531" bIns="81265" rtlCol="0" anchor="ctr"/>
          <a:lstStyle/>
          <a:p>
            <a:pPr algn="ctr"/>
            <a:endParaRPr lang="en-US" dirty="0"/>
          </a:p>
        </p:txBody>
      </p:sp>
      <p:sp>
        <p:nvSpPr>
          <p:cNvPr id="6" name="Slide Number Placeholder 5"/>
          <p:cNvSpPr txBox="1">
            <a:spLocks/>
          </p:cNvSpPr>
          <p:nvPr userDrawn="1"/>
        </p:nvSpPr>
        <p:spPr>
          <a:xfrm>
            <a:off x="14901230" y="8375389"/>
            <a:ext cx="801589" cy="486835"/>
          </a:xfrm>
          <a:prstGeom prst="rect">
            <a:avLst/>
          </a:prstGeom>
        </p:spPr>
        <p:txBody>
          <a:bodyPr lIns="162531" tIns="81265" rIns="162531" bIns="81265" anchor="ctr"/>
          <a:lstStyle>
            <a:defPPr>
              <a:defRPr lang="en-US"/>
            </a:defPPr>
            <a:lvl1pPr marL="0" algn="r" defTabSz="914400" rtl="0" eaLnBrk="1" latinLnBrk="0" hangingPunct="1">
              <a:defRPr sz="1300" b="0" i="0" kern="1200">
                <a:solidFill>
                  <a:schemeClr val="bg1"/>
                </a:solidFill>
                <a:latin typeface="Gotham Medium"/>
                <a:ea typeface="+mn-ea"/>
                <a:cs typeface="Gotham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9A304A-327F-416F-BA7F-5BF65E2440F4}" type="slidenum">
              <a:rPr lang="en-US" b="0" i="0" smtClean="0">
                <a:latin typeface="Gotham Book"/>
                <a:cs typeface="Gotham Book"/>
              </a:rPr>
              <a:pPr/>
              <a:t>‹#›</a:t>
            </a:fld>
            <a:endParaRPr lang="en-US" b="0" i="0" dirty="0">
              <a:latin typeface="Gotham Book"/>
              <a:cs typeface="Gotham Book"/>
            </a:endParaRPr>
          </a:p>
        </p:txBody>
      </p:sp>
      <p:sp>
        <p:nvSpPr>
          <p:cNvPr id="7" name="Footer Placeholder 4"/>
          <p:cNvSpPr txBox="1">
            <a:spLocks/>
          </p:cNvSpPr>
          <p:nvPr userDrawn="1"/>
        </p:nvSpPr>
        <p:spPr>
          <a:xfrm>
            <a:off x="10202047" y="8387599"/>
            <a:ext cx="4433887" cy="499839"/>
          </a:xfrm>
          <a:prstGeom prst="rect">
            <a:avLst/>
          </a:prstGeom>
        </p:spPr>
        <p:txBody>
          <a:bodyPr vert="horz" lIns="162531" tIns="81265" rIns="162531" bIns="81265" rtlCol="0" anchor="ctr"/>
          <a:lstStyle>
            <a:defPPr>
              <a:defRPr lang="en-US"/>
            </a:defPPr>
            <a:lvl1pPr marL="0" algn="l" defTabSz="914400" rtl="0" eaLnBrk="1" latinLnBrk="0" hangingPunct="1">
              <a:defRPr sz="1200" b="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b="0" i="0" dirty="0" err="1" smtClean="0">
                <a:solidFill>
                  <a:schemeClr val="bg1"/>
                </a:solidFill>
                <a:latin typeface="Gotham Light"/>
                <a:cs typeface="Gotham Light"/>
              </a:rPr>
              <a:t>www.ClimateforHealth.org</a:t>
            </a:r>
            <a:r>
              <a:rPr lang="en-US" sz="1600" b="0" i="0" dirty="0" smtClean="0">
                <a:solidFill>
                  <a:schemeClr val="bg1"/>
                </a:solidFill>
                <a:latin typeface="Gotham Light"/>
                <a:cs typeface="Gotham Light"/>
              </a:rPr>
              <a:t>/lets-talk</a:t>
            </a:r>
            <a:endParaRPr lang="en-US" sz="1600" b="0" i="0" dirty="0">
              <a:solidFill>
                <a:schemeClr val="bg1"/>
              </a:solidFill>
              <a:latin typeface="Gotham Light"/>
              <a:cs typeface="Gotham Light"/>
            </a:endParaRPr>
          </a:p>
        </p:txBody>
      </p:sp>
      <p:sp>
        <p:nvSpPr>
          <p:cNvPr id="9" name="Footer Placeholder 4"/>
          <p:cNvSpPr txBox="1">
            <a:spLocks/>
          </p:cNvSpPr>
          <p:nvPr userDrawn="1"/>
        </p:nvSpPr>
        <p:spPr>
          <a:xfrm>
            <a:off x="2563467" y="8404017"/>
            <a:ext cx="4759366" cy="442576"/>
          </a:xfrm>
          <a:prstGeom prst="rect">
            <a:avLst/>
          </a:prstGeom>
        </p:spPr>
        <p:txBody>
          <a:bodyPr vert="horz" lIns="162531" tIns="81265" rIns="162531" bIns="81265" rtlCol="0" anchor="ctr"/>
          <a:lstStyle>
            <a:defPPr>
              <a:defRPr lang="en-US"/>
            </a:defPPr>
            <a:lvl1pPr marL="0" algn="l" defTabSz="914400" rtl="0" eaLnBrk="1" latinLnBrk="0" hangingPunct="1">
              <a:defRPr sz="1200" b="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0" i="0" dirty="0" smtClean="0">
                <a:solidFill>
                  <a:schemeClr val="bg1"/>
                </a:solidFill>
                <a:latin typeface="Gotham Light"/>
                <a:cs typeface="Gotham Light"/>
              </a:rPr>
              <a:t>Proprietary</a:t>
            </a:r>
            <a:endParaRPr lang="en-US" sz="1600" b="0" i="0" dirty="0">
              <a:solidFill>
                <a:schemeClr val="bg1"/>
              </a:solidFill>
              <a:latin typeface="Gotham Light"/>
              <a:cs typeface="Gotham Light"/>
            </a:endParaRPr>
          </a:p>
        </p:txBody>
      </p:sp>
      <p:pic>
        <p:nvPicPr>
          <p:cNvPr id="10" name="Picture 9" descr="ClimateHealth_Logo_Hrz_Reverse_screen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709" y="8128000"/>
            <a:ext cx="2032199" cy="1016000"/>
          </a:xfrm>
          <a:prstGeom prst="rect">
            <a:avLst/>
          </a:prstGeom>
        </p:spPr>
      </p:pic>
    </p:spTree>
    <p:extLst>
      <p:ext uri="{BB962C8B-B14F-4D97-AF65-F5344CB8AC3E}">
        <p14:creationId xmlns:p14="http://schemas.microsoft.com/office/powerpoint/2010/main" val="34300162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812882" y="273613"/>
            <a:ext cx="14802799" cy="1111635"/>
          </a:xfrm>
          <a:prstGeom prst="rect">
            <a:avLst/>
          </a:prstGeom>
        </p:spPr>
        <p:txBody>
          <a:bodyPr vert="horz" lIns="145123" tIns="72563" rIns="145123" bIns="72563" rtlCol="0" anchor="t">
            <a:normAutofit/>
          </a:bodyPr>
          <a:lstStyle>
            <a:lvl1pPr algn="l">
              <a:lnSpc>
                <a:spcPct val="90000"/>
              </a:lnSpc>
              <a:defRPr sz="4400" b="1" spc="0">
                <a:solidFill>
                  <a:srgbClr val="0C5B84"/>
                </a:solidFill>
              </a:defRPr>
            </a:lvl1pPr>
          </a:lstStyle>
          <a:p>
            <a:r>
              <a:rPr lang="en-US" dirty="0" smtClean="0"/>
              <a:t>CLICK TO EDIT MASTER TITLE STYLE</a:t>
            </a:r>
            <a:endParaRPr lang="en-US" dirty="0"/>
          </a:p>
        </p:txBody>
      </p:sp>
      <p:sp>
        <p:nvSpPr>
          <p:cNvPr id="8" name="Text Placeholder 2"/>
          <p:cNvSpPr>
            <a:spLocks noGrp="1"/>
          </p:cNvSpPr>
          <p:nvPr>
            <p:ph idx="1"/>
          </p:nvPr>
        </p:nvSpPr>
        <p:spPr>
          <a:xfrm>
            <a:off x="1803131" y="1385252"/>
            <a:ext cx="13186988" cy="6180873"/>
          </a:xfrm>
          <a:prstGeom prst="rect">
            <a:avLst/>
          </a:prstGeom>
        </p:spPr>
        <p:txBody>
          <a:bodyPr vert="horz" lIns="145123" tIns="72563" rIns="145123" bIns="72563" rtlCol="0" anchor="t">
            <a:noAutofit/>
          </a:bodyPr>
          <a:lstStyle>
            <a:lvl1pPr marL="0" indent="0">
              <a:lnSpc>
                <a:spcPct val="100000"/>
              </a:lnSpc>
              <a:spcBef>
                <a:spcPts val="952"/>
              </a:spcBef>
              <a:buFontTx/>
              <a:buNone/>
              <a:defRPr sz="3800" b="1">
                <a:solidFill>
                  <a:schemeClr val="tx2">
                    <a:lumMod val="75000"/>
                  </a:schemeClr>
                </a:solidFill>
              </a:defRPr>
            </a:lvl1pPr>
            <a:lvl2pPr marL="1090950" indent="-365329">
              <a:lnSpc>
                <a:spcPct val="100000"/>
              </a:lnSpc>
              <a:spcBef>
                <a:spcPts val="952"/>
              </a:spcBef>
              <a:buClr>
                <a:schemeClr val="accent1"/>
              </a:buClr>
              <a:buFont typeface="Arial"/>
              <a:buChar char="•"/>
              <a:defRPr sz="3800">
                <a:solidFill>
                  <a:schemeClr val="tx2">
                    <a:lumMod val="75000"/>
                  </a:schemeClr>
                </a:solidFill>
              </a:defRPr>
            </a:lvl2pPr>
            <a:lvl3pPr marL="1814046" indent="-362810">
              <a:lnSpc>
                <a:spcPct val="100000"/>
              </a:lnSpc>
              <a:spcBef>
                <a:spcPts val="952"/>
              </a:spcBef>
              <a:buClr>
                <a:schemeClr val="accent1"/>
              </a:buClr>
              <a:buFont typeface="Lucida Grande"/>
              <a:buChar char="‑"/>
              <a:defRPr sz="3800">
                <a:solidFill>
                  <a:schemeClr val="tx2">
                    <a:lumMod val="75000"/>
                  </a:schemeClr>
                </a:solidFill>
              </a:defRPr>
            </a:lvl3pPr>
            <a:lvl4pPr marL="2539665" indent="-362810">
              <a:lnSpc>
                <a:spcPct val="100000"/>
              </a:lnSpc>
              <a:spcBef>
                <a:spcPts val="952"/>
              </a:spcBef>
              <a:buClr>
                <a:schemeClr val="accent1"/>
              </a:buClr>
              <a:buFont typeface="Arial"/>
              <a:buChar char="•"/>
              <a:defRPr sz="2900">
                <a:solidFill>
                  <a:schemeClr val="tx2">
                    <a:lumMod val="75000"/>
                  </a:schemeClr>
                </a:solidFill>
              </a:defRPr>
            </a:lvl4pPr>
            <a:lvl5pPr marL="3265285" indent="-362810">
              <a:lnSpc>
                <a:spcPct val="100000"/>
              </a:lnSpc>
              <a:spcBef>
                <a:spcPts val="952"/>
              </a:spcBef>
              <a:buClr>
                <a:schemeClr val="accent1"/>
              </a:buClr>
              <a:buSzPct val="100000"/>
              <a:buFont typeface="Lucida Grande"/>
              <a:buChar char="‑"/>
              <a:defRPr sz="2200">
                <a:solidFill>
                  <a:schemeClr val="tx2">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120723_ECA2074_Momentus_ColorLogo.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0693" y="8202533"/>
            <a:ext cx="3286844" cy="635856"/>
          </a:xfrm>
          <a:prstGeom prst="rect">
            <a:avLst/>
          </a:prstGeom>
        </p:spPr>
      </p:pic>
      <p:sp>
        <p:nvSpPr>
          <p:cNvPr id="13" name="Slide Number Placeholder 3"/>
          <p:cNvSpPr>
            <a:spLocks noGrp="1"/>
          </p:cNvSpPr>
          <p:nvPr>
            <p:ph type="sldNum" sz="quarter" idx="12"/>
          </p:nvPr>
        </p:nvSpPr>
        <p:spPr>
          <a:xfrm>
            <a:off x="7570822" y="8359013"/>
            <a:ext cx="1067896" cy="486833"/>
          </a:xfrm>
        </p:spPr>
        <p:txBody>
          <a:bodyPr wrap="none" lIns="0" tIns="0" rIns="0" bIns="0" anchor="b" anchorCtr="0"/>
          <a:lstStyle>
            <a:lvl1pPr algn="ctr">
              <a:defRPr sz="2200">
                <a:latin typeface="+mj-lt"/>
                <a:cs typeface="Arial"/>
              </a:defRPr>
            </a:lvl1pPr>
          </a:lstStyle>
          <a:p>
            <a:fld id="{CC3E1482-F164-DF4A-9A18-A39E8EE5E98F}" type="slidenum">
              <a:rPr lang="en-US" smtClean="0"/>
              <a:pPr/>
              <a:t>‹#›</a:t>
            </a:fld>
            <a:endParaRPr lang="en-US" dirty="0"/>
          </a:p>
        </p:txBody>
      </p:sp>
      <p:pic>
        <p:nvPicPr>
          <p:cNvPr id="6" name="Picture 5" descr="ecoAmerica logo Jan 2011 FINAL.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667371" y="8197867"/>
            <a:ext cx="2776026" cy="598768"/>
          </a:xfrm>
          <a:prstGeom prst="rect">
            <a:avLst/>
          </a:prstGeom>
        </p:spPr>
      </p:pic>
    </p:spTree>
    <p:extLst>
      <p:ext uri="{BB962C8B-B14F-4D97-AF65-F5344CB8AC3E}">
        <p14:creationId xmlns:p14="http://schemas.microsoft.com/office/powerpoint/2010/main" val="222612663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13454" y="1874363"/>
            <a:ext cx="14943780" cy="5670543"/>
          </a:xfrm>
        </p:spPr>
        <p:txBody>
          <a:bodyPr>
            <a:normAutofit/>
          </a:bodyPr>
          <a:lstStyle>
            <a:lvl1pPr marL="0" indent="0">
              <a:buFont typeface="Arial" panose="020B0604020202020204" pitchFamily="34" charset="0"/>
              <a:buNone/>
              <a:defRPr sz="3700" b="0" i="0">
                <a:latin typeface="Gotham Book"/>
                <a:cs typeface="Gotham Book"/>
              </a:defRPr>
            </a:lvl1pPr>
            <a:lvl2pPr marL="914233" indent="-507908">
              <a:buFont typeface="Wingdings" panose="05000000000000000000" pitchFamily="2" charset="2"/>
              <a:buChar char="§"/>
              <a:defRPr lang="en-US" sz="3200" b="0" i="0" kern="1200" dirty="0">
                <a:solidFill>
                  <a:schemeClr val="tx1">
                    <a:lumMod val="75000"/>
                    <a:lumOff val="25000"/>
                  </a:schemeClr>
                </a:solidFill>
                <a:latin typeface="Gotham Book"/>
                <a:ea typeface="+mn-ea"/>
                <a:cs typeface="Gotham Book"/>
              </a:defRPr>
            </a:lvl2pPr>
            <a:lvl3pPr marL="1726888" indent="-507908">
              <a:buFont typeface="Wingdings" panose="05000000000000000000" pitchFamily="2" charset="2"/>
              <a:buChar char="§"/>
              <a:defRPr lang="en-US" sz="2900" b="0" i="0" kern="1200" dirty="0">
                <a:solidFill>
                  <a:schemeClr val="tx1">
                    <a:lumMod val="75000"/>
                    <a:lumOff val="25000"/>
                  </a:schemeClr>
                </a:solidFill>
                <a:latin typeface="Gotham Book"/>
                <a:ea typeface="+mn-ea"/>
                <a:cs typeface="Gotham Book"/>
              </a:defRPr>
            </a:lvl3pPr>
            <a:lvl4pPr marL="2539540" indent="-507908">
              <a:buFont typeface="Wingdings" panose="05000000000000000000" pitchFamily="2" charset="2"/>
              <a:buChar char="§"/>
              <a:defRPr lang="en-US" sz="2500" b="0" i="0" kern="1200" dirty="0">
                <a:solidFill>
                  <a:schemeClr val="tx1">
                    <a:lumMod val="75000"/>
                    <a:lumOff val="25000"/>
                  </a:schemeClr>
                </a:solidFill>
                <a:latin typeface="Gotham Book"/>
                <a:ea typeface="+mn-ea"/>
                <a:cs typeface="Gotham Book"/>
              </a:defRPr>
            </a:lvl4pPr>
            <a:lvl5pPr marL="3352192" indent="-507908">
              <a:buFont typeface="Wingdings" panose="05000000000000000000" pitchFamily="2" charset="2"/>
              <a:buChar char="§"/>
              <a:defRPr lang="en-US" sz="2500" b="0" i="0" kern="1200" dirty="0">
                <a:solidFill>
                  <a:schemeClr val="tx1">
                    <a:lumMod val="75000"/>
                    <a:lumOff val="25000"/>
                  </a:schemeClr>
                </a:solidFill>
                <a:latin typeface="Gotham Book"/>
                <a:ea typeface="+mn-ea"/>
                <a:cs typeface="Gotham Book"/>
              </a:defRPr>
            </a:lvl5pPr>
          </a:lstStyle>
          <a:p>
            <a:pPr lvl="0"/>
            <a:r>
              <a:rPr lang="en-US" dirty="0"/>
              <a:t>Click to edit Master text styles</a:t>
            </a:r>
          </a:p>
          <a:p>
            <a:pPr marL="812652" lvl="1" indent="-406327" algn="l" defTabSz="1625306" rtl="0" eaLnBrk="1" latinLnBrk="0" hangingPunct="1">
              <a:lnSpc>
                <a:spcPct val="90000"/>
              </a:lnSpc>
              <a:spcBef>
                <a:spcPts val="889"/>
              </a:spcBef>
              <a:buFont typeface="Wingdings" panose="05000000000000000000" pitchFamily="2" charset="2"/>
              <a:buChar char="§"/>
            </a:pPr>
            <a:r>
              <a:rPr lang="en-US" dirty="0"/>
              <a:t>Second level</a:t>
            </a:r>
          </a:p>
          <a:p>
            <a:pPr marL="1625306" lvl="2" indent="-406327" algn="l" defTabSz="1625306" rtl="0" eaLnBrk="1" latinLnBrk="0" hangingPunct="1">
              <a:lnSpc>
                <a:spcPct val="90000"/>
              </a:lnSpc>
              <a:spcBef>
                <a:spcPts val="889"/>
              </a:spcBef>
              <a:buFont typeface="Wingdings" panose="05000000000000000000" pitchFamily="2" charset="2"/>
              <a:buChar char="§"/>
            </a:pPr>
            <a:r>
              <a:rPr lang="en-US" dirty="0"/>
              <a:t>Third level</a:t>
            </a:r>
          </a:p>
          <a:p>
            <a:pPr marL="2437957" lvl="3" indent="-406327" algn="l" defTabSz="1625306" rtl="0" eaLnBrk="1" latinLnBrk="0" hangingPunct="1">
              <a:lnSpc>
                <a:spcPct val="90000"/>
              </a:lnSpc>
              <a:spcBef>
                <a:spcPts val="889"/>
              </a:spcBef>
              <a:buFont typeface="Wingdings" panose="05000000000000000000" pitchFamily="2" charset="2"/>
              <a:buChar char="§"/>
            </a:pPr>
            <a:r>
              <a:rPr lang="en-US" dirty="0"/>
              <a:t>Fourth level</a:t>
            </a:r>
          </a:p>
          <a:p>
            <a:pPr marL="3250613" lvl="4" indent="-406327" algn="l" defTabSz="1625306" rtl="0" eaLnBrk="1" latinLnBrk="0" hangingPunct="1">
              <a:lnSpc>
                <a:spcPct val="90000"/>
              </a:lnSpc>
              <a:spcBef>
                <a:spcPts val="889"/>
              </a:spcBef>
              <a:buFont typeface="Wingdings" panose="05000000000000000000" pitchFamily="2" charset="2"/>
              <a:buChar char="§"/>
            </a:pPr>
            <a:r>
              <a:rPr lang="en-US" dirty="0"/>
              <a:t>Fifth level</a:t>
            </a:r>
          </a:p>
        </p:txBody>
      </p:sp>
      <p:sp>
        <p:nvSpPr>
          <p:cNvPr id="6"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0"/>
          </p:nvPr>
        </p:nvSpPr>
        <p:spPr/>
        <p:txBody>
          <a:bodyPr/>
          <a:lstStyle/>
          <a:p>
            <a:fld id="{839A304A-327F-416F-BA7F-5BF65E2440F4}" type="slidenum">
              <a:rPr lang="en-US" smtClean="0"/>
              <a:pPr/>
              <a:t>‹#›</a:t>
            </a:fld>
            <a:endParaRPr lang="en-US" dirty="0"/>
          </a:p>
        </p:txBody>
      </p:sp>
      <p:sp>
        <p:nvSpPr>
          <p:cNvPr id="8" name="Title Placeholder 1"/>
          <p:cNvSpPr>
            <a:spLocks noGrp="1"/>
          </p:cNvSpPr>
          <p:nvPr>
            <p:ph type="title"/>
          </p:nvPr>
        </p:nvSpPr>
        <p:spPr>
          <a:xfrm>
            <a:off x="616315" y="497653"/>
            <a:ext cx="15015623" cy="749120"/>
          </a:xfrm>
          <a:prstGeom prst="rect">
            <a:avLst/>
          </a:prstGeom>
        </p:spPr>
        <p:txBody>
          <a:bodyPr vert="horz" lIns="162531" tIns="81265" rIns="162531" bIns="81265"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64082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13456" y="814035"/>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5"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0"/>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2133683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6"/>
          <p:cNvSpPr>
            <a:spLocks noGrp="1"/>
          </p:cNvSpPr>
          <p:nvPr>
            <p:ph type="pic" sz="quarter" idx="17"/>
          </p:nvPr>
        </p:nvSpPr>
        <p:spPr>
          <a:xfrm>
            <a:off x="8478977" y="1886217"/>
            <a:ext cx="7236385" cy="5462115"/>
          </a:xfrm>
          <a:solidFill>
            <a:schemeClr val="bg1">
              <a:lumMod val="95000"/>
            </a:schemeClr>
          </a:solidFill>
        </p:spPr>
        <p:txBody>
          <a:bodyPr anchor="ctr"/>
          <a:lstStyle>
            <a:lvl1pPr algn="ctr">
              <a:defRPr i="0">
                <a:latin typeface="+mj-lt"/>
              </a:defRPr>
            </a:lvl1pPr>
          </a:lstStyle>
          <a:p>
            <a:r>
              <a:rPr lang="en-US" smtClean="0"/>
              <a:t>Drag picture to placeholder or click icon to add</a:t>
            </a:r>
            <a:endParaRPr lang="en-US" dirty="0"/>
          </a:p>
        </p:txBody>
      </p:sp>
      <p:sp>
        <p:nvSpPr>
          <p:cNvPr id="9" name="Text Placeholder 2"/>
          <p:cNvSpPr>
            <a:spLocks noGrp="1"/>
          </p:cNvSpPr>
          <p:nvPr>
            <p:ph idx="1"/>
          </p:nvPr>
        </p:nvSpPr>
        <p:spPr>
          <a:xfrm>
            <a:off x="610647" y="1890715"/>
            <a:ext cx="7438776" cy="5467884"/>
          </a:xfrm>
          <a:prstGeom prst="rect">
            <a:avLst/>
          </a:prstGeom>
        </p:spPr>
        <p:txBody>
          <a:bodyPr vert="horz" lIns="162531" tIns="81265" rIns="162531" bIns="8126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
        <p:nvSpPr>
          <p:cNvPr id="10" name="Title Placeholder 1"/>
          <p:cNvSpPr>
            <a:spLocks noGrp="1"/>
          </p:cNvSpPr>
          <p:nvPr>
            <p:ph type="title"/>
          </p:nvPr>
        </p:nvSpPr>
        <p:spPr>
          <a:xfrm>
            <a:off x="616315" y="440503"/>
            <a:ext cx="15015623" cy="749120"/>
          </a:xfrm>
          <a:prstGeom prst="rect">
            <a:avLst/>
          </a:prstGeom>
        </p:spPr>
        <p:txBody>
          <a:bodyPr vert="horz" lIns="162531" tIns="81265" rIns="162531" bIns="81265"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85656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6"/>
          <p:cNvSpPr>
            <a:spLocks noGrp="1"/>
          </p:cNvSpPr>
          <p:nvPr>
            <p:ph type="pic" sz="quarter" idx="17"/>
          </p:nvPr>
        </p:nvSpPr>
        <p:spPr>
          <a:xfrm>
            <a:off x="616317" y="3990153"/>
            <a:ext cx="15109005" cy="3721015"/>
          </a:xfrm>
          <a:solidFill>
            <a:schemeClr val="bg1">
              <a:lumMod val="95000"/>
            </a:schemeClr>
          </a:solidFill>
        </p:spPr>
        <p:txBody>
          <a:bodyPr anchor="ctr"/>
          <a:lstStyle>
            <a:lvl1pPr algn="ctr">
              <a:defRPr i="0">
                <a:latin typeface="+mj-lt"/>
              </a:defRPr>
            </a:lvl1pPr>
          </a:lstStyle>
          <a:p>
            <a:r>
              <a:rPr lang="en-US" dirty="0" smtClean="0"/>
              <a:t>Drag picture to placeholder or click icon to add</a:t>
            </a:r>
            <a:endParaRPr lang="en-US" dirty="0"/>
          </a:p>
        </p:txBody>
      </p:sp>
      <p:sp>
        <p:nvSpPr>
          <p:cNvPr id="9" name="Text Placeholder 2"/>
          <p:cNvSpPr>
            <a:spLocks noGrp="1"/>
          </p:cNvSpPr>
          <p:nvPr>
            <p:ph idx="1"/>
          </p:nvPr>
        </p:nvSpPr>
        <p:spPr>
          <a:xfrm>
            <a:off x="616314" y="1856383"/>
            <a:ext cx="15052976" cy="2006884"/>
          </a:xfrm>
          <a:prstGeom prst="rect">
            <a:avLst/>
          </a:prstGeom>
        </p:spPr>
        <p:txBody>
          <a:bodyPr vert="horz" lIns="162531" tIns="81265" rIns="162531" bIns="8126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Placeholder 1"/>
          <p:cNvSpPr>
            <a:spLocks noGrp="1"/>
          </p:cNvSpPr>
          <p:nvPr>
            <p:ph type="title"/>
          </p:nvPr>
        </p:nvSpPr>
        <p:spPr>
          <a:xfrm>
            <a:off x="616445" y="817027"/>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324006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6"/>
          <p:cNvSpPr>
            <a:spLocks noGrp="1"/>
          </p:cNvSpPr>
          <p:nvPr>
            <p:ph type="pic" sz="quarter" idx="17"/>
          </p:nvPr>
        </p:nvSpPr>
        <p:spPr>
          <a:xfrm>
            <a:off x="616313" y="1904892"/>
            <a:ext cx="15090327" cy="5520984"/>
          </a:xfrm>
          <a:solidFill>
            <a:schemeClr val="bg1">
              <a:lumMod val="95000"/>
            </a:schemeClr>
          </a:solidFill>
        </p:spPr>
        <p:txBody>
          <a:bodyPr anchor="ctr"/>
          <a:lstStyle>
            <a:lvl1pPr algn="ctr">
              <a:defRPr i="0">
                <a:latin typeface="+mj-lt"/>
              </a:defRPr>
            </a:lvl1pPr>
          </a:lstStyle>
          <a:p>
            <a:r>
              <a:rPr lang="en-US" smtClean="0"/>
              <a:t>Drag picture to placeholder or click icon to add</a:t>
            </a:r>
            <a:endParaRPr lang="en-US" dirty="0"/>
          </a:p>
        </p:txBody>
      </p:sp>
      <p:sp>
        <p:nvSpPr>
          <p:cNvPr id="8" name="Title Placeholder 1"/>
          <p:cNvSpPr>
            <a:spLocks noGrp="1"/>
          </p:cNvSpPr>
          <p:nvPr>
            <p:ph type="title"/>
          </p:nvPr>
        </p:nvSpPr>
        <p:spPr>
          <a:xfrm>
            <a:off x="616445" y="817029"/>
            <a:ext cx="11488690" cy="749120"/>
          </a:xfrm>
          <a:prstGeom prst="rect">
            <a:avLst/>
          </a:prstGeom>
        </p:spPr>
        <p:txBody>
          <a:bodyPr vert="horz" lIns="162531" tIns="81265" rIns="162531" bIns="81265" rtlCol="0" anchor="ctr">
            <a:noAutofit/>
          </a:bodyPr>
          <a:lstStyle>
            <a:lvl1pPr>
              <a:defRPr sz="4400" b="0" i="0" cap="all">
                <a:solidFill>
                  <a:schemeClr val="accent1"/>
                </a:solidFill>
              </a:defRPr>
            </a:lvl1pPr>
          </a:lstStyle>
          <a:p>
            <a:r>
              <a:rPr lang="en-US" dirty="0" smtClean="0"/>
              <a:t>Click to edit Master title style</a:t>
            </a:r>
            <a:endParaRPr lang="en-US" dirty="0"/>
          </a:p>
        </p:txBody>
      </p:sp>
      <p:sp>
        <p:nvSpPr>
          <p:cNvPr id="6" name="Slide Number Placeholder 5"/>
          <p:cNvSpPr txBox="1">
            <a:spLocks/>
          </p:cNvSpPr>
          <p:nvPr userDrawn="1"/>
        </p:nvSpPr>
        <p:spPr>
          <a:xfrm>
            <a:off x="469893" y="8345509"/>
            <a:ext cx="801589" cy="486835"/>
          </a:xfrm>
          <a:prstGeom prst="rect">
            <a:avLst/>
          </a:prstGeom>
        </p:spPr>
        <p:txBody>
          <a:bodyPr lIns="162531" tIns="81265" rIns="162531" bIns="81265" anchor="ctr"/>
          <a:lstStyle>
            <a:defPPr>
              <a:defRPr lang="en-US"/>
            </a:defPPr>
            <a:lvl1pPr marL="0" algn="l" defTabSz="1625620" rtl="0" eaLnBrk="1" latinLnBrk="0" hangingPunct="1">
              <a:defRPr sz="2000" b="0" kern="1200">
                <a:solidFill>
                  <a:schemeClr val="bg1"/>
                </a:solidFill>
                <a:latin typeface="Tahoma"/>
                <a:ea typeface="+mn-ea"/>
                <a:cs typeface="Tahoma"/>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a:lstStyle>
          <a:p>
            <a:fld id="{839A304A-327F-416F-BA7F-5BF65E2440F4}" type="slidenum">
              <a:rPr lang="en-US" smtClean="0"/>
              <a:pPr/>
              <a:t>‹#›</a:t>
            </a:fld>
            <a:endParaRPr lang="en-US" dirty="0"/>
          </a:p>
        </p:txBody>
      </p:sp>
      <p:sp>
        <p:nvSpPr>
          <p:cNvPr id="2" name="Slide Number Placeholder 1"/>
          <p:cNvSpPr>
            <a:spLocks noGrp="1"/>
          </p:cNvSpPr>
          <p:nvPr>
            <p:ph type="sldNum" sz="quarter" idx="18"/>
          </p:nvPr>
        </p:nvSpPr>
        <p:spPr/>
        <p:txBody>
          <a:bodyPr/>
          <a:lstStyle/>
          <a:p>
            <a:fld id="{839A304A-327F-416F-BA7F-5BF65E2440F4}" type="slidenum">
              <a:rPr lang="en-US" smtClean="0"/>
              <a:pPr/>
              <a:t>‹#›</a:t>
            </a:fld>
            <a:endParaRPr lang="en-US" dirty="0"/>
          </a:p>
        </p:txBody>
      </p:sp>
    </p:spTree>
    <p:extLst>
      <p:ext uri="{BB962C8B-B14F-4D97-AF65-F5344CB8AC3E}">
        <p14:creationId xmlns:p14="http://schemas.microsoft.com/office/powerpoint/2010/main" val="1489938991"/>
      </p:ext>
    </p:extLst>
  </p:cSld>
  <p:clrMapOvr>
    <a:masterClrMapping/>
  </p:clrMapOvr>
</p:sldLayout>
</file>

<file path=ppt/slideMasters/_rels/slideMaster1.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image" Target="../media/image1.png"/><Relationship Id="rId48" Type="http://schemas.openxmlformats.org/officeDocument/2006/relationships/image" Target="../media/image2.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8103894"/>
            <a:ext cx="16257588" cy="10723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31" tIns="81265" rIns="162531" bIns="81265" rtlCol="0" anchor="ctr"/>
          <a:lstStyle/>
          <a:p>
            <a:pPr algn="ctr"/>
            <a:endParaRPr lang="en-US" dirty="0"/>
          </a:p>
        </p:txBody>
      </p:sp>
      <p:sp>
        <p:nvSpPr>
          <p:cNvPr id="3" name="Text Placeholder 2"/>
          <p:cNvSpPr>
            <a:spLocks noGrp="1"/>
          </p:cNvSpPr>
          <p:nvPr>
            <p:ph type="body" idx="1"/>
          </p:nvPr>
        </p:nvSpPr>
        <p:spPr>
          <a:xfrm>
            <a:off x="616315" y="1960931"/>
            <a:ext cx="15015623" cy="5901463"/>
          </a:xfrm>
          <a:prstGeom prst="rect">
            <a:avLst/>
          </a:prstGeom>
        </p:spPr>
        <p:txBody>
          <a:bodyPr vert="horz" lIns="162531" tIns="81265" rIns="162531" bIns="8126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9" name="Title Placeholder 1"/>
          <p:cNvSpPr>
            <a:spLocks noGrp="1"/>
          </p:cNvSpPr>
          <p:nvPr>
            <p:ph type="title"/>
          </p:nvPr>
        </p:nvSpPr>
        <p:spPr>
          <a:xfrm>
            <a:off x="616315" y="497653"/>
            <a:ext cx="15015623" cy="749120"/>
          </a:xfrm>
          <a:prstGeom prst="rect">
            <a:avLst/>
          </a:prstGeom>
        </p:spPr>
        <p:txBody>
          <a:bodyPr vert="horz" lIns="162531" tIns="81265" rIns="162531" bIns="81265" rtlCol="0" anchor="ctr">
            <a:noAutofit/>
          </a:bodyPr>
          <a:lstStyle/>
          <a:p>
            <a:r>
              <a:rPr lang="en-US" dirty="0" smtClean="0"/>
              <a:t>Click to edit Master title style</a:t>
            </a:r>
            <a:endParaRPr lang="en-US" dirty="0"/>
          </a:p>
        </p:txBody>
      </p:sp>
      <p:pic>
        <p:nvPicPr>
          <p:cNvPr id="14" name="Picture 13" descr="wave.png"/>
          <p:cNvPicPr>
            <a:picLocks noChangeAspect="1"/>
          </p:cNvPicPr>
          <p:nvPr userDrawn="1"/>
        </p:nvPicPr>
        <p:blipFill>
          <a:blip r:embed="rId47">
            <a:extLst>
              <a:ext uri="{28A0092B-C50C-407E-A947-70E740481C1C}">
                <a14:useLocalDpi xmlns:a14="http://schemas.microsoft.com/office/drawing/2010/main"/>
              </a:ext>
            </a:extLst>
          </a:blip>
          <a:stretch>
            <a:fillRect/>
          </a:stretch>
        </p:blipFill>
        <p:spPr>
          <a:xfrm>
            <a:off x="-249474" y="5726549"/>
            <a:ext cx="16691481" cy="4853433"/>
          </a:xfrm>
          <a:prstGeom prst="rect">
            <a:avLst/>
          </a:prstGeom>
        </p:spPr>
      </p:pic>
      <p:sp>
        <p:nvSpPr>
          <p:cNvPr id="32" name="Slide Number Placeholder 5"/>
          <p:cNvSpPr>
            <a:spLocks noGrp="1"/>
          </p:cNvSpPr>
          <p:nvPr>
            <p:ph type="sldNum" sz="quarter" idx="4"/>
          </p:nvPr>
        </p:nvSpPr>
        <p:spPr>
          <a:xfrm>
            <a:off x="469893" y="8345509"/>
            <a:ext cx="801589" cy="486835"/>
          </a:xfrm>
          <a:prstGeom prst="rect">
            <a:avLst/>
          </a:prstGeom>
        </p:spPr>
        <p:txBody>
          <a:bodyPr lIns="162531" tIns="81265" rIns="162531" bIns="81265" anchor="ctr"/>
          <a:lstStyle>
            <a:lvl1pPr algn="l">
              <a:defRPr sz="2100" b="0">
                <a:solidFill>
                  <a:schemeClr val="bg1"/>
                </a:solidFill>
                <a:latin typeface="Tahoma"/>
                <a:cs typeface="Tahoma"/>
              </a:defRPr>
            </a:lvl1pPr>
          </a:lstStyle>
          <a:p>
            <a:fld id="{839A304A-327F-416F-BA7F-5BF65E2440F4}" type="slidenum">
              <a:rPr lang="en-US" smtClean="0"/>
              <a:pPr/>
              <a:t>‹#›</a:t>
            </a:fld>
            <a:endParaRPr lang="en-US" dirty="0"/>
          </a:p>
        </p:txBody>
      </p:sp>
      <p:pic>
        <p:nvPicPr>
          <p:cNvPr id="7" name="Picture 6" descr="wave.png"/>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249478" y="5726546"/>
            <a:ext cx="16691481" cy="4853433"/>
          </a:xfrm>
          <a:prstGeom prst="rect">
            <a:avLst/>
          </a:prstGeom>
        </p:spPr>
      </p:pic>
      <p:sp>
        <p:nvSpPr>
          <p:cNvPr id="8" name="Footer Placeholder 4"/>
          <p:cNvSpPr txBox="1">
            <a:spLocks/>
          </p:cNvSpPr>
          <p:nvPr userDrawn="1"/>
        </p:nvSpPr>
        <p:spPr>
          <a:xfrm>
            <a:off x="4901721" y="8385341"/>
            <a:ext cx="6400175" cy="504659"/>
          </a:xfrm>
          <a:prstGeom prst="rect">
            <a:avLst/>
          </a:prstGeom>
        </p:spPr>
        <p:txBody>
          <a:bodyPr vert="horz" lIns="162562" tIns="81281" rIns="162562" bIns="81281" rtlCol="0" anchor="ctr"/>
          <a:lstStyle>
            <a:defPPr>
              <a:defRPr lang="en-US"/>
            </a:defPPr>
            <a:lvl1pPr marL="0" algn="l" defTabSz="914400" rtl="0" eaLnBrk="1" latinLnBrk="0" hangingPunct="1">
              <a:defRPr sz="1200" b="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dirty="0" smtClean="0">
                <a:solidFill>
                  <a:schemeClr val="bg1"/>
                </a:solidFill>
                <a:latin typeface="Tahoma"/>
                <a:cs typeface="Tahoma"/>
              </a:rPr>
              <a:t>Virginia Clinicians</a:t>
            </a:r>
            <a:r>
              <a:rPr lang="en-US" sz="1800" baseline="0" dirty="0" smtClean="0">
                <a:solidFill>
                  <a:schemeClr val="bg1"/>
                </a:solidFill>
                <a:latin typeface="Tahoma"/>
                <a:cs typeface="Tahoma"/>
              </a:rPr>
              <a:t> for Climate Action</a:t>
            </a:r>
            <a:endParaRPr lang="en-US" sz="1800" dirty="0">
              <a:solidFill>
                <a:schemeClr val="bg1"/>
              </a:solidFill>
              <a:latin typeface="Tahoma"/>
              <a:cs typeface="Tahoma"/>
            </a:endParaRPr>
          </a:p>
        </p:txBody>
      </p:sp>
      <p:pic>
        <p:nvPicPr>
          <p:cNvPr id="10" name="Picture Placeholder 9" descr="eA-building-climate-leadership-02.png"/>
          <p:cNvPicPr>
            <a:picLocks noChangeAspect="1"/>
          </p:cNvPicPr>
          <p:nvPr userDrawn="1"/>
        </p:nvPicPr>
        <p:blipFill>
          <a:blip r:embed="rId48">
            <a:extLst>
              <a:ext uri="{28A0092B-C50C-407E-A947-70E740481C1C}">
                <a14:useLocalDpi xmlns:a14="http://schemas.microsoft.com/office/drawing/2010/main" val="0"/>
              </a:ext>
            </a:extLst>
          </a:blip>
          <a:srcRect t="-22094" b="-22094"/>
          <a:stretch>
            <a:fillRect/>
          </a:stretch>
        </p:blipFill>
        <p:spPr>
          <a:xfrm>
            <a:off x="13484179" y="8116663"/>
            <a:ext cx="2319764" cy="1028833"/>
          </a:xfrm>
          <a:prstGeom prst="rect">
            <a:avLst/>
          </a:prstGeom>
        </p:spPr>
      </p:pic>
    </p:spTree>
    <p:extLst>
      <p:ext uri="{BB962C8B-B14F-4D97-AF65-F5344CB8AC3E}">
        <p14:creationId xmlns:p14="http://schemas.microsoft.com/office/powerpoint/2010/main" val="3736091076"/>
      </p:ext>
    </p:extLst>
  </p:cSld>
  <p:clrMap bg1="lt1" tx1="dk1" bg2="lt2" tx2="dk2" accent1="accent1" accent2="accent2" accent3="accent3" accent4="accent4" accent5="accent5" accent6="accent6" hlink="hlink" folHlink="folHlink"/>
  <p:sldLayoutIdLst>
    <p:sldLayoutId id="2147483880" r:id="rId1"/>
    <p:sldLayoutId id="2147483882" r:id="rId2"/>
    <p:sldLayoutId id="2147483905" r:id="rId3"/>
    <p:sldLayoutId id="2147483881" r:id="rId4"/>
    <p:sldLayoutId id="2147483884" r:id="rId5"/>
    <p:sldLayoutId id="2147483885"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725" r:id="rId25"/>
    <p:sldLayoutId id="2147483728" r:id="rId26"/>
    <p:sldLayoutId id="2147483729" r:id="rId27"/>
    <p:sldLayoutId id="2147483747" r:id="rId28"/>
    <p:sldLayoutId id="2147483748" r:id="rId29"/>
    <p:sldLayoutId id="2147483732" r:id="rId30"/>
    <p:sldLayoutId id="2147483746"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908" r:id="rId40"/>
    <p:sldLayoutId id="2147483915" r:id="rId41"/>
    <p:sldLayoutId id="2147483916" r:id="rId42"/>
    <p:sldLayoutId id="2147483920" r:id="rId43"/>
    <p:sldLayoutId id="2147483921" r:id="rId44"/>
    <p:sldLayoutId id="2147483922" r:id="rId45"/>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txStyles>
    <p:titleStyle>
      <a:lvl1pPr algn="l" defTabSz="1625306" rtl="0" eaLnBrk="1" latinLnBrk="0" hangingPunct="1">
        <a:lnSpc>
          <a:spcPct val="90000"/>
        </a:lnSpc>
        <a:spcBef>
          <a:spcPct val="0"/>
        </a:spcBef>
        <a:buNone/>
        <a:defRPr sz="4400" b="0" i="0" kern="1200" cap="none">
          <a:solidFill>
            <a:srgbClr val="004A64"/>
          </a:solidFill>
          <a:latin typeface="Gotham Book"/>
          <a:ea typeface="+mj-ea"/>
          <a:cs typeface="Gotham Book"/>
        </a:defRPr>
      </a:lvl1pPr>
    </p:titleStyle>
    <p:bodyStyle>
      <a:lvl1pPr marL="0" indent="0" algn="l" defTabSz="1625306" rtl="0" eaLnBrk="1" latinLnBrk="0" hangingPunct="1">
        <a:lnSpc>
          <a:spcPct val="90000"/>
        </a:lnSpc>
        <a:spcBef>
          <a:spcPts val="1778"/>
        </a:spcBef>
        <a:buFont typeface="Arial" panose="020B0604020202020204" pitchFamily="34" charset="0"/>
        <a:buNone/>
        <a:defRPr sz="3700" b="0" i="0" kern="1200">
          <a:solidFill>
            <a:schemeClr val="tx1">
              <a:lumMod val="75000"/>
              <a:lumOff val="25000"/>
            </a:schemeClr>
          </a:solidFill>
          <a:latin typeface="Gotham Book"/>
          <a:ea typeface="+mn-ea"/>
          <a:cs typeface="Gotham Book"/>
        </a:defRPr>
      </a:lvl1pPr>
      <a:lvl2pPr marL="812652" indent="-406327" algn="l" defTabSz="1625306" rtl="0" eaLnBrk="1" latinLnBrk="0" hangingPunct="1">
        <a:lnSpc>
          <a:spcPct val="90000"/>
        </a:lnSpc>
        <a:spcBef>
          <a:spcPts val="889"/>
        </a:spcBef>
        <a:buFont typeface="Wingdings" panose="05000000000000000000" pitchFamily="2" charset="2"/>
        <a:buChar char="§"/>
        <a:defRPr sz="3200" b="0" i="0" kern="1200">
          <a:solidFill>
            <a:schemeClr val="tx1">
              <a:lumMod val="75000"/>
              <a:lumOff val="25000"/>
            </a:schemeClr>
          </a:solidFill>
          <a:latin typeface="Gotham Book"/>
          <a:ea typeface="+mn-ea"/>
          <a:cs typeface="Gotham Book"/>
        </a:defRPr>
      </a:lvl2pPr>
      <a:lvl3pPr marL="1625306" indent="-406327" algn="l" defTabSz="1625306" rtl="0" eaLnBrk="1" latinLnBrk="0" hangingPunct="1">
        <a:lnSpc>
          <a:spcPct val="90000"/>
        </a:lnSpc>
        <a:spcBef>
          <a:spcPts val="889"/>
        </a:spcBef>
        <a:buFont typeface="Wingdings" panose="05000000000000000000" pitchFamily="2" charset="2"/>
        <a:buChar char="§"/>
        <a:defRPr sz="2900" b="0" i="0" kern="1200">
          <a:solidFill>
            <a:schemeClr val="tx1">
              <a:lumMod val="75000"/>
              <a:lumOff val="25000"/>
            </a:schemeClr>
          </a:solidFill>
          <a:latin typeface="Gotham Book"/>
          <a:ea typeface="+mn-ea"/>
          <a:cs typeface="Gotham Book"/>
        </a:defRPr>
      </a:lvl3pPr>
      <a:lvl4pPr marL="2437957" indent="-406327" algn="l" defTabSz="1625306" rtl="0" eaLnBrk="1" latinLnBrk="0" hangingPunct="1">
        <a:lnSpc>
          <a:spcPct val="90000"/>
        </a:lnSpc>
        <a:spcBef>
          <a:spcPts val="889"/>
        </a:spcBef>
        <a:buFont typeface="Wingdings" panose="05000000000000000000" pitchFamily="2" charset="2"/>
        <a:buChar char="§"/>
        <a:defRPr sz="2500" b="0" i="0" kern="1200">
          <a:solidFill>
            <a:schemeClr val="tx1">
              <a:lumMod val="75000"/>
              <a:lumOff val="25000"/>
            </a:schemeClr>
          </a:solidFill>
          <a:latin typeface="Gotham Book"/>
          <a:ea typeface="+mn-ea"/>
          <a:cs typeface="Gotham Book"/>
        </a:defRPr>
      </a:lvl4pPr>
      <a:lvl5pPr marL="3250613" indent="-406327" algn="l" defTabSz="1625306" rtl="0" eaLnBrk="1" latinLnBrk="0" hangingPunct="1">
        <a:lnSpc>
          <a:spcPct val="90000"/>
        </a:lnSpc>
        <a:spcBef>
          <a:spcPts val="889"/>
        </a:spcBef>
        <a:buFont typeface="Wingdings" panose="05000000000000000000" pitchFamily="2" charset="2"/>
        <a:buChar char="§"/>
        <a:defRPr sz="2500" b="0" i="0" kern="1200">
          <a:solidFill>
            <a:schemeClr val="tx1">
              <a:lumMod val="75000"/>
              <a:lumOff val="25000"/>
            </a:schemeClr>
          </a:solidFill>
          <a:latin typeface="Gotham Book"/>
          <a:ea typeface="+mn-ea"/>
          <a:cs typeface="Gotham Book"/>
        </a:defRPr>
      </a:lvl5pPr>
      <a:lvl6pPr marL="4469590" indent="-406327" algn="l" defTabSz="1625306"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2243" indent="-406327" algn="l" defTabSz="1625306"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4897" indent="-406327" algn="l" defTabSz="1625306"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7549" indent="-406327" algn="l" defTabSz="1625306"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306" rtl="0" eaLnBrk="1" latinLnBrk="0" hangingPunct="1">
        <a:defRPr sz="3200" kern="1200">
          <a:solidFill>
            <a:schemeClr val="tx1"/>
          </a:solidFill>
          <a:latin typeface="+mn-lt"/>
          <a:ea typeface="+mn-ea"/>
          <a:cs typeface="+mn-cs"/>
        </a:defRPr>
      </a:lvl1pPr>
      <a:lvl2pPr marL="812652" algn="l" defTabSz="1625306" rtl="0" eaLnBrk="1" latinLnBrk="0" hangingPunct="1">
        <a:defRPr sz="3200" kern="1200">
          <a:solidFill>
            <a:schemeClr val="tx1"/>
          </a:solidFill>
          <a:latin typeface="+mn-lt"/>
          <a:ea typeface="+mn-ea"/>
          <a:cs typeface="+mn-cs"/>
        </a:defRPr>
      </a:lvl2pPr>
      <a:lvl3pPr marL="1625306" algn="l" defTabSz="1625306" rtl="0" eaLnBrk="1" latinLnBrk="0" hangingPunct="1">
        <a:defRPr sz="3200" kern="1200">
          <a:solidFill>
            <a:schemeClr val="tx1"/>
          </a:solidFill>
          <a:latin typeface="+mn-lt"/>
          <a:ea typeface="+mn-ea"/>
          <a:cs typeface="+mn-cs"/>
        </a:defRPr>
      </a:lvl3pPr>
      <a:lvl4pPr marL="2437957" algn="l" defTabSz="1625306" rtl="0" eaLnBrk="1" latinLnBrk="0" hangingPunct="1">
        <a:defRPr sz="3200" kern="1200">
          <a:solidFill>
            <a:schemeClr val="tx1"/>
          </a:solidFill>
          <a:latin typeface="+mn-lt"/>
          <a:ea typeface="+mn-ea"/>
          <a:cs typeface="+mn-cs"/>
        </a:defRPr>
      </a:lvl4pPr>
      <a:lvl5pPr marL="3250613" algn="l" defTabSz="1625306" rtl="0" eaLnBrk="1" latinLnBrk="0" hangingPunct="1">
        <a:defRPr sz="3200" kern="1200">
          <a:solidFill>
            <a:schemeClr val="tx1"/>
          </a:solidFill>
          <a:latin typeface="+mn-lt"/>
          <a:ea typeface="+mn-ea"/>
          <a:cs typeface="+mn-cs"/>
        </a:defRPr>
      </a:lvl5pPr>
      <a:lvl6pPr marL="4063265" algn="l" defTabSz="1625306" rtl="0" eaLnBrk="1" latinLnBrk="0" hangingPunct="1">
        <a:defRPr sz="3200" kern="1200">
          <a:solidFill>
            <a:schemeClr val="tx1"/>
          </a:solidFill>
          <a:latin typeface="+mn-lt"/>
          <a:ea typeface="+mn-ea"/>
          <a:cs typeface="+mn-cs"/>
        </a:defRPr>
      </a:lvl6pPr>
      <a:lvl7pPr marL="4875918" algn="l" defTabSz="1625306" rtl="0" eaLnBrk="1" latinLnBrk="0" hangingPunct="1">
        <a:defRPr sz="3200" kern="1200">
          <a:solidFill>
            <a:schemeClr val="tx1"/>
          </a:solidFill>
          <a:latin typeface="+mn-lt"/>
          <a:ea typeface="+mn-ea"/>
          <a:cs typeface="+mn-cs"/>
        </a:defRPr>
      </a:lvl7pPr>
      <a:lvl8pPr marL="5688570" algn="l" defTabSz="1625306" rtl="0" eaLnBrk="1" latinLnBrk="0" hangingPunct="1">
        <a:defRPr sz="3200" kern="1200">
          <a:solidFill>
            <a:schemeClr val="tx1"/>
          </a:solidFill>
          <a:latin typeface="+mn-lt"/>
          <a:ea typeface="+mn-ea"/>
          <a:cs typeface="+mn-cs"/>
        </a:defRPr>
      </a:lvl8pPr>
      <a:lvl9pPr marL="6501224" algn="l" defTabSz="1625306" rtl="0" eaLnBrk="1" latinLnBrk="0" hangingPunct="1">
        <a:defRPr sz="3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guide id="3" pos="5376" userDrawn="1">
          <p15:clr>
            <a:srgbClr val="F26B43"/>
          </p15:clr>
        </p15:guide>
        <p15:guide id="4" pos="384" userDrawn="1">
          <p15:clr>
            <a:srgbClr val="F26B43"/>
          </p15:clr>
        </p15:guide>
        <p15:guide id="5" orient="horz" pos="3928" userDrawn="1">
          <p15:clr>
            <a:srgbClr val="F26B43"/>
          </p15:clr>
        </p15:guide>
        <p15:guide id="6" orient="horz" pos="552" userDrawn="1">
          <p15:clr>
            <a:srgbClr val="F26B43"/>
          </p15:clr>
        </p15:guide>
        <p15:guide id="7" pos="2952" userDrawn="1">
          <p15:clr>
            <a:srgbClr val="F26B43"/>
          </p15:clr>
        </p15:guide>
        <p15:guide id="8" pos="28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 Id="rId3"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climateforhealth.org/lets-talk" TargetMode="Externa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4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6.xml"/><Relationship Id="rId3"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5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5.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jpeg"/><Relationship Id="rId7"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60864" y="1782981"/>
            <a:ext cx="15396723" cy="2704543"/>
          </a:xfrm>
        </p:spPr>
        <p:txBody>
          <a:bodyPr>
            <a:noAutofit/>
          </a:bodyPr>
          <a:lstStyle/>
          <a:p>
            <a:r>
              <a:rPr lang="en-US" sz="7200" dirty="0"/>
              <a:t>Let’s Talk Climate and Health: </a:t>
            </a:r>
          </a:p>
          <a:p>
            <a:r>
              <a:rPr lang="en-US" sz="6000" i="1" dirty="0"/>
              <a:t>Messages to Motivate Americans </a:t>
            </a:r>
          </a:p>
        </p:txBody>
      </p:sp>
    </p:spTree>
    <p:extLst>
      <p:ext uri="{BB962C8B-B14F-4D97-AF65-F5344CB8AC3E}">
        <p14:creationId xmlns:p14="http://schemas.microsoft.com/office/powerpoint/2010/main" val="9423079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 Are The Most Trusted</a:t>
            </a:r>
            <a:endParaRPr lang="en-US" dirty="0"/>
          </a:p>
        </p:txBody>
      </p:sp>
      <p:pic>
        <p:nvPicPr>
          <p:cNvPr id="2" name="Picture 1" descr="gildahtgteoxsxeinwuo_g.png"/>
          <p:cNvPicPr>
            <a:picLocks noChangeAspect="1"/>
          </p:cNvPicPr>
          <p:nvPr/>
        </p:nvPicPr>
        <p:blipFill rotWithShape="1">
          <a:blip r:embed="rId3">
            <a:extLst>
              <a:ext uri="{28A0092B-C50C-407E-A947-70E740481C1C}">
                <a14:useLocalDpi xmlns:a14="http://schemas.microsoft.com/office/drawing/2010/main" val="0"/>
              </a:ext>
            </a:extLst>
          </a:blip>
          <a:srcRect t="16011" b="3961"/>
          <a:stretch/>
        </p:blipFill>
        <p:spPr>
          <a:xfrm>
            <a:off x="7728857" y="576422"/>
            <a:ext cx="7903081" cy="7491442"/>
          </a:xfrm>
          <a:prstGeom prst="rect">
            <a:avLst/>
          </a:prstGeom>
        </p:spPr>
      </p:pic>
      <p:pic>
        <p:nvPicPr>
          <p:cNvPr id="6" name="Picture 5" descr="gildahtgteoxsxeinwuo_g.png"/>
          <p:cNvPicPr>
            <a:picLocks noChangeAspect="1"/>
          </p:cNvPicPr>
          <p:nvPr/>
        </p:nvPicPr>
        <p:blipFill rotWithShape="1">
          <a:blip r:embed="rId3">
            <a:extLst>
              <a:ext uri="{28A0092B-C50C-407E-A947-70E740481C1C}">
                <a14:useLocalDpi xmlns:a14="http://schemas.microsoft.com/office/drawing/2010/main" val="0"/>
              </a:ext>
            </a:extLst>
          </a:blip>
          <a:srcRect b="85233"/>
          <a:stretch/>
        </p:blipFill>
        <p:spPr>
          <a:xfrm>
            <a:off x="729230" y="3297037"/>
            <a:ext cx="7366000" cy="1288418"/>
          </a:xfrm>
          <a:prstGeom prst="rect">
            <a:avLst/>
          </a:prstGeom>
        </p:spPr>
      </p:pic>
      <p:pic>
        <p:nvPicPr>
          <p:cNvPr id="7" name="Picture 6" descr="gildahtgteoxsxeinwuo_g.png"/>
          <p:cNvPicPr>
            <a:picLocks noChangeAspect="1"/>
          </p:cNvPicPr>
          <p:nvPr/>
        </p:nvPicPr>
        <p:blipFill rotWithShape="1">
          <a:blip r:embed="rId3">
            <a:extLst>
              <a:ext uri="{28A0092B-C50C-407E-A947-70E740481C1C}">
                <a14:useLocalDpi xmlns:a14="http://schemas.microsoft.com/office/drawing/2010/main" val="0"/>
              </a:ext>
            </a:extLst>
          </a:blip>
          <a:srcRect t="96267" r="70768" b="-463"/>
          <a:stretch/>
        </p:blipFill>
        <p:spPr>
          <a:xfrm>
            <a:off x="688216" y="2561827"/>
            <a:ext cx="4053131" cy="688895"/>
          </a:xfrm>
          <a:prstGeom prst="rect">
            <a:avLst/>
          </a:prstGeom>
        </p:spPr>
      </p:pic>
      <p:sp>
        <p:nvSpPr>
          <p:cNvPr id="8" name="Rectangle 7"/>
          <p:cNvSpPr/>
          <p:nvPr/>
        </p:nvSpPr>
        <p:spPr>
          <a:xfrm>
            <a:off x="8479566" y="576422"/>
            <a:ext cx="1485301" cy="1054869"/>
          </a:xfrm>
          <a:prstGeom prst="rect">
            <a:avLst/>
          </a:prstGeom>
          <a:noFill/>
          <a:ln w="5715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0676947" y="6996586"/>
            <a:ext cx="818979" cy="400110"/>
          </a:xfrm>
          <a:prstGeom prst="rect">
            <a:avLst/>
          </a:prstGeom>
          <a:noFill/>
        </p:spPr>
        <p:txBody>
          <a:bodyPr wrap="none" rtlCol="0">
            <a:spAutoFit/>
          </a:bodyPr>
          <a:lstStyle/>
          <a:p>
            <a:r>
              <a:rPr lang="en-US" sz="2000" b="1" dirty="0" smtClean="0">
                <a:solidFill>
                  <a:srgbClr val="FDB913"/>
                </a:solidFill>
              </a:rPr>
              <a:t>Yikes!</a:t>
            </a:r>
            <a:endParaRPr lang="en-US" sz="2000" b="1" dirty="0">
              <a:solidFill>
                <a:srgbClr val="FDB913"/>
              </a:solidFill>
            </a:endParaRPr>
          </a:p>
        </p:txBody>
      </p:sp>
    </p:spTree>
    <p:extLst>
      <p:ext uri="{BB962C8B-B14F-4D97-AF65-F5344CB8AC3E}">
        <p14:creationId xmlns:p14="http://schemas.microsoft.com/office/powerpoint/2010/main" val="3061099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Placeholder 26"/>
          <p:cNvGraphicFramePr>
            <a:graphicFrameLocks noGrp="1"/>
          </p:cNvGraphicFramePr>
          <p:nvPr>
            <p:ph type="tbl" sz="quarter" idx="4294967295"/>
            <p:extLst>
              <p:ext uri="{D42A27DB-BD31-4B8C-83A1-F6EECF244321}">
                <p14:modId xmlns:p14="http://schemas.microsoft.com/office/powerpoint/2010/main" val="1160132635"/>
              </p:ext>
            </p:extLst>
          </p:nvPr>
        </p:nvGraphicFramePr>
        <p:xfrm>
          <a:off x="1485304" y="1083218"/>
          <a:ext cx="13453812" cy="5729988"/>
        </p:xfrm>
        <a:graphic>
          <a:graphicData uri="http://schemas.openxmlformats.org/drawingml/2006/table">
            <a:tbl>
              <a:tblPr firstRow="1" bandRow="1">
                <a:tableStyleId>{5C22544A-7EE6-4342-B048-85BDC9FD1C3A}</a:tableStyleId>
              </a:tblPr>
              <a:tblGrid>
                <a:gridCol w="8293062">
                  <a:extLst>
                    <a:ext uri="{9D8B030D-6E8A-4147-A177-3AD203B41FA5}">
                      <a16:colId xmlns="" xmlns:a16="http://schemas.microsoft.com/office/drawing/2014/main" val="2006600134"/>
                    </a:ext>
                  </a:extLst>
                </a:gridCol>
                <a:gridCol w="2789395"/>
                <a:gridCol w="2371355"/>
              </a:tblGrid>
              <a:tr h="918882">
                <a:tc>
                  <a:txBody>
                    <a:bodyPr/>
                    <a:lstStyle/>
                    <a:p>
                      <a:endParaRPr lang="en-US" sz="2200" b="0" i="0" dirty="0">
                        <a:latin typeface="Gotham Book"/>
                        <a:cs typeface="Gotham Book"/>
                      </a:endParaRPr>
                    </a:p>
                  </a:txBody>
                  <a:tcPr marL="140880" marR="140880" marT="52825" marB="52825">
                    <a:lnR w="9525" cap="flat" cmpd="sng" algn="ctr">
                      <a:noFill/>
                      <a:prstDash val="solid"/>
                      <a:round/>
                      <a:headEnd type="none" w="med" len="med"/>
                      <a:tailEnd type="none" w="med" len="med"/>
                    </a:lnR>
                    <a:lnB w="38100" cmpd="sng">
                      <a:noFill/>
                    </a:lnB>
                    <a:solidFill>
                      <a:srgbClr val="FFFFFF"/>
                    </a:solidFill>
                  </a:tcPr>
                </a:tc>
                <a:tc>
                  <a:txBody>
                    <a:bodyPr/>
                    <a:lstStyle/>
                    <a:p>
                      <a:r>
                        <a:rPr lang="en-US" sz="2200" b="0" i="0" dirty="0" smtClean="0">
                          <a:latin typeface="Gotham Book"/>
                          <a:cs typeface="Gotham Book"/>
                        </a:rPr>
                        <a:t>Health </a:t>
                      </a:r>
                      <a:r>
                        <a:rPr lang="en-US" sz="2200" b="0" i="0" baseline="0" dirty="0" smtClean="0">
                          <a:latin typeface="Gotham Book"/>
                          <a:cs typeface="Gotham Book"/>
                        </a:rPr>
                        <a:t>Professionals (%)</a:t>
                      </a:r>
                      <a:endParaRPr lang="en-US" sz="2200" b="0" i="0" dirty="0">
                        <a:latin typeface="Gotham Book"/>
                        <a:cs typeface="Gotham Book"/>
                      </a:endParaRPr>
                    </a:p>
                  </a:txBody>
                  <a:tcPr marL="140880" marR="140880" marT="52825" marB="52825">
                    <a:lnL w="9525" cap="flat" cmpd="sng" algn="ctr">
                      <a:noFill/>
                      <a:prstDash val="solid"/>
                      <a:round/>
                      <a:headEnd type="none" w="med" len="med"/>
                      <a:tailEnd type="none" w="med" len="med"/>
                    </a:lnL>
                    <a:lnR w="9525" cap="flat" cmpd="sng" algn="ctr">
                      <a:noFill/>
                      <a:prstDash val="solid"/>
                      <a:round/>
                      <a:headEnd type="none" w="med" len="med"/>
                      <a:tailEnd type="none" w="med" len="med"/>
                    </a:lnR>
                    <a:lnB w="38100" cmpd="sng">
                      <a:noFill/>
                    </a:lnB>
                  </a:tcPr>
                </a:tc>
                <a:tc>
                  <a:txBody>
                    <a:bodyPr/>
                    <a:lstStyle/>
                    <a:p>
                      <a:r>
                        <a:rPr lang="en-US" sz="2200" b="0" i="0" dirty="0" smtClean="0">
                          <a:latin typeface="Gotham Book"/>
                          <a:cs typeface="Gotham Book"/>
                        </a:rPr>
                        <a:t>General </a:t>
                      </a:r>
                    </a:p>
                    <a:p>
                      <a:r>
                        <a:rPr lang="en-US" sz="2200" b="0" i="0" dirty="0" smtClean="0">
                          <a:latin typeface="Gotham Book"/>
                          <a:cs typeface="Gotham Book"/>
                        </a:rPr>
                        <a:t>Public (%)</a:t>
                      </a:r>
                      <a:endParaRPr lang="en-US" sz="2200" b="0" i="0" dirty="0">
                        <a:latin typeface="Gotham Book"/>
                        <a:cs typeface="Gotham Book"/>
                      </a:endParaRPr>
                    </a:p>
                  </a:txBody>
                  <a:tcPr marL="140880" marR="140880" marT="52825" marB="52825">
                    <a:lnL w="9525" cap="flat" cmpd="sng" algn="ctr">
                      <a:noFill/>
                      <a:prstDash val="solid"/>
                      <a:round/>
                      <a:headEnd type="none" w="med" len="med"/>
                      <a:tailEnd type="none" w="med" len="med"/>
                    </a:lnL>
                    <a:lnB w="38100" cmpd="sng">
                      <a:noFill/>
                    </a:lnB>
                  </a:tcPr>
                </a:tc>
                <a:extLst>
                  <a:ext uri="{0D108BD9-81ED-4DB2-BD59-A6C34878D82A}">
                    <a16:rowId xmlns="" xmlns:a16="http://schemas.microsoft.com/office/drawing/2014/main" val="825311422"/>
                  </a:ext>
                </a:extLst>
              </a:tr>
              <a:tr h="481295">
                <a:tc gridSpan="3">
                  <a:txBody>
                    <a:bodyPr/>
                    <a:lstStyle/>
                    <a:p>
                      <a:r>
                        <a:rPr lang="en-US" sz="2400" b="0" i="0" dirty="0" smtClean="0">
                          <a:solidFill>
                            <a:srgbClr val="5BB54C"/>
                          </a:solidFill>
                          <a:latin typeface="Gotham Medium"/>
                          <a:cs typeface="Gotham Medium"/>
                        </a:rPr>
                        <a:t>Engage in the behaviors below</a:t>
                      </a:r>
                      <a:endParaRPr lang="en-US" sz="2400" b="0" i="0" dirty="0">
                        <a:solidFill>
                          <a:srgbClr val="5BB54C"/>
                        </a:solidFill>
                        <a:latin typeface="Gotham Medium"/>
                        <a:cs typeface="Gotham Medium"/>
                      </a:endParaRPr>
                    </a:p>
                  </a:txBody>
                  <a:tcPr marL="140880" marR="140880" marT="52825" marB="52825">
                    <a:lnL w="12700" cmpd="sng">
                      <a:noFill/>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027857545"/>
                  </a:ext>
                </a:extLst>
              </a:tr>
              <a:tr h="440209">
                <a:tc>
                  <a:txBody>
                    <a:bodyPr/>
                    <a:lstStyle/>
                    <a:p>
                      <a:r>
                        <a:rPr lang="en-US" sz="2200" b="0" i="0" dirty="0" smtClean="0">
                          <a:solidFill>
                            <a:srgbClr val="404040"/>
                          </a:solidFill>
                          <a:latin typeface="Gotham Book"/>
                          <a:cs typeface="Gotham Book"/>
                        </a:rPr>
                        <a:t>   Turn</a:t>
                      </a:r>
                      <a:r>
                        <a:rPr lang="en-US" sz="2200" b="0" i="0" baseline="0" dirty="0" smtClean="0">
                          <a:solidFill>
                            <a:srgbClr val="404040"/>
                          </a:solidFill>
                          <a:latin typeface="Gotham Book"/>
                          <a:cs typeface="Gotham Book"/>
                        </a:rPr>
                        <a:t> up the thermostat to save energy.</a:t>
                      </a:r>
                      <a:endParaRPr lang="en-US" sz="2200" b="0" i="0" dirty="0">
                        <a:solidFill>
                          <a:srgbClr val="404040"/>
                        </a:solidFill>
                        <a:latin typeface="Gotham Book"/>
                        <a:cs typeface="Gotham Book"/>
                      </a:endParaRPr>
                    </a:p>
                  </a:txBody>
                  <a:tcPr marL="140880" marR="140880" marT="52825" marB="52825">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200" b="0" i="0" dirty="0" smtClean="0">
                          <a:solidFill>
                            <a:srgbClr val="404040"/>
                          </a:solidFill>
                          <a:latin typeface="Gotham Book"/>
                          <a:cs typeface="Gotham Book"/>
                        </a:rPr>
                        <a:t>87</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200" b="0" i="0" dirty="0" smtClean="0">
                          <a:solidFill>
                            <a:srgbClr val="404040"/>
                          </a:solidFill>
                          <a:latin typeface="Gotham Book"/>
                          <a:cs typeface="Gotham Book"/>
                        </a:rPr>
                        <a:t>70</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840779099"/>
                  </a:ext>
                </a:extLst>
              </a:tr>
              <a:tr h="440209">
                <a:tc>
                  <a:txBody>
                    <a:bodyPr/>
                    <a:lstStyle/>
                    <a:p>
                      <a:r>
                        <a:rPr lang="en-US" sz="2200" b="0" i="0" dirty="0" smtClean="0">
                          <a:solidFill>
                            <a:srgbClr val="404040"/>
                          </a:solidFill>
                          <a:latin typeface="Gotham Book"/>
                          <a:cs typeface="Gotham Book"/>
                        </a:rPr>
                        <a:t>   Eat vegetarian.</a:t>
                      </a:r>
                      <a:endParaRPr lang="en-US" sz="2200" b="0" i="0" dirty="0">
                        <a:solidFill>
                          <a:srgbClr val="404040"/>
                        </a:solidFill>
                        <a:latin typeface="Gotham Book"/>
                        <a:cs typeface="Gotham Book"/>
                      </a:endParaRPr>
                    </a:p>
                  </a:txBody>
                  <a:tcPr marL="140880" marR="140880" marT="52825" marB="52825">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200" b="0" i="0" dirty="0" smtClean="0">
                          <a:solidFill>
                            <a:srgbClr val="404040"/>
                          </a:solidFill>
                          <a:latin typeface="Gotham Book"/>
                          <a:cs typeface="Gotham Book"/>
                        </a:rPr>
                        <a:t>54</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200" b="0" i="0" dirty="0" smtClean="0">
                          <a:solidFill>
                            <a:srgbClr val="404040"/>
                          </a:solidFill>
                          <a:latin typeface="Gotham Book"/>
                          <a:cs typeface="Gotham Book"/>
                        </a:rPr>
                        <a:t>39</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2258755284"/>
                  </a:ext>
                </a:extLst>
              </a:tr>
              <a:tr h="440209">
                <a:tc>
                  <a:txBody>
                    <a:bodyPr/>
                    <a:lstStyle/>
                    <a:p>
                      <a:r>
                        <a:rPr lang="en-US" sz="2200" b="0" i="0" dirty="0" smtClean="0">
                          <a:solidFill>
                            <a:srgbClr val="404040"/>
                          </a:solidFill>
                          <a:latin typeface="Gotham Book"/>
                          <a:cs typeface="Gotham Book"/>
                        </a:rPr>
                        <a:t>   Use public</a:t>
                      </a:r>
                      <a:r>
                        <a:rPr lang="en-US" sz="2200" b="0" i="0" baseline="0" dirty="0" smtClean="0">
                          <a:solidFill>
                            <a:srgbClr val="404040"/>
                          </a:solidFill>
                          <a:latin typeface="Gotham Book"/>
                          <a:cs typeface="Gotham Book"/>
                        </a:rPr>
                        <a:t> transportation.</a:t>
                      </a:r>
                      <a:endParaRPr lang="en-US" sz="2200" b="0" i="0" dirty="0">
                        <a:solidFill>
                          <a:srgbClr val="404040"/>
                        </a:solidFill>
                        <a:latin typeface="Gotham Book"/>
                        <a:cs typeface="Gotham Book"/>
                      </a:endParaRPr>
                    </a:p>
                  </a:txBody>
                  <a:tcPr marL="140880" marR="140880" marT="52825" marB="52825">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200" b="0" i="0" dirty="0" smtClean="0">
                          <a:solidFill>
                            <a:srgbClr val="404040"/>
                          </a:solidFill>
                          <a:latin typeface="Gotham Book"/>
                          <a:cs typeface="Gotham Book"/>
                        </a:rPr>
                        <a:t>46</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200" b="0" i="0" dirty="0" smtClean="0">
                          <a:solidFill>
                            <a:srgbClr val="404040"/>
                          </a:solidFill>
                          <a:latin typeface="Gotham Book"/>
                          <a:cs typeface="Gotham Book"/>
                        </a:rPr>
                        <a:t>32</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509898415"/>
                  </a:ext>
                </a:extLst>
              </a:tr>
              <a:tr h="4402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i="0" dirty="0" smtClean="0">
                          <a:solidFill>
                            <a:srgbClr val="404040"/>
                          </a:solidFill>
                          <a:latin typeface="Gotham Book"/>
                          <a:cs typeface="Gotham Book"/>
                        </a:rPr>
                        <a:t>   Bike instead of using a car.</a:t>
                      </a:r>
                    </a:p>
                  </a:txBody>
                  <a:tcPr marL="140880" marR="140880" marT="52825" marB="52825">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200" b="0" i="0" dirty="0" smtClean="0">
                          <a:solidFill>
                            <a:srgbClr val="404040"/>
                          </a:solidFill>
                          <a:latin typeface="Gotham Book"/>
                          <a:cs typeface="Gotham Book"/>
                        </a:rPr>
                        <a:t>33</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200" b="0" i="0" dirty="0" smtClean="0">
                          <a:solidFill>
                            <a:srgbClr val="404040"/>
                          </a:solidFill>
                          <a:latin typeface="Gotham Book"/>
                          <a:cs typeface="Gotham Book"/>
                        </a:rPr>
                        <a:t>22</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481295">
                <a:tc gridSpan="3">
                  <a:txBody>
                    <a:bodyPr/>
                    <a:lstStyle/>
                    <a:p>
                      <a:r>
                        <a:rPr lang="en-US" sz="2400" b="0" i="0" dirty="0" smtClean="0">
                          <a:solidFill>
                            <a:srgbClr val="5BB54C"/>
                          </a:solidFill>
                          <a:latin typeface="Gotham Medium"/>
                          <a:cs typeface="Gotham Medium"/>
                        </a:rPr>
                        <a:t>Support these local community</a:t>
                      </a:r>
                      <a:r>
                        <a:rPr lang="en-US" sz="2400" b="0" i="0" baseline="0" dirty="0" smtClean="0">
                          <a:solidFill>
                            <a:srgbClr val="5BB54C"/>
                          </a:solidFill>
                          <a:latin typeface="Gotham Medium"/>
                          <a:cs typeface="Gotham Medium"/>
                        </a:rPr>
                        <a:t> measures</a:t>
                      </a:r>
                      <a:endParaRPr lang="en-US" sz="2400" b="0" i="0" dirty="0">
                        <a:solidFill>
                          <a:srgbClr val="5BB54C"/>
                        </a:solidFill>
                        <a:latin typeface="Gotham Medium"/>
                        <a:cs typeface="Gotham Medium"/>
                      </a:endParaRPr>
                    </a:p>
                  </a:txBody>
                  <a:tcPr marL="140880" marR="140880" marT="52825" marB="52825">
                    <a:lnL w="12700" cmpd="sng">
                      <a:noFill/>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547083">
                <a:tc>
                  <a:txBody>
                    <a:bodyPr/>
                    <a:lstStyle/>
                    <a:p>
                      <a:r>
                        <a:rPr lang="en-US" sz="2200" b="0" i="0" dirty="0" smtClean="0">
                          <a:solidFill>
                            <a:srgbClr val="404040"/>
                          </a:solidFill>
                          <a:latin typeface="Gotham Book"/>
                          <a:cs typeface="Gotham Book"/>
                        </a:rPr>
                        <a:t>   A community-wide</a:t>
                      </a:r>
                      <a:r>
                        <a:rPr lang="en-US" sz="2200" b="0" i="0" baseline="0" dirty="0" smtClean="0">
                          <a:solidFill>
                            <a:srgbClr val="404040"/>
                          </a:solidFill>
                          <a:latin typeface="Gotham Book"/>
                          <a:cs typeface="Gotham Book"/>
                        </a:rPr>
                        <a:t> energy savings program.</a:t>
                      </a:r>
                      <a:endParaRPr lang="en-US" sz="2200" b="0" i="0" dirty="0">
                        <a:solidFill>
                          <a:srgbClr val="404040"/>
                        </a:solidFill>
                        <a:latin typeface="Gotham Book"/>
                        <a:cs typeface="Gotham Book"/>
                      </a:endParaRPr>
                    </a:p>
                  </a:txBody>
                  <a:tcPr marL="140880" marR="140880" marT="52825" marB="52825">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200" b="0" i="0" dirty="0" smtClean="0">
                          <a:solidFill>
                            <a:srgbClr val="404040"/>
                          </a:solidFill>
                          <a:latin typeface="Gotham Book"/>
                          <a:cs typeface="Gotham Book"/>
                        </a:rPr>
                        <a:t>78</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200" b="0" i="0" dirty="0" smtClean="0">
                          <a:solidFill>
                            <a:srgbClr val="404040"/>
                          </a:solidFill>
                          <a:latin typeface="Gotham Book"/>
                          <a:cs typeface="Gotham Book"/>
                        </a:rPr>
                        <a:t>71</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37056">
                <a:tc>
                  <a:txBody>
                    <a:bodyPr/>
                    <a:lstStyle/>
                    <a:p>
                      <a:r>
                        <a:rPr lang="en-US" sz="2200" b="0" i="0" dirty="0" smtClean="0">
                          <a:solidFill>
                            <a:srgbClr val="404040"/>
                          </a:solidFill>
                          <a:latin typeface="Gotham Book"/>
                          <a:cs typeface="Gotham Book"/>
                        </a:rPr>
                        <a:t>   Annual disaster preparedness training program.</a:t>
                      </a:r>
                      <a:endParaRPr lang="en-US" sz="2200" b="0" i="0" dirty="0">
                        <a:solidFill>
                          <a:srgbClr val="404040"/>
                        </a:solidFill>
                        <a:latin typeface="Gotham Book"/>
                        <a:cs typeface="Gotham Book"/>
                      </a:endParaRPr>
                    </a:p>
                  </a:txBody>
                  <a:tcPr marL="140880" marR="140880" marT="52825" marB="52825">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i="0" dirty="0" smtClean="0">
                          <a:solidFill>
                            <a:srgbClr val="404040"/>
                          </a:solidFill>
                          <a:latin typeface="Gotham Book"/>
                          <a:cs typeface="Gotham Book"/>
                        </a:rPr>
                        <a:t>77</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i="0" dirty="0" smtClean="0">
                          <a:solidFill>
                            <a:srgbClr val="404040"/>
                          </a:solidFill>
                          <a:latin typeface="Gotham Book"/>
                          <a:cs typeface="Gotham Book"/>
                        </a:rPr>
                        <a:t>69</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559727">
                <a:tc>
                  <a:txBody>
                    <a:bodyPr/>
                    <a:lstStyle/>
                    <a:p>
                      <a:r>
                        <a:rPr lang="en-US" sz="2200" b="0" i="0" dirty="0" smtClean="0">
                          <a:solidFill>
                            <a:srgbClr val="404040"/>
                          </a:solidFill>
                          <a:latin typeface="Gotham Book"/>
                          <a:cs typeface="Gotham Book"/>
                        </a:rPr>
                        <a:t>   Update building codes to increase energy efficiency.</a:t>
                      </a:r>
                      <a:endParaRPr lang="en-US" sz="2200" b="0" i="0" dirty="0">
                        <a:solidFill>
                          <a:srgbClr val="404040"/>
                        </a:solidFill>
                        <a:latin typeface="Gotham Book"/>
                        <a:cs typeface="Gotham Book"/>
                      </a:endParaRPr>
                    </a:p>
                  </a:txBody>
                  <a:tcPr marL="140880" marR="140880" marT="52825" marB="52825">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200" b="0" i="0" dirty="0" smtClean="0">
                          <a:solidFill>
                            <a:srgbClr val="404040"/>
                          </a:solidFill>
                          <a:latin typeface="Gotham Book"/>
                          <a:cs typeface="Gotham Book"/>
                        </a:rPr>
                        <a:t>75</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200" b="0" i="0" dirty="0" smtClean="0">
                          <a:solidFill>
                            <a:srgbClr val="404040"/>
                          </a:solidFill>
                          <a:latin typeface="Gotham Book"/>
                          <a:cs typeface="Gotham Book"/>
                        </a:rPr>
                        <a:t>69</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661357611"/>
                  </a:ext>
                </a:extLst>
              </a:tr>
              <a:tr h="440209">
                <a:tc>
                  <a:txBody>
                    <a:bodyPr/>
                    <a:lstStyle/>
                    <a:p>
                      <a:r>
                        <a:rPr lang="en-US" sz="2200" b="0" i="0" dirty="0" smtClean="0">
                          <a:solidFill>
                            <a:srgbClr val="404040"/>
                          </a:solidFill>
                          <a:latin typeface="Gotham Book"/>
                          <a:cs typeface="Gotham Book"/>
                        </a:rPr>
                        <a:t>   Create alternatives to driving.</a:t>
                      </a:r>
                      <a:endParaRPr lang="en-US" sz="2200" b="0" i="0" dirty="0">
                        <a:solidFill>
                          <a:srgbClr val="404040"/>
                        </a:solidFill>
                        <a:latin typeface="Gotham Book"/>
                        <a:cs typeface="Gotham Book"/>
                      </a:endParaRPr>
                    </a:p>
                  </a:txBody>
                  <a:tcPr marL="140880" marR="140880" marT="52825" marB="52825">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200" b="0" i="0" dirty="0" smtClean="0">
                          <a:solidFill>
                            <a:srgbClr val="404040"/>
                          </a:solidFill>
                          <a:latin typeface="Gotham Book"/>
                          <a:cs typeface="Gotham Book"/>
                        </a:rPr>
                        <a:t>74</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200" b="0" i="0" dirty="0" smtClean="0">
                          <a:solidFill>
                            <a:srgbClr val="404040"/>
                          </a:solidFill>
                          <a:latin typeface="Gotham Book"/>
                          <a:cs typeface="Gotham Book"/>
                        </a:rPr>
                        <a:t>62</a:t>
                      </a:r>
                      <a:endParaRPr lang="en-US" sz="2200" b="0" i="0" dirty="0">
                        <a:solidFill>
                          <a:srgbClr val="404040"/>
                        </a:solidFill>
                        <a:latin typeface="Gotham Book"/>
                        <a:cs typeface="Gotham Book"/>
                      </a:endParaRPr>
                    </a:p>
                  </a:txBody>
                  <a:tcPr marL="140880" marR="140880" marT="52825" marB="52825"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86885473"/>
                  </a:ext>
                </a:extLst>
              </a:tr>
            </a:tbl>
          </a:graphicData>
        </a:graphic>
      </p:graphicFrame>
      <p:sp>
        <p:nvSpPr>
          <p:cNvPr id="22" name="Title 21"/>
          <p:cNvSpPr>
            <a:spLocks noGrp="1"/>
          </p:cNvSpPr>
          <p:nvPr>
            <p:ph type="title"/>
          </p:nvPr>
        </p:nvSpPr>
        <p:spPr>
          <a:xfrm>
            <a:off x="613456" y="491115"/>
            <a:ext cx="11488690" cy="749120"/>
          </a:xfrm>
        </p:spPr>
        <p:txBody>
          <a:bodyPr/>
          <a:lstStyle/>
          <a:p>
            <a:r>
              <a:rPr lang="en-US" cap="none" dirty="0" smtClean="0"/>
              <a:t>Behaviors</a:t>
            </a:r>
            <a:endParaRPr lang="en-US" dirty="0"/>
          </a:p>
        </p:txBody>
      </p:sp>
      <p:sp>
        <p:nvSpPr>
          <p:cNvPr id="5" name="Rectangle 4"/>
          <p:cNvSpPr/>
          <p:nvPr/>
        </p:nvSpPr>
        <p:spPr>
          <a:xfrm>
            <a:off x="1420723" y="7085833"/>
            <a:ext cx="13115760" cy="425727"/>
          </a:xfrm>
          <a:prstGeom prst="rect">
            <a:avLst/>
          </a:prstGeom>
        </p:spPr>
        <p:txBody>
          <a:bodyPr wrap="square" lIns="162531" tIns="81265" rIns="162531" bIns="81265">
            <a:spAutoFit/>
          </a:bodyPr>
          <a:lstStyle/>
          <a:p>
            <a:r>
              <a:rPr lang="en-US" sz="1700" i="1" dirty="0" smtClean="0">
                <a:solidFill>
                  <a:schemeClr val="tx2"/>
                </a:solidFill>
                <a:latin typeface="Gotham Light"/>
                <a:cs typeface="Gotham Light"/>
              </a:rPr>
              <a:t>2015 “Let’s Talk Climate” </a:t>
            </a:r>
            <a:r>
              <a:rPr lang="en-US" sz="1700" dirty="0" smtClean="0">
                <a:solidFill>
                  <a:schemeClr val="tx2"/>
                </a:solidFill>
                <a:latin typeface="Gotham Light"/>
                <a:cs typeface="Gotham Light"/>
              </a:rPr>
              <a:t> </a:t>
            </a:r>
            <a:r>
              <a:rPr lang="en-US" sz="1700" dirty="0">
                <a:solidFill>
                  <a:schemeClr val="tx2"/>
                </a:solidFill>
                <a:latin typeface="Gotham Light"/>
                <a:cs typeface="Gotham Light"/>
              </a:rPr>
              <a:t>ecoAmerica </a:t>
            </a:r>
            <a:r>
              <a:rPr lang="en-US" sz="1700" dirty="0" smtClean="0">
                <a:solidFill>
                  <a:schemeClr val="tx2"/>
                </a:solidFill>
                <a:latin typeface="Gotham Light"/>
                <a:cs typeface="Gotham Light"/>
              </a:rPr>
              <a:t>and Lake Research Partners.</a:t>
            </a:r>
            <a:endParaRPr lang="en-US" sz="1700" dirty="0">
              <a:solidFill>
                <a:schemeClr val="tx2"/>
              </a:solidFill>
              <a:latin typeface="Gotham Light"/>
              <a:cs typeface="Gotham Light"/>
            </a:endParaRPr>
          </a:p>
        </p:txBody>
      </p:sp>
    </p:spTree>
    <p:extLst>
      <p:ext uri="{BB962C8B-B14F-4D97-AF65-F5344CB8AC3E}">
        <p14:creationId xmlns:p14="http://schemas.microsoft.com/office/powerpoint/2010/main" val="176388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398417" y="0"/>
            <a:ext cx="12945049" cy="1173555"/>
          </a:xfrm>
        </p:spPr>
        <p:txBody>
          <a:bodyPr>
            <a:noAutofit/>
          </a:bodyPr>
          <a:lstStyle/>
          <a:p>
            <a:r>
              <a:rPr lang="en-US" cap="none" dirty="0" smtClean="0"/>
              <a:t>Americans – Are They Worried about Climate Change? </a:t>
            </a:r>
            <a:endParaRPr lang="en-US" cap="none" dirty="0"/>
          </a:p>
        </p:txBody>
      </p:sp>
      <p:pic>
        <p:nvPicPr>
          <p:cNvPr id="1025" name="Picture 1" descr="artisan Gap Widens on Worries About Global War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866" y="1173555"/>
            <a:ext cx="10430391" cy="61651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398418" y="2142862"/>
            <a:ext cx="289114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05599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42335082"/>
              </p:ext>
            </p:extLst>
          </p:nvPr>
        </p:nvGraphicFramePr>
        <p:xfrm>
          <a:off x="0" y="582509"/>
          <a:ext cx="16257588" cy="856149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rot="17520000">
            <a:off x="10451052" y="6627132"/>
            <a:ext cx="2121020" cy="408153"/>
          </a:xfrm>
          <a:prstGeom prst="rect">
            <a:avLst/>
          </a:prstGeom>
          <a:solidFill>
            <a:schemeClr val="bg1"/>
          </a:solidFill>
          <a:ln w="28575" cmpd="sng">
            <a:solidFill>
              <a:schemeClr val="accent2"/>
            </a:solidFill>
          </a:ln>
        </p:spPr>
        <p:txBody>
          <a:bodyPr wrap="square" lIns="145123" tIns="72563" rIns="145123" bIns="72563" rtlCol="0">
            <a:spAutoFit/>
          </a:bodyPr>
          <a:lstStyle/>
          <a:p>
            <a:r>
              <a:rPr lang="en-US" sz="1700" b="1" dirty="0">
                <a:solidFill>
                  <a:srgbClr val="72A492"/>
                </a:solidFill>
                <a:latin typeface="Gotham Medium"/>
                <a:cs typeface="Gotham Medium"/>
              </a:rPr>
              <a:t>ENVIRONMENT</a:t>
            </a:r>
          </a:p>
        </p:txBody>
      </p:sp>
      <p:sp>
        <p:nvSpPr>
          <p:cNvPr id="5" name="TextBox 4"/>
          <p:cNvSpPr txBox="1"/>
          <p:nvPr/>
        </p:nvSpPr>
        <p:spPr>
          <a:xfrm rot="17520000">
            <a:off x="13217303" y="6654615"/>
            <a:ext cx="2066332" cy="315820"/>
          </a:xfrm>
          <a:prstGeom prst="rect">
            <a:avLst/>
          </a:prstGeom>
          <a:solidFill>
            <a:schemeClr val="bg1"/>
          </a:solidFill>
          <a:ln w="28575" cmpd="sng">
            <a:solidFill>
              <a:srgbClr val="72A492"/>
            </a:solidFill>
          </a:ln>
        </p:spPr>
        <p:txBody>
          <a:bodyPr wrap="square" lIns="145123" tIns="72563" rIns="145123" bIns="7256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smtClean="0">
                <a:solidFill>
                  <a:schemeClr val="accent2"/>
                </a:solidFill>
                <a:latin typeface="Gotham Medium"/>
                <a:cs typeface="Gotham Medium"/>
              </a:rPr>
              <a:t>CLIMATE CHANGE</a:t>
            </a:r>
            <a:endParaRPr lang="en-US" dirty="0">
              <a:solidFill>
                <a:schemeClr val="accent2"/>
              </a:solidFill>
              <a:latin typeface="Gotham Medium"/>
              <a:cs typeface="Gotham Medium"/>
            </a:endParaRPr>
          </a:p>
        </p:txBody>
      </p:sp>
      <p:sp>
        <p:nvSpPr>
          <p:cNvPr id="6" name="TextBox 5"/>
          <p:cNvSpPr txBox="1"/>
          <p:nvPr/>
        </p:nvSpPr>
        <p:spPr>
          <a:xfrm rot="17520000">
            <a:off x="6599198" y="6673495"/>
            <a:ext cx="2322459" cy="315820"/>
          </a:xfrm>
          <a:prstGeom prst="rect">
            <a:avLst/>
          </a:prstGeom>
          <a:solidFill>
            <a:schemeClr val="bg1"/>
          </a:solidFill>
          <a:ln w="28575" cmpd="sng">
            <a:solidFill>
              <a:schemeClr val="accent1"/>
            </a:solidFill>
          </a:ln>
        </p:spPr>
        <p:txBody>
          <a:bodyPr wrap="square" lIns="145123" tIns="72563" rIns="145123" bIns="7256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smtClean="0">
                <a:solidFill>
                  <a:srgbClr val="004A64"/>
                </a:solidFill>
                <a:latin typeface="Gotham Medium"/>
                <a:cs typeface="Gotham Medium"/>
              </a:rPr>
              <a:t>HEALTH CARE COSTS</a:t>
            </a:r>
            <a:endParaRPr lang="en-US" dirty="0">
              <a:solidFill>
                <a:srgbClr val="004A64"/>
              </a:solidFill>
              <a:latin typeface="Gotham Medium"/>
              <a:cs typeface="Gotham Medium"/>
            </a:endParaRPr>
          </a:p>
        </p:txBody>
      </p:sp>
      <p:sp>
        <p:nvSpPr>
          <p:cNvPr id="7" name="TextBox 6"/>
          <p:cNvSpPr txBox="1"/>
          <p:nvPr/>
        </p:nvSpPr>
        <p:spPr>
          <a:xfrm rot="17520000">
            <a:off x="984963" y="6225351"/>
            <a:ext cx="1299292" cy="315820"/>
          </a:xfrm>
          <a:prstGeom prst="rect">
            <a:avLst/>
          </a:prstGeom>
          <a:solidFill>
            <a:schemeClr val="bg1"/>
          </a:solidFill>
          <a:ln w="28575" cmpd="sng">
            <a:solidFill>
              <a:srgbClr val="004A64"/>
            </a:solidFill>
          </a:ln>
        </p:spPr>
        <p:txBody>
          <a:bodyPr wrap="square" lIns="145123" tIns="72563" rIns="145123" bIns="7256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smtClean="0">
                <a:solidFill>
                  <a:srgbClr val="004A64"/>
                </a:solidFill>
                <a:latin typeface="Gotham Medium"/>
                <a:cs typeface="Gotham Medium"/>
              </a:rPr>
              <a:t>ECONOMY</a:t>
            </a:r>
            <a:endParaRPr lang="en-US" dirty="0">
              <a:solidFill>
                <a:srgbClr val="004A64"/>
              </a:solidFill>
              <a:latin typeface="Gotham Medium"/>
              <a:cs typeface="Gotham Medium"/>
            </a:endParaRPr>
          </a:p>
        </p:txBody>
      </p:sp>
      <p:sp>
        <p:nvSpPr>
          <p:cNvPr id="8" name="TextBox 7"/>
          <p:cNvSpPr txBox="1"/>
          <p:nvPr/>
        </p:nvSpPr>
        <p:spPr>
          <a:xfrm rot="17520000">
            <a:off x="2330301" y="5972079"/>
            <a:ext cx="754939" cy="315820"/>
          </a:xfrm>
          <a:prstGeom prst="rect">
            <a:avLst/>
          </a:prstGeom>
          <a:solidFill>
            <a:schemeClr val="bg1"/>
          </a:solidFill>
          <a:ln w="28575" cmpd="sng">
            <a:solidFill>
              <a:srgbClr val="004A64"/>
            </a:solidFill>
          </a:ln>
        </p:spPr>
        <p:txBody>
          <a:bodyPr wrap="square" lIns="145123" tIns="72563" rIns="145123" bIns="7256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smtClean="0">
                <a:solidFill>
                  <a:srgbClr val="004A64"/>
                </a:solidFill>
                <a:latin typeface="Gotham Medium"/>
                <a:cs typeface="Gotham Medium"/>
              </a:rPr>
              <a:t>JOBS</a:t>
            </a:r>
            <a:endParaRPr lang="en-US" dirty="0">
              <a:solidFill>
                <a:srgbClr val="004A64"/>
              </a:solidFill>
              <a:latin typeface="Gotham Medium"/>
              <a:cs typeface="Gotham Medium"/>
            </a:endParaRPr>
          </a:p>
        </p:txBody>
      </p:sp>
      <p:sp>
        <p:nvSpPr>
          <p:cNvPr id="9" name="TextBox 8"/>
          <p:cNvSpPr txBox="1"/>
          <p:nvPr/>
        </p:nvSpPr>
        <p:spPr>
          <a:xfrm rot="17520000">
            <a:off x="8179410" y="6310755"/>
            <a:ext cx="1567127" cy="315820"/>
          </a:xfrm>
          <a:prstGeom prst="rect">
            <a:avLst/>
          </a:prstGeom>
          <a:solidFill>
            <a:schemeClr val="bg1"/>
          </a:solidFill>
          <a:ln w="28575" cmpd="sng">
            <a:solidFill>
              <a:srgbClr val="004A64"/>
            </a:solidFill>
          </a:ln>
        </p:spPr>
        <p:txBody>
          <a:bodyPr wrap="square" lIns="145123" tIns="72563" rIns="145123" bIns="7256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smtClean="0">
                <a:solidFill>
                  <a:srgbClr val="004A64"/>
                </a:solidFill>
                <a:latin typeface="Gotham Medium"/>
                <a:cs typeface="Gotham Medium"/>
              </a:rPr>
              <a:t>TAX REFORM</a:t>
            </a:r>
            <a:endParaRPr lang="en-US" dirty="0">
              <a:solidFill>
                <a:srgbClr val="004A64"/>
              </a:solidFill>
              <a:latin typeface="Gotham Medium"/>
              <a:cs typeface="Gotham Medium"/>
            </a:endParaRPr>
          </a:p>
        </p:txBody>
      </p:sp>
      <p:sp>
        <p:nvSpPr>
          <p:cNvPr id="10" name="TextBox 9"/>
          <p:cNvSpPr txBox="1"/>
          <p:nvPr/>
        </p:nvSpPr>
        <p:spPr>
          <a:xfrm>
            <a:off x="317602" y="7461616"/>
            <a:ext cx="8246125" cy="577430"/>
          </a:xfrm>
          <a:prstGeom prst="rect">
            <a:avLst/>
          </a:prstGeom>
          <a:noFill/>
        </p:spPr>
        <p:txBody>
          <a:bodyPr wrap="square" lIns="145123" tIns="72563" rIns="145123" bIns="72563" rtlCol="0">
            <a:spAutoFit/>
          </a:bodyPr>
          <a:lstStyle/>
          <a:p>
            <a:r>
              <a:rPr lang="en-US" sz="1400" i="1" dirty="0">
                <a:solidFill>
                  <a:srgbClr val="A6A6A6"/>
                </a:solidFill>
                <a:latin typeface="Gotham Book"/>
                <a:cs typeface="Gotham Book"/>
              </a:rPr>
              <a:t>Source: January 2016 Survey of National </a:t>
            </a:r>
          </a:p>
          <a:p>
            <a:r>
              <a:rPr lang="en-US" sz="1400" i="1" dirty="0">
                <a:solidFill>
                  <a:srgbClr val="A6A6A6"/>
                </a:solidFill>
                <a:latin typeface="Gotham Book"/>
                <a:cs typeface="Gotham Book"/>
              </a:rPr>
              <a:t>Priorities, Pew Research Center </a:t>
            </a:r>
          </a:p>
        </p:txBody>
      </p:sp>
      <p:sp>
        <p:nvSpPr>
          <p:cNvPr id="2" name="Title 1"/>
          <p:cNvSpPr>
            <a:spLocks noGrp="1"/>
          </p:cNvSpPr>
          <p:nvPr>
            <p:ph type="title"/>
          </p:nvPr>
        </p:nvSpPr>
        <p:spPr>
          <a:xfrm>
            <a:off x="613456" y="512643"/>
            <a:ext cx="11488690" cy="749120"/>
          </a:xfrm>
        </p:spPr>
        <p:txBody>
          <a:bodyPr/>
          <a:lstStyle/>
          <a:p>
            <a:r>
              <a:rPr lang="en-US" cap="none" dirty="0" smtClean="0"/>
              <a:t>American Policy Priorities</a:t>
            </a:r>
            <a:endParaRPr lang="en-US" cap="none" dirty="0"/>
          </a:p>
        </p:txBody>
      </p:sp>
    </p:spTree>
    <p:extLst>
      <p:ext uri="{BB962C8B-B14F-4D97-AF65-F5344CB8AC3E}">
        <p14:creationId xmlns:p14="http://schemas.microsoft.com/office/powerpoint/2010/main" val="38050929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9478" y="1955204"/>
            <a:ext cx="14535864" cy="1244123"/>
          </a:xfrm>
        </p:spPr>
        <p:txBody>
          <a:bodyPr>
            <a:normAutofit fontScale="92500" lnSpcReduction="10000"/>
          </a:bodyPr>
          <a:lstStyle/>
          <a:p>
            <a:r>
              <a:rPr lang="en-US" dirty="0" smtClean="0"/>
              <a:t>Let’s Talk Climate and Health</a:t>
            </a:r>
          </a:p>
        </p:txBody>
      </p:sp>
      <p:sp>
        <p:nvSpPr>
          <p:cNvPr id="3" name="Text Placeholder 2"/>
          <p:cNvSpPr>
            <a:spLocks noGrp="1"/>
          </p:cNvSpPr>
          <p:nvPr>
            <p:ph type="body" sz="quarter" idx="14"/>
          </p:nvPr>
        </p:nvSpPr>
        <p:spPr>
          <a:xfrm>
            <a:off x="1100353" y="3211094"/>
            <a:ext cx="11459342" cy="783167"/>
          </a:xfrm>
        </p:spPr>
        <p:txBody>
          <a:bodyPr>
            <a:noAutofit/>
          </a:bodyPr>
          <a:lstStyle/>
          <a:p>
            <a:r>
              <a:rPr lang="en-US" sz="6000" i="1" dirty="0" smtClean="0"/>
              <a:t>Practical Guidance</a:t>
            </a:r>
            <a:endParaRPr lang="en-US" sz="6000" i="1" dirty="0"/>
          </a:p>
        </p:txBody>
      </p:sp>
    </p:spTree>
    <p:extLst>
      <p:ext uri="{BB962C8B-B14F-4D97-AF65-F5344CB8AC3E}">
        <p14:creationId xmlns:p14="http://schemas.microsoft.com/office/powerpoint/2010/main" val="2023200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56" y="491115"/>
            <a:ext cx="11488690" cy="749120"/>
          </a:xfrm>
        </p:spPr>
        <p:txBody>
          <a:bodyPr/>
          <a:lstStyle/>
          <a:p>
            <a:r>
              <a:rPr lang="en-US" cap="none" dirty="0" smtClean="0"/>
              <a:t>What Do People (really) Hear About Climate?</a:t>
            </a:r>
            <a:endParaRPr lang="en-US" cap="none" dirty="0"/>
          </a:p>
        </p:txBody>
      </p:sp>
      <p:sp>
        <p:nvSpPr>
          <p:cNvPr id="3" name="Content Placeholder 2"/>
          <p:cNvSpPr txBox="1">
            <a:spLocks/>
          </p:cNvSpPr>
          <p:nvPr/>
        </p:nvSpPr>
        <p:spPr>
          <a:xfrm>
            <a:off x="752475" y="1862667"/>
            <a:ext cx="14093869" cy="5824860"/>
          </a:xfrm>
          <a:prstGeom prst="rect">
            <a:avLst/>
          </a:prstGeom>
        </p:spPr>
        <p:txBody>
          <a:bodyPr vert="horz" lIns="145123" tIns="72563" rIns="145123" bIns="72563"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75000"/>
                    <a:lumOff val="25000"/>
                  </a:schemeClr>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1">
                    <a:lumMod val="75000"/>
                    <a:lumOff val="25000"/>
                  </a:schemeClr>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1">
                    <a:lumMod val="75000"/>
                    <a:lumOff val="25000"/>
                  </a:schemeClr>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1">
                    <a:lumMod val="75000"/>
                    <a:lumOff val="25000"/>
                  </a:schemeClr>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1">
                    <a:lumMod val="75000"/>
                    <a:lumOff val="25000"/>
                  </a:schemeClr>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4215" indent="-544215">
              <a:spcBef>
                <a:spcPts val="0"/>
              </a:spcBef>
              <a:buFont typeface="Arial"/>
              <a:buChar char="•"/>
            </a:pPr>
            <a:endParaRPr lang="en-US" dirty="0" smtClean="0">
              <a:solidFill>
                <a:srgbClr val="767171"/>
              </a:solidFill>
            </a:endParaRPr>
          </a:p>
          <a:p>
            <a:r>
              <a:rPr lang="en-US" sz="5400" dirty="0">
                <a:solidFill>
                  <a:srgbClr val="767171"/>
                </a:solidFill>
              </a:rPr>
              <a:t>We have been warning about this for years, and did too little to stop it</a:t>
            </a:r>
            <a:r>
              <a:rPr lang="en-US" sz="5100" dirty="0">
                <a:solidFill>
                  <a:srgbClr val="767171"/>
                </a:solidFill>
              </a:rPr>
              <a:t>.</a:t>
            </a:r>
          </a:p>
          <a:p>
            <a:endParaRPr lang="en-US" dirty="0" smtClean="0">
              <a:solidFill>
                <a:srgbClr val="767171"/>
              </a:solidFill>
            </a:endParaRPr>
          </a:p>
          <a:p>
            <a:pPr algn="r"/>
            <a:endParaRPr lang="en-US" dirty="0" smtClean="0">
              <a:solidFill>
                <a:srgbClr val="767171"/>
              </a:solidFill>
            </a:endParaRPr>
          </a:p>
          <a:p>
            <a:pPr algn="r"/>
            <a:endParaRPr lang="en-US" dirty="0" smtClean="0">
              <a:solidFill>
                <a:srgbClr val="767171"/>
              </a:solidFill>
            </a:endParaRPr>
          </a:p>
          <a:p>
            <a:pPr algn="r"/>
            <a:r>
              <a:rPr lang="en-US" sz="4400" i="1" dirty="0">
                <a:solidFill>
                  <a:srgbClr val="FF6600"/>
                </a:solidFill>
              </a:rPr>
              <a:t>	Subtext: it’s your fault for </a:t>
            </a:r>
          </a:p>
          <a:p>
            <a:pPr algn="r"/>
            <a:r>
              <a:rPr lang="en-US" sz="4400" i="1" dirty="0">
                <a:solidFill>
                  <a:srgbClr val="FF6600"/>
                </a:solidFill>
              </a:rPr>
              <a:t>not listening to us</a:t>
            </a:r>
            <a:endParaRPr lang="en-US" sz="4400" dirty="0">
              <a:solidFill>
                <a:srgbClr val="FF6600"/>
              </a:solidFill>
            </a:endParaRPr>
          </a:p>
          <a:p>
            <a:pPr marL="544215" indent="-544215">
              <a:buFont typeface="Arial"/>
              <a:buChar char="•"/>
            </a:pPr>
            <a:endParaRPr lang="en-US" dirty="0">
              <a:solidFill>
                <a:srgbClr val="FF0000"/>
              </a:solidFill>
            </a:endParaRPr>
          </a:p>
        </p:txBody>
      </p:sp>
    </p:spTree>
    <p:extLst>
      <p:ext uri="{BB962C8B-B14F-4D97-AF65-F5344CB8AC3E}">
        <p14:creationId xmlns:p14="http://schemas.microsoft.com/office/powerpoint/2010/main" val="11697080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616315" y="479383"/>
            <a:ext cx="15015623" cy="749120"/>
          </a:xfrm>
        </p:spPr>
        <p:txBody>
          <a:bodyPr/>
          <a:lstStyle/>
          <a:p>
            <a:r>
              <a:rPr lang="en-US" dirty="0" smtClean="0"/>
              <a:t>What Do People Hear About Climate?</a:t>
            </a:r>
            <a:endParaRPr lang="en-US" dirty="0"/>
          </a:p>
        </p:txBody>
      </p:sp>
      <p:sp>
        <p:nvSpPr>
          <p:cNvPr id="6" name="Content Placeholder 2"/>
          <p:cNvSpPr>
            <a:spLocks noGrp="1"/>
          </p:cNvSpPr>
          <p:nvPr>
            <p:ph idx="1"/>
          </p:nvPr>
        </p:nvSpPr>
        <p:spPr>
          <a:xfrm>
            <a:off x="613454" y="1788251"/>
            <a:ext cx="14943780" cy="5670543"/>
          </a:xfrm>
        </p:spPr>
        <p:txBody>
          <a:bodyPr/>
          <a:lstStyle/>
          <a:p>
            <a:pPr marL="544215" indent="-544215">
              <a:spcBef>
                <a:spcPts val="0"/>
              </a:spcBef>
              <a:buFont typeface="Arial"/>
              <a:buChar char="•"/>
            </a:pPr>
            <a:endParaRPr lang="en-US" b="0" dirty="0" smtClean="0">
              <a:solidFill>
                <a:srgbClr val="767171"/>
              </a:solidFill>
            </a:endParaRPr>
          </a:p>
          <a:p>
            <a:r>
              <a:rPr lang="en-US" sz="5400" dirty="0">
                <a:solidFill>
                  <a:srgbClr val="767171"/>
                </a:solidFill>
              </a:rPr>
              <a:t>The scientists agree that this is happening.</a:t>
            </a:r>
          </a:p>
          <a:p>
            <a:r>
              <a:rPr lang="en-US" i="1" dirty="0">
                <a:solidFill>
                  <a:srgbClr val="767171"/>
                </a:solidFill>
              </a:rPr>
              <a:t>	</a:t>
            </a:r>
          </a:p>
          <a:p>
            <a:endParaRPr lang="en-US" i="1" dirty="0">
              <a:solidFill>
                <a:srgbClr val="767171"/>
              </a:solidFill>
            </a:endParaRPr>
          </a:p>
          <a:p>
            <a:pPr algn="r"/>
            <a:r>
              <a:rPr lang="en-US" sz="4400" i="1" dirty="0">
                <a:solidFill>
                  <a:srgbClr val="FF6600"/>
                </a:solidFill>
              </a:rPr>
              <a:t>Subtext: you are ignorant if you </a:t>
            </a:r>
          </a:p>
          <a:p>
            <a:pPr algn="r"/>
            <a:r>
              <a:rPr lang="en-US" sz="4400" i="1" dirty="0">
                <a:solidFill>
                  <a:srgbClr val="FF6600"/>
                </a:solidFill>
              </a:rPr>
              <a:t>disagree, or are uncertain</a:t>
            </a:r>
            <a:endParaRPr lang="en-US" sz="4400" dirty="0">
              <a:solidFill>
                <a:srgbClr val="FF6600"/>
              </a:solidFill>
            </a:endParaRPr>
          </a:p>
        </p:txBody>
      </p:sp>
    </p:spTree>
    <p:extLst>
      <p:ext uri="{BB962C8B-B14F-4D97-AF65-F5344CB8AC3E}">
        <p14:creationId xmlns:p14="http://schemas.microsoft.com/office/powerpoint/2010/main" val="37382818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635853" y="494949"/>
            <a:ext cx="15015623" cy="749120"/>
          </a:xfrm>
        </p:spPr>
        <p:txBody>
          <a:bodyPr/>
          <a:lstStyle/>
          <a:p>
            <a:r>
              <a:rPr lang="en-US" dirty="0" smtClean="0"/>
              <a:t>What Do People Hear About Climate?</a:t>
            </a:r>
            <a:endParaRPr lang="en-US" dirty="0"/>
          </a:p>
        </p:txBody>
      </p:sp>
      <p:sp>
        <p:nvSpPr>
          <p:cNvPr id="5" name="Content Placeholder 2"/>
          <p:cNvSpPr>
            <a:spLocks noGrp="1"/>
          </p:cNvSpPr>
          <p:nvPr>
            <p:ph idx="1"/>
          </p:nvPr>
        </p:nvSpPr>
        <p:spPr>
          <a:xfrm>
            <a:off x="613454" y="1594499"/>
            <a:ext cx="14943780" cy="5670543"/>
          </a:xfrm>
        </p:spPr>
        <p:txBody>
          <a:bodyPr/>
          <a:lstStyle/>
          <a:p>
            <a:pPr marL="544215" indent="-544215">
              <a:spcBef>
                <a:spcPts val="0"/>
              </a:spcBef>
              <a:buFont typeface="Arial"/>
              <a:buChar char="•"/>
            </a:pPr>
            <a:endParaRPr lang="en-US" b="0" dirty="0" smtClean="0">
              <a:solidFill>
                <a:srgbClr val="767171"/>
              </a:solidFill>
            </a:endParaRPr>
          </a:p>
          <a:p>
            <a:r>
              <a:rPr lang="en-US" sz="5400" dirty="0">
                <a:solidFill>
                  <a:srgbClr val="767171"/>
                </a:solidFill>
              </a:rPr>
              <a:t>You need to act now to save polar bears and stop global sea level rise</a:t>
            </a:r>
            <a:r>
              <a:rPr lang="en-US" sz="5400" dirty="0" smtClean="0">
                <a:solidFill>
                  <a:srgbClr val="767171"/>
                </a:solidFill>
              </a:rPr>
              <a:t>.</a:t>
            </a:r>
            <a:endParaRPr lang="en-US" i="1" dirty="0" smtClean="0">
              <a:solidFill>
                <a:srgbClr val="767171"/>
              </a:solidFill>
            </a:endParaRPr>
          </a:p>
          <a:p>
            <a:endParaRPr lang="en-US" i="1" dirty="0" smtClean="0">
              <a:solidFill>
                <a:srgbClr val="767171"/>
              </a:solidFill>
            </a:endParaRPr>
          </a:p>
          <a:p>
            <a:endParaRPr lang="en-US" i="1" dirty="0">
              <a:solidFill>
                <a:srgbClr val="767171"/>
              </a:solidFill>
            </a:endParaRPr>
          </a:p>
          <a:p>
            <a:pPr algn="r"/>
            <a:r>
              <a:rPr lang="en-US" sz="4400" i="1" dirty="0">
                <a:solidFill>
                  <a:srgbClr val="FF6600"/>
                </a:solidFill>
              </a:rPr>
              <a:t>Subtext: forget about your own needs, </a:t>
            </a:r>
          </a:p>
          <a:p>
            <a:pPr algn="r"/>
            <a:r>
              <a:rPr lang="en-US" sz="4400" i="1" dirty="0">
                <a:solidFill>
                  <a:srgbClr val="FF6600"/>
                </a:solidFill>
              </a:rPr>
              <a:t>think about the planet</a:t>
            </a:r>
            <a:endParaRPr lang="en-US" sz="4400" dirty="0">
              <a:solidFill>
                <a:srgbClr val="FF6600"/>
              </a:solidFill>
            </a:endParaRPr>
          </a:p>
          <a:p>
            <a:pPr marL="544215" indent="-544215">
              <a:buFont typeface="Arial"/>
              <a:buChar char="•"/>
            </a:pPr>
            <a:endParaRPr lang="en-US" dirty="0">
              <a:solidFill>
                <a:srgbClr val="767171"/>
              </a:solidFill>
            </a:endParaRPr>
          </a:p>
        </p:txBody>
      </p:sp>
    </p:spTree>
    <p:extLst>
      <p:ext uri="{BB962C8B-B14F-4D97-AF65-F5344CB8AC3E}">
        <p14:creationId xmlns:p14="http://schemas.microsoft.com/office/powerpoint/2010/main" val="20175025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613454" y="1766723"/>
            <a:ext cx="15165178" cy="5670543"/>
          </a:xfrm>
        </p:spPr>
        <p:txBody>
          <a:bodyPr/>
          <a:lstStyle/>
          <a:p>
            <a:pPr marL="544215" indent="-544215">
              <a:spcBef>
                <a:spcPts val="0"/>
              </a:spcBef>
              <a:buFont typeface="Arial"/>
              <a:buChar char="•"/>
            </a:pPr>
            <a:endParaRPr lang="en-US" b="0" dirty="0" smtClean="0">
              <a:solidFill>
                <a:srgbClr val="767171"/>
              </a:solidFill>
            </a:endParaRPr>
          </a:p>
          <a:p>
            <a:r>
              <a:rPr lang="en-US" sz="5400" dirty="0">
                <a:solidFill>
                  <a:srgbClr val="767171"/>
                </a:solidFill>
              </a:rPr>
              <a:t>Last month was the hottest month on record.</a:t>
            </a:r>
          </a:p>
          <a:p>
            <a:r>
              <a:rPr lang="en-US" i="1" dirty="0">
                <a:solidFill>
                  <a:srgbClr val="767171"/>
                </a:solidFill>
              </a:rPr>
              <a:t>	</a:t>
            </a:r>
            <a:endParaRPr lang="en-US" i="1" dirty="0" smtClean="0">
              <a:solidFill>
                <a:srgbClr val="767171"/>
              </a:solidFill>
            </a:endParaRPr>
          </a:p>
          <a:p>
            <a:endParaRPr lang="en-US" i="1" dirty="0">
              <a:solidFill>
                <a:srgbClr val="767171"/>
              </a:solidFill>
            </a:endParaRPr>
          </a:p>
          <a:p>
            <a:pPr algn="r"/>
            <a:r>
              <a:rPr lang="en-US" sz="4400" i="1" dirty="0">
                <a:solidFill>
                  <a:srgbClr val="FF6600"/>
                </a:solidFill>
              </a:rPr>
              <a:t>Subtext: too late, you blew it, </a:t>
            </a:r>
          </a:p>
          <a:p>
            <a:pPr algn="r"/>
            <a:r>
              <a:rPr lang="en-US" sz="4400" i="1" dirty="0">
                <a:solidFill>
                  <a:srgbClr val="FF6600"/>
                </a:solidFill>
              </a:rPr>
              <a:t>and we’re all going to die</a:t>
            </a:r>
            <a:r>
              <a:rPr lang="en-US" sz="4400" dirty="0">
                <a:solidFill>
                  <a:srgbClr val="FF6600"/>
                </a:solidFill>
              </a:rPr>
              <a:t> </a:t>
            </a:r>
          </a:p>
        </p:txBody>
      </p:sp>
      <p:sp>
        <p:nvSpPr>
          <p:cNvPr id="4" name="Title 5"/>
          <p:cNvSpPr>
            <a:spLocks noGrp="1"/>
          </p:cNvSpPr>
          <p:nvPr>
            <p:ph type="title"/>
          </p:nvPr>
        </p:nvSpPr>
        <p:spPr>
          <a:xfrm>
            <a:off x="594789" y="475411"/>
            <a:ext cx="15015623" cy="749120"/>
          </a:xfrm>
        </p:spPr>
        <p:txBody>
          <a:bodyPr/>
          <a:lstStyle/>
          <a:p>
            <a:r>
              <a:rPr lang="en-US" dirty="0" smtClean="0"/>
              <a:t>What Do People Hear About Climate?</a:t>
            </a:r>
            <a:endParaRPr lang="en-US" dirty="0"/>
          </a:p>
        </p:txBody>
      </p:sp>
    </p:spTree>
    <p:extLst>
      <p:ext uri="{BB962C8B-B14F-4D97-AF65-F5344CB8AC3E}">
        <p14:creationId xmlns:p14="http://schemas.microsoft.com/office/powerpoint/2010/main" val="152742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p:txBody>
          <a:bodyPr/>
          <a:lstStyle/>
          <a:p>
            <a:pPr marL="544215" indent="-544215">
              <a:spcBef>
                <a:spcPts val="0"/>
              </a:spcBef>
              <a:buFont typeface="Arial"/>
              <a:buChar char="•"/>
            </a:pPr>
            <a:endParaRPr lang="en-US" b="0" dirty="0" smtClean="0">
              <a:solidFill>
                <a:srgbClr val="767171"/>
              </a:solidFill>
            </a:endParaRPr>
          </a:p>
          <a:p>
            <a:r>
              <a:rPr lang="en-US" sz="5400" dirty="0">
                <a:solidFill>
                  <a:srgbClr val="767171"/>
                </a:solidFill>
              </a:rPr>
              <a:t>Weather disasters are going to keep getting worse.</a:t>
            </a:r>
          </a:p>
          <a:p>
            <a:r>
              <a:rPr lang="en-US" i="1" dirty="0">
                <a:solidFill>
                  <a:srgbClr val="767171"/>
                </a:solidFill>
              </a:rPr>
              <a:t>	</a:t>
            </a:r>
          </a:p>
          <a:p>
            <a:pPr algn="r"/>
            <a:r>
              <a:rPr lang="en-US" sz="4400" i="1" dirty="0">
                <a:solidFill>
                  <a:srgbClr val="FF6600"/>
                </a:solidFill>
              </a:rPr>
              <a:t>Subtext: too late, you blew it, </a:t>
            </a:r>
          </a:p>
          <a:p>
            <a:pPr algn="r"/>
            <a:r>
              <a:rPr lang="en-US" sz="4400" i="1" dirty="0">
                <a:solidFill>
                  <a:srgbClr val="FF6600"/>
                </a:solidFill>
              </a:rPr>
              <a:t>and we’re all going to die</a:t>
            </a:r>
            <a:endParaRPr lang="en-US" sz="4400" dirty="0">
              <a:solidFill>
                <a:srgbClr val="FF6600"/>
              </a:solidFill>
            </a:endParaRPr>
          </a:p>
        </p:txBody>
      </p:sp>
      <p:sp>
        <p:nvSpPr>
          <p:cNvPr id="5" name="Title 5"/>
          <p:cNvSpPr>
            <a:spLocks noGrp="1"/>
          </p:cNvSpPr>
          <p:nvPr>
            <p:ph type="title"/>
          </p:nvPr>
        </p:nvSpPr>
        <p:spPr>
          <a:xfrm>
            <a:off x="594789" y="477401"/>
            <a:ext cx="15015623" cy="749120"/>
          </a:xfrm>
        </p:spPr>
        <p:txBody>
          <a:bodyPr/>
          <a:lstStyle/>
          <a:p>
            <a:r>
              <a:rPr lang="en-US" dirty="0" smtClean="0"/>
              <a:t>What Do People Hear About Climate?</a:t>
            </a:r>
            <a:endParaRPr lang="en-US" dirty="0"/>
          </a:p>
        </p:txBody>
      </p:sp>
    </p:spTree>
    <p:extLst>
      <p:ext uri="{BB962C8B-B14F-4D97-AF65-F5344CB8AC3E}">
        <p14:creationId xmlns:p14="http://schemas.microsoft.com/office/powerpoint/2010/main" val="42341865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Marching with a Message…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025469" y="2101907"/>
            <a:ext cx="6841067" cy="5130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1" y="1272171"/>
            <a:ext cx="9087559" cy="6815670"/>
          </a:xfrm>
          <a:prstGeom prst="rect">
            <a:avLst/>
          </a:prstGeom>
        </p:spPr>
      </p:pic>
    </p:spTree>
    <p:extLst>
      <p:ext uri="{BB962C8B-B14F-4D97-AF65-F5344CB8AC3E}">
        <p14:creationId xmlns:p14="http://schemas.microsoft.com/office/powerpoint/2010/main" val="634463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51624" y="287286"/>
            <a:ext cx="7641141" cy="1192225"/>
          </a:xfrm>
        </p:spPr>
        <p:txBody>
          <a:bodyPr/>
          <a:lstStyle/>
          <a:p>
            <a:r>
              <a:rPr lang="en-US" dirty="0"/>
              <a:t>Motivated Avoidance</a:t>
            </a:r>
          </a:p>
        </p:txBody>
      </p:sp>
      <p:sp>
        <p:nvSpPr>
          <p:cNvPr id="4" name="Text Placeholder 4"/>
          <p:cNvSpPr txBox="1">
            <a:spLocks/>
          </p:cNvSpPr>
          <p:nvPr/>
        </p:nvSpPr>
        <p:spPr>
          <a:xfrm>
            <a:off x="6538212" y="1280780"/>
            <a:ext cx="9279466" cy="6390813"/>
          </a:xfrm>
          <a:prstGeom prst="rect">
            <a:avLst/>
          </a:prstGeom>
        </p:spPr>
        <p:txBody>
          <a:bodyPr lIns="145123" tIns="72563" rIns="145123" bIns="72563">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75000"/>
                    <a:lumOff val="25000"/>
                  </a:schemeClr>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1">
                    <a:lumMod val="75000"/>
                    <a:lumOff val="25000"/>
                  </a:schemeClr>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1">
                    <a:lumMod val="75000"/>
                    <a:lumOff val="25000"/>
                  </a:schemeClr>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1">
                    <a:lumMod val="75000"/>
                    <a:lumOff val="25000"/>
                  </a:schemeClr>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1">
                    <a:lumMod val="75000"/>
                    <a:lumOff val="25000"/>
                  </a:schemeClr>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200" dirty="0"/>
              <a:t>Fear</a:t>
            </a:r>
          </a:p>
          <a:p>
            <a:pPr>
              <a:lnSpc>
                <a:spcPct val="120000"/>
              </a:lnSpc>
            </a:pPr>
            <a:r>
              <a:rPr lang="en-US" sz="3200" dirty="0">
                <a:solidFill>
                  <a:schemeClr val="bg2">
                    <a:lumMod val="50000"/>
                  </a:schemeClr>
                </a:solidFill>
              </a:rPr>
              <a:t>Confirmation bias</a:t>
            </a:r>
          </a:p>
          <a:p>
            <a:pPr>
              <a:lnSpc>
                <a:spcPct val="120000"/>
              </a:lnSpc>
            </a:pPr>
            <a:r>
              <a:rPr lang="en-US" sz="3200" dirty="0">
                <a:solidFill>
                  <a:schemeClr val="bg2">
                    <a:lumMod val="50000"/>
                  </a:schemeClr>
                </a:solidFill>
              </a:rPr>
              <a:t>Techno optimism</a:t>
            </a:r>
          </a:p>
          <a:p>
            <a:pPr>
              <a:lnSpc>
                <a:spcPct val="120000"/>
              </a:lnSpc>
            </a:pPr>
            <a:r>
              <a:rPr lang="en-US" sz="3200" dirty="0">
                <a:solidFill>
                  <a:schemeClr val="bg2">
                    <a:lumMod val="50000"/>
                  </a:schemeClr>
                </a:solidFill>
              </a:rPr>
              <a:t>Conflict avoidance</a:t>
            </a:r>
          </a:p>
          <a:p>
            <a:pPr>
              <a:lnSpc>
                <a:spcPct val="120000"/>
              </a:lnSpc>
            </a:pPr>
            <a:r>
              <a:rPr lang="en-US" sz="3200" dirty="0">
                <a:solidFill>
                  <a:schemeClr val="bg2">
                    <a:lumMod val="50000"/>
                  </a:schemeClr>
                </a:solidFill>
              </a:rPr>
              <a:t>Competing priorities</a:t>
            </a:r>
          </a:p>
          <a:p>
            <a:pPr>
              <a:lnSpc>
                <a:spcPct val="120000"/>
              </a:lnSpc>
            </a:pPr>
            <a:r>
              <a:rPr lang="en-US" sz="3200" dirty="0">
                <a:solidFill>
                  <a:schemeClr val="bg2">
                    <a:lumMod val="50000"/>
                  </a:schemeClr>
                </a:solidFill>
              </a:rPr>
              <a:t>Social norms</a:t>
            </a:r>
          </a:p>
          <a:p>
            <a:pPr>
              <a:lnSpc>
                <a:spcPct val="120000"/>
              </a:lnSpc>
            </a:pPr>
            <a:r>
              <a:rPr lang="en-US" sz="3200" dirty="0">
                <a:solidFill>
                  <a:schemeClr val="bg2">
                    <a:lumMod val="50000"/>
                  </a:schemeClr>
                </a:solidFill>
              </a:rPr>
              <a:t>System justification</a:t>
            </a:r>
          </a:p>
          <a:p>
            <a:pPr>
              <a:lnSpc>
                <a:spcPct val="120000"/>
              </a:lnSpc>
            </a:pPr>
            <a:r>
              <a:rPr lang="en-US" sz="3200" dirty="0">
                <a:solidFill>
                  <a:schemeClr val="bg2">
                    <a:lumMod val="50000"/>
                  </a:schemeClr>
                </a:solidFill>
              </a:rPr>
              <a:t>Fatalism &amp; resignation</a:t>
            </a:r>
          </a:p>
          <a:p>
            <a:pPr>
              <a:lnSpc>
                <a:spcPct val="120000"/>
              </a:lnSpc>
            </a:pPr>
            <a:endParaRPr lang="en-US" sz="3200" dirty="0"/>
          </a:p>
        </p:txBody>
      </p:sp>
      <p:pic>
        <p:nvPicPr>
          <p:cNvPr id="6" name="Picture 5" descr="shutterstock_14463959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3" y="0"/>
            <a:ext cx="6141754" cy="8104480"/>
          </a:xfrm>
          <a:prstGeom prst="rect">
            <a:avLst/>
          </a:prstGeom>
        </p:spPr>
      </p:pic>
    </p:spTree>
    <p:extLst>
      <p:ext uri="{BB962C8B-B14F-4D97-AF65-F5344CB8AC3E}">
        <p14:creationId xmlns:p14="http://schemas.microsoft.com/office/powerpoint/2010/main" val="24092987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Green-Jobs-Photo.jpg"/>
          <p:cNvPicPr>
            <a:picLocks noChangeAspect="1"/>
          </p:cNvPicPr>
          <p:nvPr/>
        </p:nvPicPr>
        <p:blipFill rotWithShape="1">
          <a:blip r:embed="rId3" cstate="email">
            <a:extLst>
              <a:ext uri="{28A0092B-C50C-407E-A947-70E740481C1C}">
                <a14:useLocalDpi xmlns:a14="http://schemas.microsoft.com/office/drawing/2010/main"/>
              </a:ext>
            </a:extLst>
          </a:blip>
          <a:srcRect t="-172"/>
          <a:stretch/>
        </p:blipFill>
        <p:spPr>
          <a:xfrm>
            <a:off x="5413777" y="3060543"/>
            <a:ext cx="5413777" cy="5017285"/>
          </a:xfrm>
          <a:prstGeom prst="rect">
            <a:avLst/>
          </a:prstGeom>
        </p:spPr>
      </p:pic>
      <p:sp>
        <p:nvSpPr>
          <p:cNvPr id="7" name="Rectangle 6"/>
          <p:cNvSpPr/>
          <p:nvPr/>
        </p:nvSpPr>
        <p:spPr>
          <a:xfrm>
            <a:off x="5413783" y="2448851"/>
            <a:ext cx="5413775" cy="6314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endParaRPr lang="en-US">
              <a:latin typeface="Tahoma"/>
              <a:cs typeface="Tahoma"/>
            </a:endParaRPr>
          </a:p>
        </p:txBody>
      </p:sp>
      <p:sp>
        <p:nvSpPr>
          <p:cNvPr id="8" name="Rectangle 7"/>
          <p:cNvSpPr/>
          <p:nvPr/>
        </p:nvSpPr>
        <p:spPr>
          <a:xfrm>
            <a:off x="4" y="2448849"/>
            <a:ext cx="5413779" cy="63381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endParaRPr lang="en-US">
              <a:latin typeface="Gotham Medium"/>
              <a:cs typeface="Gotham Medium"/>
            </a:endParaRPr>
          </a:p>
        </p:txBody>
      </p:sp>
      <p:pic>
        <p:nvPicPr>
          <p:cNvPr id="9" name="Picture 8" descr="shutterstock_44221012-RGB-LARGE.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27554" y="3132670"/>
            <a:ext cx="5430034" cy="4947801"/>
          </a:xfrm>
          <a:prstGeom prst="rect">
            <a:avLst/>
          </a:prstGeom>
        </p:spPr>
      </p:pic>
      <p:pic>
        <p:nvPicPr>
          <p:cNvPr id="11" name="Picture 10" descr="10-polar-bear-ice-melt.w529.h529.2x.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119843"/>
            <a:ext cx="5413777" cy="4967111"/>
          </a:xfrm>
          <a:prstGeom prst="rect">
            <a:avLst/>
          </a:prstGeom>
        </p:spPr>
      </p:pic>
      <p:sp>
        <p:nvSpPr>
          <p:cNvPr id="12" name="Content Placeholder 7"/>
          <p:cNvSpPr txBox="1">
            <a:spLocks/>
          </p:cNvSpPr>
          <p:nvPr/>
        </p:nvSpPr>
        <p:spPr>
          <a:xfrm>
            <a:off x="2" y="2381616"/>
            <a:ext cx="5413779" cy="1093411"/>
          </a:xfrm>
          <a:prstGeom prst="rect">
            <a:avLst/>
          </a:prstGeom>
        </p:spPr>
        <p:txBody>
          <a:bodyPr vert="horz" lIns="162531" tIns="81265" rIns="162531" bIns="81265">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700" dirty="0">
                <a:solidFill>
                  <a:schemeClr val="bg1"/>
                </a:solidFill>
                <a:latin typeface="Gotham Book"/>
                <a:cs typeface="Gotham Book"/>
              </a:rPr>
              <a:t>Armageddon</a:t>
            </a:r>
            <a:r>
              <a:rPr lang="en-US" dirty="0">
                <a:solidFill>
                  <a:schemeClr val="bg1"/>
                </a:solidFill>
                <a:latin typeface="Gotham Book"/>
                <a:cs typeface="Gotham Book"/>
              </a:rPr>
              <a:t> </a:t>
            </a:r>
          </a:p>
        </p:txBody>
      </p:sp>
      <p:sp>
        <p:nvSpPr>
          <p:cNvPr id="13" name="Content Placeholder 7"/>
          <p:cNvSpPr txBox="1">
            <a:spLocks/>
          </p:cNvSpPr>
          <p:nvPr/>
        </p:nvSpPr>
        <p:spPr>
          <a:xfrm>
            <a:off x="5413783" y="2409837"/>
            <a:ext cx="5413775" cy="1093411"/>
          </a:xfrm>
          <a:prstGeom prst="rect">
            <a:avLst/>
          </a:prstGeom>
        </p:spPr>
        <p:txBody>
          <a:bodyPr vert="horz" lIns="162531" tIns="81265" rIns="162531" bIns="81265">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bg1"/>
                </a:solidFill>
                <a:latin typeface="Gotham Medium"/>
                <a:cs typeface="Gotham Medium"/>
              </a:rPr>
              <a:t>Social Benefits </a:t>
            </a:r>
          </a:p>
        </p:txBody>
      </p:sp>
      <p:sp>
        <p:nvSpPr>
          <p:cNvPr id="14" name="TextBox 13"/>
          <p:cNvSpPr txBox="1"/>
          <p:nvPr/>
        </p:nvSpPr>
        <p:spPr>
          <a:xfrm>
            <a:off x="0" y="3082662"/>
            <a:ext cx="5413777" cy="548838"/>
          </a:xfrm>
          <a:prstGeom prst="rect">
            <a:avLst/>
          </a:prstGeom>
          <a:solidFill>
            <a:schemeClr val="bg1">
              <a:alpha val="70000"/>
            </a:schemeClr>
          </a:solidFill>
        </p:spPr>
        <p:txBody>
          <a:bodyPr wrap="square" lIns="162531" tIns="81265" rIns="162531" bIns="81265" rtlCol="0">
            <a:spAutoFit/>
          </a:bodyPr>
          <a:lstStyle/>
          <a:p>
            <a:pPr algn="ctr"/>
            <a:r>
              <a:rPr lang="en-US" sz="2500" i="1" dirty="0">
                <a:solidFill>
                  <a:srgbClr val="0C4358"/>
                </a:solidFill>
                <a:latin typeface="Gotham Book"/>
                <a:cs typeface="Gotham Book"/>
              </a:rPr>
              <a:t>Global Warming</a:t>
            </a:r>
          </a:p>
        </p:txBody>
      </p:sp>
      <p:sp>
        <p:nvSpPr>
          <p:cNvPr id="15" name="TextBox 14"/>
          <p:cNvSpPr txBox="1"/>
          <p:nvPr/>
        </p:nvSpPr>
        <p:spPr>
          <a:xfrm>
            <a:off x="5413777" y="3062138"/>
            <a:ext cx="5413777" cy="548838"/>
          </a:xfrm>
          <a:prstGeom prst="rect">
            <a:avLst/>
          </a:prstGeom>
          <a:solidFill>
            <a:schemeClr val="bg1">
              <a:alpha val="70000"/>
            </a:schemeClr>
          </a:solidFill>
        </p:spPr>
        <p:txBody>
          <a:bodyPr wrap="square" lIns="162531" tIns="81265" rIns="162531" bIns="81265" rtlCol="0">
            <a:spAutoFit/>
          </a:bodyPr>
          <a:lstStyle/>
          <a:p>
            <a:pPr algn="ctr"/>
            <a:r>
              <a:rPr lang="en-US" sz="2500" i="1" dirty="0">
                <a:solidFill>
                  <a:srgbClr val="0C4358"/>
                </a:solidFill>
                <a:latin typeface="Gotham Book"/>
                <a:cs typeface="Gotham Book"/>
              </a:rPr>
              <a:t>Opportunity</a:t>
            </a:r>
          </a:p>
        </p:txBody>
      </p:sp>
      <p:sp>
        <p:nvSpPr>
          <p:cNvPr id="16" name="Oval 15"/>
          <p:cNvSpPr/>
          <p:nvPr/>
        </p:nvSpPr>
        <p:spPr>
          <a:xfrm>
            <a:off x="2252963" y="1665721"/>
            <a:ext cx="812879" cy="8128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endParaRPr lang="en-US" sz="2100" dirty="0">
              <a:solidFill>
                <a:schemeClr val="bg1"/>
              </a:solidFill>
            </a:endParaRPr>
          </a:p>
        </p:txBody>
      </p:sp>
      <p:sp>
        <p:nvSpPr>
          <p:cNvPr id="17" name="Oval 16"/>
          <p:cNvSpPr/>
          <p:nvPr/>
        </p:nvSpPr>
        <p:spPr>
          <a:xfrm>
            <a:off x="7982634" y="1665403"/>
            <a:ext cx="812879" cy="812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endParaRPr lang="en-US" sz="2100" dirty="0">
              <a:solidFill>
                <a:schemeClr val="bg1"/>
              </a:solidFill>
            </a:endParaRPr>
          </a:p>
        </p:txBody>
      </p:sp>
      <p:sp>
        <p:nvSpPr>
          <p:cNvPr id="18" name="TextBox 17"/>
          <p:cNvSpPr txBox="1"/>
          <p:nvPr/>
        </p:nvSpPr>
        <p:spPr>
          <a:xfrm>
            <a:off x="7327191" y="1786398"/>
            <a:ext cx="2127253" cy="548838"/>
          </a:xfrm>
          <a:prstGeom prst="rect">
            <a:avLst/>
          </a:prstGeom>
          <a:noFill/>
        </p:spPr>
        <p:txBody>
          <a:bodyPr wrap="square" lIns="162531" tIns="81265" rIns="162531" bIns="81265" rtlCol="0">
            <a:spAutoFit/>
          </a:bodyPr>
          <a:lstStyle/>
          <a:p>
            <a:pPr algn="ctr"/>
            <a:r>
              <a:rPr lang="en-US" sz="2500" dirty="0">
                <a:solidFill>
                  <a:srgbClr val="FFFFFF"/>
                </a:solidFill>
                <a:latin typeface="Gotham Book"/>
                <a:cs typeface="Gotham Book"/>
              </a:rPr>
              <a:t>‘08</a:t>
            </a:r>
          </a:p>
        </p:txBody>
      </p:sp>
      <p:sp>
        <p:nvSpPr>
          <p:cNvPr id="20" name="Oval 19"/>
          <p:cNvSpPr/>
          <p:nvPr/>
        </p:nvSpPr>
        <p:spPr>
          <a:xfrm>
            <a:off x="13076035" y="1635399"/>
            <a:ext cx="812879" cy="81280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endParaRPr lang="en-US" sz="2100" dirty="0">
              <a:solidFill>
                <a:srgbClr val="00929D"/>
              </a:solidFill>
            </a:endParaRPr>
          </a:p>
        </p:txBody>
      </p:sp>
      <p:sp>
        <p:nvSpPr>
          <p:cNvPr id="21" name="TextBox 20"/>
          <p:cNvSpPr txBox="1"/>
          <p:nvPr/>
        </p:nvSpPr>
        <p:spPr>
          <a:xfrm>
            <a:off x="12420592" y="1780162"/>
            <a:ext cx="2127253" cy="548838"/>
          </a:xfrm>
          <a:prstGeom prst="rect">
            <a:avLst/>
          </a:prstGeom>
          <a:noFill/>
        </p:spPr>
        <p:txBody>
          <a:bodyPr wrap="square" lIns="162531" tIns="81265" rIns="162531" bIns="81265" rtlCol="0">
            <a:spAutoFit/>
          </a:bodyPr>
          <a:lstStyle/>
          <a:p>
            <a:pPr algn="ctr"/>
            <a:r>
              <a:rPr lang="en-US" sz="2500" dirty="0">
                <a:solidFill>
                  <a:srgbClr val="FFFFFF"/>
                </a:solidFill>
                <a:latin typeface="Gotham Book"/>
                <a:cs typeface="Gotham Book"/>
              </a:rPr>
              <a:t>&gt;’08</a:t>
            </a:r>
          </a:p>
        </p:txBody>
      </p:sp>
      <p:sp>
        <p:nvSpPr>
          <p:cNvPr id="22" name="TextBox 21"/>
          <p:cNvSpPr txBox="1"/>
          <p:nvPr/>
        </p:nvSpPr>
        <p:spPr>
          <a:xfrm>
            <a:off x="10831605" y="3080830"/>
            <a:ext cx="5413777" cy="548838"/>
          </a:xfrm>
          <a:prstGeom prst="rect">
            <a:avLst/>
          </a:prstGeom>
          <a:solidFill>
            <a:schemeClr val="bg1">
              <a:alpha val="70000"/>
            </a:schemeClr>
          </a:solidFill>
        </p:spPr>
        <p:txBody>
          <a:bodyPr wrap="square" lIns="162531" tIns="81265" rIns="162531" bIns="81265" rtlCol="0">
            <a:spAutoFit/>
          </a:bodyPr>
          <a:lstStyle/>
          <a:p>
            <a:pPr algn="ctr"/>
            <a:r>
              <a:rPr lang="en-US" sz="2500" i="1" dirty="0">
                <a:solidFill>
                  <a:srgbClr val="0C4358"/>
                </a:solidFill>
                <a:latin typeface="Gotham Book"/>
                <a:cs typeface="Gotham Book"/>
              </a:rPr>
              <a:t>Family and Health</a:t>
            </a:r>
          </a:p>
        </p:txBody>
      </p:sp>
      <p:sp>
        <p:nvSpPr>
          <p:cNvPr id="24" name="Right Arrow 23"/>
          <p:cNvSpPr/>
          <p:nvPr/>
        </p:nvSpPr>
        <p:spPr>
          <a:xfrm>
            <a:off x="10819240" y="2117421"/>
            <a:ext cx="5430034" cy="1300480"/>
          </a:xfrm>
          <a:prstGeom prst="rightArrow">
            <a:avLst>
              <a:gd name="adj1" fmla="val 50000"/>
              <a:gd name="adj2" fmla="val 6102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endParaRPr lang="en-US">
              <a:solidFill>
                <a:srgbClr val="00929D"/>
              </a:solidFill>
              <a:latin typeface="Gotham Medium"/>
              <a:cs typeface="Gotham Medium"/>
            </a:endParaRPr>
          </a:p>
        </p:txBody>
      </p:sp>
      <p:sp>
        <p:nvSpPr>
          <p:cNvPr id="25" name="Content Placeholder 7"/>
          <p:cNvSpPr txBox="1">
            <a:spLocks/>
          </p:cNvSpPr>
          <p:nvPr/>
        </p:nvSpPr>
        <p:spPr>
          <a:xfrm>
            <a:off x="10996904" y="2409837"/>
            <a:ext cx="4683336" cy="1093411"/>
          </a:xfrm>
          <a:prstGeom prst="rect">
            <a:avLst/>
          </a:prstGeom>
          <a:noFill/>
          <a:ln>
            <a:noFill/>
          </a:ln>
        </p:spPr>
        <p:txBody>
          <a:bodyPr vert="horz" lIns="162531" tIns="81265" rIns="162531" bIns="81265">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bg1"/>
                </a:solidFill>
                <a:latin typeface="Gotham Medium"/>
                <a:cs typeface="Gotham Medium"/>
              </a:rPr>
              <a:t>Personal Relevance</a:t>
            </a:r>
          </a:p>
        </p:txBody>
      </p:sp>
      <p:sp>
        <p:nvSpPr>
          <p:cNvPr id="26" name="TextBox 25"/>
          <p:cNvSpPr txBox="1"/>
          <p:nvPr/>
        </p:nvSpPr>
        <p:spPr>
          <a:xfrm>
            <a:off x="1572432" y="1804578"/>
            <a:ext cx="2127253" cy="548838"/>
          </a:xfrm>
          <a:prstGeom prst="rect">
            <a:avLst/>
          </a:prstGeom>
          <a:noFill/>
        </p:spPr>
        <p:txBody>
          <a:bodyPr wrap="square" lIns="162531" tIns="81265" rIns="162531" bIns="81265" rtlCol="0">
            <a:spAutoFit/>
          </a:bodyPr>
          <a:lstStyle/>
          <a:p>
            <a:pPr algn="ctr"/>
            <a:r>
              <a:rPr lang="en-US" sz="2500" dirty="0">
                <a:solidFill>
                  <a:srgbClr val="FFFFFF"/>
                </a:solidFill>
                <a:latin typeface="Gotham Book"/>
                <a:cs typeface="Gotham Book"/>
              </a:rPr>
              <a:t>&lt;‘08</a:t>
            </a:r>
          </a:p>
        </p:txBody>
      </p:sp>
      <p:sp>
        <p:nvSpPr>
          <p:cNvPr id="19" name="Title 18"/>
          <p:cNvSpPr>
            <a:spLocks noGrp="1"/>
          </p:cNvSpPr>
          <p:nvPr>
            <p:ph type="title"/>
          </p:nvPr>
        </p:nvSpPr>
        <p:spPr>
          <a:xfrm>
            <a:off x="570404" y="469587"/>
            <a:ext cx="11488690" cy="749120"/>
          </a:xfrm>
        </p:spPr>
        <p:txBody>
          <a:bodyPr/>
          <a:lstStyle/>
          <a:p>
            <a:r>
              <a:rPr lang="en-US" cap="none" dirty="0" smtClean="0"/>
              <a:t>Message Evolution</a:t>
            </a:r>
            <a:endParaRPr lang="en-US" cap="none" dirty="0"/>
          </a:p>
        </p:txBody>
      </p:sp>
    </p:spTree>
    <p:extLst>
      <p:ext uri="{BB962C8B-B14F-4D97-AF65-F5344CB8AC3E}">
        <p14:creationId xmlns:p14="http://schemas.microsoft.com/office/powerpoint/2010/main" val="37714068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8195" y="622260"/>
            <a:ext cx="9111688" cy="749120"/>
          </a:xfrm>
        </p:spPr>
        <p:txBody>
          <a:bodyPr/>
          <a:lstStyle/>
          <a:p>
            <a:r>
              <a:rPr lang="en-US" cap="none" dirty="0" smtClean="0">
                <a:solidFill>
                  <a:srgbClr val="0E4A62"/>
                </a:solidFill>
              </a:rPr>
              <a:t>Personal Relevance</a:t>
            </a:r>
            <a:endParaRPr lang="en-US" cap="none" dirty="0">
              <a:solidFill>
                <a:srgbClr val="0E4A62"/>
              </a:solidFill>
            </a:endParaRPr>
          </a:p>
        </p:txBody>
      </p:sp>
      <p:sp>
        <p:nvSpPr>
          <p:cNvPr id="3" name="Text Placeholder 4"/>
          <p:cNvSpPr txBox="1">
            <a:spLocks/>
          </p:cNvSpPr>
          <p:nvPr/>
        </p:nvSpPr>
        <p:spPr>
          <a:xfrm>
            <a:off x="6538212" y="1666212"/>
            <a:ext cx="9279466" cy="6023279"/>
          </a:xfrm>
          <a:prstGeom prst="rect">
            <a:avLst/>
          </a:prstGeom>
        </p:spPr>
        <p:txBody>
          <a:bodyPr lIns="162531" tIns="81265" rIns="162531" bIns="81265">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2"/>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2"/>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10000"/>
              </a:lnSpc>
              <a:buSzPct val="100000"/>
              <a:buNone/>
            </a:pPr>
            <a:r>
              <a:rPr lang="en-US" sz="3300" b="1" dirty="0">
                <a:solidFill>
                  <a:srgbClr val="0E4A62"/>
                </a:solidFill>
              </a:rPr>
              <a:t>SALIENCE, CLIMATE IMPACTS</a:t>
            </a:r>
            <a:r>
              <a:rPr lang="en-US" sz="3300" dirty="0">
                <a:solidFill>
                  <a:srgbClr val="0E4A62"/>
                </a:solidFill>
              </a:rPr>
              <a:t>:</a:t>
            </a:r>
            <a:r>
              <a:rPr lang="en-US" sz="3300" dirty="0">
                <a:solidFill>
                  <a:srgbClr val="7C7C7C"/>
                </a:solidFill>
              </a:rPr>
              <a:t> With your own eyes. Link to daily</a:t>
            </a:r>
            <a:r>
              <a:rPr lang="en-US" sz="3300" dirty="0">
                <a:solidFill>
                  <a:srgbClr val="767171"/>
                </a:solidFill>
              </a:rPr>
              <a:t>/local lives</a:t>
            </a:r>
            <a:r>
              <a:rPr lang="en-US" sz="3300" dirty="0">
                <a:solidFill>
                  <a:srgbClr val="7C7C7C"/>
                </a:solidFill>
              </a:rPr>
              <a:t>.</a:t>
            </a:r>
          </a:p>
          <a:p>
            <a:pPr marL="0" lvl="1" indent="0">
              <a:lnSpc>
                <a:spcPct val="110000"/>
              </a:lnSpc>
              <a:buSzPct val="100000"/>
              <a:buNone/>
            </a:pPr>
            <a:endParaRPr lang="en-US" dirty="0">
              <a:solidFill>
                <a:srgbClr val="0C5B84"/>
              </a:solidFill>
            </a:endParaRPr>
          </a:p>
          <a:p>
            <a:pPr marL="0" lvl="1" indent="0">
              <a:lnSpc>
                <a:spcPct val="110000"/>
              </a:lnSpc>
              <a:buSzPct val="100000"/>
              <a:buNone/>
            </a:pPr>
            <a:r>
              <a:rPr lang="en-US" sz="3300" b="1" dirty="0">
                <a:solidFill>
                  <a:srgbClr val="0E4A62"/>
                </a:solidFill>
              </a:rPr>
              <a:t>UNAMBIGUIOUS SOLUTIONS</a:t>
            </a:r>
            <a:r>
              <a:rPr lang="en-US" sz="3300" dirty="0">
                <a:solidFill>
                  <a:srgbClr val="7C7C7C"/>
                </a:solidFill>
              </a:rPr>
              <a:t>: Proven solutions that solve the problem and benefit the economy, our health and our security.</a:t>
            </a:r>
          </a:p>
          <a:p>
            <a:pPr marL="0" lvl="1" indent="0">
              <a:lnSpc>
                <a:spcPct val="110000"/>
              </a:lnSpc>
              <a:buSzPct val="100000"/>
              <a:buNone/>
            </a:pPr>
            <a:endParaRPr lang="en-US" dirty="0">
              <a:solidFill>
                <a:schemeClr val="bg1">
                  <a:lumMod val="50000"/>
                </a:schemeClr>
              </a:solidFill>
            </a:endParaRPr>
          </a:p>
          <a:p>
            <a:pPr marL="0" lvl="1" indent="0">
              <a:lnSpc>
                <a:spcPct val="110000"/>
              </a:lnSpc>
              <a:buSzPct val="100000"/>
              <a:buNone/>
            </a:pPr>
            <a:r>
              <a:rPr lang="en-US" sz="3300" b="1" dirty="0">
                <a:solidFill>
                  <a:srgbClr val="0E4A62"/>
                </a:solidFill>
              </a:rPr>
              <a:t>AGENCY, EMPOWERMENT</a:t>
            </a:r>
            <a:r>
              <a:rPr lang="en-US" sz="3300" dirty="0">
                <a:solidFill>
                  <a:srgbClr val="7C7C7C"/>
                </a:solidFill>
              </a:rPr>
              <a:t>:</a:t>
            </a:r>
            <a:r>
              <a:rPr lang="en-US" sz="3300" b="1" dirty="0">
                <a:solidFill>
                  <a:srgbClr val="7C7C7C"/>
                </a:solidFill>
              </a:rPr>
              <a:t> </a:t>
            </a:r>
            <a:r>
              <a:rPr lang="en-US" sz="3300" dirty="0">
                <a:solidFill>
                  <a:srgbClr val="7C7C7C"/>
                </a:solidFill>
              </a:rPr>
              <a:t>You, your community, company, and nation can act.</a:t>
            </a:r>
          </a:p>
          <a:p>
            <a:pPr marL="0" lvl="1">
              <a:lnSpc>
                <a:spcPct val="110000"/>
              </a:lnSpc>
              <a:buSzPct val="100000"/>
              <a:buBlip>
                <a:blip r:embed="rId3"/>
              </a:buBlip>
            </a:pPr>
            <a:endParaRPr lang="en-US" dirty="0">
              <a:solidFill>
                <a:schemeClr val="bg1">
                  <a:lumMod val="50000"/>
                </a:schemeClr>
              </a:solidFill>
            </a:endParaRPr>
          </a:p>
          <a:p>
            <a:pPr marL="0" lvl="1" indent="0">
              <a:lnSpc>
                <a:spcPct val="110000"/>
              </a:lnSpc>
              <a:buSzPct val="100000"/>
              <a:buNone/>
            </a:pPr>
            <a:r>
              <a:rPr lang="en-US" sz="3300" b="1" dirty="0">
                <a:solidFill>
                  <a:srgbClr val="0E4A62"/>
                </a:solidFill>
              </a:rPr>
              <a:t>MORAL IMPERATIVE</a:t>
            </a:r>
            <a:r>
              <a:rPr lang="en-US" sz="3300" dirty="0">
                <a:solidFill>
                  <a:srgbClr val="0E4A62"/>
                </a:solidFill>
              </a:rPr>
              <a:t>: </a:t>
            </a:r>
            <a:r>
              <a:rPr lang="en-US" sz="3300" dirty="0"/>
              <a:t>Responsibility to our children, families, and communities.</a:t>
            </a:r>
          </a:p>
          <a:p>
            <a:pPr>
              <a:lnSpc>
                <a:spcPct val="110000"/>
              </a:lnSpc>
            </a:pPr>
            <a:endParaRPr lang="en-US" dirty="0"/>
          </a:p>
        </p:txBody>
      </p:sp>
      <p:pic>
        <p:nvPicPr>
          <p:cNvPr id="5" name="Picture 4" descr="shutterstock_44221012-RGB-LARGE.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6272218" cy="8077829"/>
          </a:xfrm>
          <a:prstGeom prst="rect">
            <a:avLst/>
          </a:prstGeom>
        </p:spPr>
      </p:pic>
    </p:spTree>
    <p:extLst>
      <p:ext uri="{BB962C8B-B14F-4D97-AF65-F5344CB8AC3E}">
        <p14:creationId xmlns:p14="http://schemas.microsoft.com/office/powerpoint/2010/main" val="24462376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315" y="714035"/>
            <a:ext cx="15015623" cy="749120"/>
          </a:xfrm>
        </p:spPr>
        <p:txBody>
          <a:bodyPr/>
          <a:lstStyle/>
          <a:p>
            <a:r>
              <a:rPr lang="en-US" dirty="0" smtClean="0"/>
              <a:t>Let’s Talk Climate and Health: </a:t>
            </a:r>
            <a:br>
              <a:rPr lang="en-US" dirty="0" smtClean="0"/>
            </a:br>
            <a:r>
              <a:rPr lang="en-US" dirty="0" smtClean="0"/>
              <a:t>Communication Guidance For Health Professionals</a:t>
            </a:r>
            <a:br>
              <a:rPr lang="en-US" dirty="0" smtClean="0"/>
            </a:br>
            <a:endParaRPr lang="en-US" dirty="0"/>
          </a:p>
        </p:txBody>
      </p:sp>
      <p:pic>
        <p:nvPicPr>
          <p:cNvPr id="6" name="Picture 5" descr="Comms-Guide-Health-V4-cove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6808" y="1609335"/>
            <a:ext cx="4704030" cy="565119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7434156" y="7407575"/>
            <a:ext cx="9788041" cy="584759"/>
          </a:xfrm>
          <a:prstGeom prst="rect">
            <a:avLst/>
          </a:prstGeom>
        </p:spPr>
        <p:txBody>
          <a:bodyPr wrap="square" lIns="91422" tIns="45712" rIns="91422" bIns="45712">
            <a:spAutoFit/>
          </a:bodyPr>
          <a:lstStyle/>
          <a:p>
            <a:r>
              <a:rPr lang="en-US" b="1" dirty="0" smtClean="0">
                <a:latin typeface="Gotham Book"/>
                <a:cs typeface="Gotham Book"/>
                <a:hlinkClick r:id="rId4"/>
              </a:rPr>
              <a:t>climateforhealth.org/lets-talk</a:t>
            </a:r>
            <a:endParaRPr lang="en-US" b="1" dirty="0">
              <a:latin typeface="Gotham Book"/>
              <a:cs typeface="Gotham Book"/>
            </a:endParaRPr>
          </a:p>
        </p:txBody>
      </p:sp>
    </p:spTree>
    <p:extLst>
      <p:ext uri="{BB962C8B-B14F-4D97-AF65-F5344CB8AC3E}">
        <p14:creationId xmlns:p14="http://schemas.microsoft.com/office/powerpoint/2010/main" val="253393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TYPE-LAPTOP-facebook.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8460901" cy="4658153"/>
          </a:xfrm>
          <a:prstGeom prst="rect">
            <a:avLst/>
          </a:prstGeom>
        </p:spPr>
      </p:pic>
      <p:pic>
        <p:nvPicPr>
          <p:cNvPr id="4" name="Picture 3" descr="DSC_5350.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00103" y="1"/>
            <a:ext cx="8057489" cy="4643795"/>
          </a:xfrm>
          <a:prstGeom prst="rect">
            <a:avLst/>
          </a:prstGeom>
        </p:spPr>
      </p:pic>
      <p:pic>
        <p:nvPicPr>
          <p:cNvPr id="5" name="Picture 4" descr="DSC_5606.jpg"/>
          <p:cNvPicPr>
            <a:picLocks noChangeAspect="1"/>
          </p:cNvPicPr>
          <p:nvPr/>
        </p:nvPicPr>
        <p:blipFill rotWithShape="1">
          <a:blip r:embed="rId5" cstate="email">
            <a:extLst>
              <a:ext uri="{28A0092B-C50C-407E-A947-70E740481C1C}">
                <a14:useLocalDpi xmlns:a14="http://schemas.microsoft.com/office/drawing/2010/main"/>
              </a:ext>
            </a:extLst>
          </a:blip>
          <a:srcRect r="-2833"/>
          <a:stretch/>
        </p:blipFill>
        <p:spPr>
          <a:xfrm>
            <a:off x="3" y="4602481"/>
            <a:ext cx="8627931" cy="4541520"/>
          </a:xfrm>
          <a:prstGeom prst="rect">
            <a:avLst/>
          </a:prstGeom>
        </p:spPr>
      </p:pic>
      <p:pic>
        <p:nvPicPr>
          <p:cNvPr id="6" name="Picture 5" descr="DSC_2411.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23868" y="4598739"/>
            <a:ext cx="8033720" cy="4545263"/>
          </a:xfrm>
          <a:prstGeom prst="rect">
            <a:avLst/>
          </a:prstGeom>
        </p:spPr>
      </p:pic>
      <p:sp>
        <p:nvSpPr>
          <p:cNvPr id="10" name="Rectangle 9"/>
          <p:cNvSpPr/>
          <p:nvPr/>
        </p:nvSpPr>
        <p:spPr>
          <a:xfrm>
            <a:off x="0" y="3"/>
            <a:ext cx="8182986" cy="617919"/>
          </a:xfrm>
          <a:prstGeom prst="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r>
              <a:rPr lang="en-US" sz="2900" b="1" dirty="0">
                <a:solidFill>
                  <a:schemeClr val="tx1"/>
                </a:solidFill>
                <a:latin typeface="Gotham Medium"/>
                <a:cs typeface="Gotham Medium"/>
              </a:rPr>
              <a:t>Writing a letter to an editor</a:t>
            </a:r>
          </a:p>
        </p:txBody>
      </p:sp>
      <p:sp>
        <p:nvSpPr>
          <p:cNvPr id="11" name="Rectangle 10"/>
          <p:cNvSpPr/>
          <p:nvPr/>
        </p:nvSpPr>
        <p:spPr>
          <a:xfrm>
            <a:off x="8074603" y="3"/>
            <a:ext cx="8182984" cy="617919"/>
          </a:xfrm>
          <a:prstGeom prst="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r>
              <a:rPr lang="en-US" sz="2900" b="1" dirty="0">
                <a:solidFill>
                  <a:schemeClr val="tx1"/>
                </a:solidFill>
                <a:latin typeface="Gotham Medium"/>
                <a:cs typeface="Gotham Medium"/>
              </a:rPr>
              <a:t>Giving a speech</a:t>
            </a:r>
          </a:p>
        </p:txBody>
      </p:sp>
      <p:sp>
        <p:nvSpPr>
          <p:cNvPr id="12" name="Rectangle 11"/>
          <p:cNvSpPr/>
          <p:nvPr/>
        </p:nvSpPr>
        <p:spPr>
          <a:xfrm>
            <a:off x="-325152" y="8526085"/>
            <a:ext cx="8580394" cy="617919"/>
          </a:xfrm>
          <a:prstGeom prst="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r>
              <a:rPr lang="en-US" sz="2900" b="1" dirty="0">
                <a:solidFill>
                  <a:schemeClr val="tx1"/>
                </a:solidFill>
                <a:latin typeface="Gotham Medium"/>
                <a:cs typeface="Gotham Medium"/>
              </a:rPr>
              <a:t>Informal conversation</a:t>
            </a:r>
          </a:p>
        </p:txBody>
      </p:sp>
      <p:sp>
        <p:nvSpPr>
          <p:cNvPr id="13" name="Rectangle 12"/>
          <p:cNvSpPr/>
          <p:nvPr/>
        </p:nvSpPr>
        <p:spPr>
          <a:xfrm>
            <a:off x="8255245" y="8526085"/>
            <a:ext cx="8002348" cy="617919"/>
          </a:xfrm>
          <a:prstGeom prst="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r>
              <a:rPr lang="en-US" sz="2900" b="1" dirty="0">
                <a:solidFill>
                  <a:schemeClr val="tx1"/>
                </a:solidFill>
                <a:latin typeface="Gotham Medium"/>
                <a:cs typeface="Gotham Medium"/>
              </a:rPr>
              <a:t>Talking with elected officials</a:t>
            </a:r>
          </a:p>
        </p:txBody>
      </p:sp>
    </p:spTree>
    <p:extLst>
      <p:ext uri="{BB962C8B-B14F-4D97-AF65-F5344CB8AC3E}">
        <p14:creationId xmlns:p14="http://schemas.microsoft.com/office/powerpoint/2010/main" val="29428186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930" y="491115"/>
            <a:ext cx="11488690" cy="749120"/>
          </a:xfrm>
        </p:spPr>
        <p:txBody>
          <a:bodyPr/>
          <a:lstStyle/>
          <a:p>
            <a:r>
              <a:rPr lang="en-US" cap="none" dirty="0" smtClean="0"/>
              <a:t>#1 Successful Tested Message = Health</a:t>
            </a:r>
            <a:endParaRPr lang="en-US" cap="none" dirty="0"/>
          </a:p>
        </p:txBody>
      </p:sp>
      <p:sp>
        <p:nvSpPr>
          <p:cNvPr id="3" name="TextBox 2"/>
          <p:cNvSpPr txBox="1"/>
          <p:nvPr/>
        </p:nvSpPr>
        <p:spPr>
          <a:xfrm>
            <a:off x="641746" y="1458724"/>
            <a:ext cx="15021631" cy="5088542"/>
          </a:xfrm>
          <a:prstGeom prst="rect">
            <a:avLst/>
          </a:prstGeom>
          <a:noFill/>
        </p:spPr>
        <p:txBody>
          <a:bodyPr wrap="square" lIns="162531" tIns="81265" rIns="162531" bIns="81265" rtlCol="0">
            <a:spAutoFit/>
          </a:bodyPr>
          <a:lstStyle/>
          <a:p>
            <a:pPr defTabSz="584200">
              <a:defRPr>
                <a:solidFill>
                  <a:srgbClr val="535353"/>
                </a:solidFill>
                <a:latin typeface="Helvetica Neue"/>
                <a:ea typeface="Helvetica Neue"/>
                <a:cs typeface="Helvetica Neue"/>
                <a:sym typeface="Helvetica Neue"/>
              </a:defRPr>
            </a:pPr>
            <a:r>
              <a:rPr lang="en-US" dirty="0" smtClean="0"/>
              <a:t>“Our </a:t>
            </a:r>
            <a:r>
              <a:rPr lang="en-US" dirty="0"/>
              <a:t>families’ health matters. When the </a:t>
            </a:r>
            <a:r>
              <a:rPr lang="en-US" b="1" dirty="0"/>
              <a:t>American Lung Association</a:t>
            </a:r>
            <a:r>
              <a:rPr lang="en-US" dirty="0"/>
              <a:t> tells us that toxic pollution in the </a:t>
            </a:r>
            <a:r>
              <a:rPr lang="en-US" b="1" dirty="0"/>
              <a:t>air we breathe </a:t>
            </a:r>
            <a:r>
              <a:rPr lang="en-US" dirty="0"/>
              <a:t>is affecting the health of nearly half of all Americans, we need new solutions.  Kids seem to carry inhalers almost as often as lunch boxes. Seniors are stuck inside when weather shifts dramatically to extreme heat or freezing cold. Thankfully, </a:t>
            </a:r>
            <a:r>
              <a:rPr lang="en-US" b="1" dirty="0"/>
              <a:t>we have a plan for a healthier future</a:t>
            </a:r>
            <a:r>
              <a:rPr lang="en-US" dirty="0"/>
              <a:t>. </a:t>
            </a:r>
            <a:r>
              <a:rPr lang="en-US" b="1" dirty="0"/>
              <a:t>We can </a:t>
            </a:r>
            <a:r>
              <a:rPr lang="en-US" dirty="0"/>
              <a:t>use safe, </a:t>
            </a:r>
            <a:r>
              <a:rPr lang="en-US" b="1" dirty="0"/>
              <a:t>clean energy</a:t>
            </a:r>
            <a:r>
              <a:rPr lang="en-US" dirty="0"/>
              <a:t>, like wind and solar, that helps make every breath we take a healthy one. </a:t>
            </a:r>
            <a:r>
              <a:rPr lang="en-US" b="1" dirty="0"/>
              <a:t>We can </a:t>
            </a:r>
            <a:r>
              <a:rPr lang="en-US" dirty="0"/>
              <a:t>walk or bike more often to improve our fitness while cutting down on pollution. And </a:t>
            </a:r>
            <a:r>
              <a:rPr lang="en-US" b="1" dirty="0"/>
              <a:t>we can </a:t>
            </a:r>
            <a:r>
              <a:rPr lang="en-US" dirty="0"/>
              <a:t>make our cities more sustainable so that we can live our best lives. </a:t>
            </a:r>
            <a:r>
              <a:rPr lang="en-US" b="1" dirty="0"/>
              <a:t>We can care for our climate to care for our health</a:t>
            </a:r>
            <a:r>
              <a:rPr lang="en-US" dirty="0" smtClean="0"/>
              <a:t>.”</a:t>
            </a:r>
            <a:endParaRPr lang="en-US" dirty="0"/>
          </a:p>
        </p:txBody>
      </p:sp>
    </p:spTree>
    <p:extLst>
      <p:ext uri="{BB962C8B-B14F-4D97-AF65-F5344CB8AC3E}">
        <p14:creationId xmlns:p14="http://schemas.microsoft.com/office/powerpoint/2010/main" val="3064554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Placeholder 26"/>
          <p:cNvGraphicFramePr>
            <a:graphicFrameLocks noGrp="1"/>
          </p:cNvGraphicFramePr>
          <p:nvPr>
            <p:ph type="tbl" sz="quarter" idx="4294967295"/>
            <p:extLst>
              <p:ext uri="{D42A27DB-BD31-4B8C-83A1-F6EECF244321}">
                <p14:modId xmlns:p14="http://schemas.microsoft.com/office/powerpoint/2010/main" val="1547106404"/>
              </p:ext>
            </p:extLst>
          </p:nvPr>
        </p:nvGraphicFramePr>
        <p:xfrm>
          <a:off x="0" y="-4"/>
          <a:ext cx="16257588" cy="9082557"/>
        </p:xfrm>
        <a:graphic>
          <a:graphicData uri="http://schemas.openxmlformats.org/drawingml/2006/table">
            <a:tbl>
              <a:tblPr firstRow="1" bandRow="1">
                <a:tableStyleId>{5C22544A-7EE6-4342-B048-85BDC9FD1C3A}</a:tableStyleId>
              </a:tblPr>
              <a:tblGrid>
                <a:gridCol w="3556347">
                  <a:extLst>
                    <a:ext uri="{9D8B030D-6E8A-4147-A177-3AD203B41FA5}">
                      <a16:colId xmlns="" xmlns:a16="http://schemas.microsoft.com/office/drawing/2014/main" val="2006600134"/>
                    </a:ext>
                  </a:extLst>
                </a:gridCol>
                <a:gridCol w="5821045">
                  <a:extLst>
                    <a:ext uri="{9D8B030D-6E8A-4147-A177-3AD203B41FA5}">
                      <a16:colId xmlns="" xmlns:a16="http://schemas.microsoft.com/office/drawing/2014/main" val="958332668"/>
                    </a:ext>
                  </a:extLst>
                </a:gridCol>
                <a:gridCol w="6880196">
                  <a:extLst>
                    <a:ext uri="{9D8B030D-6E8A-4147-A177-3AD203B41FA5}">
                      <a16:colId xmlns="" xmlns:a16="http://schemas.microsoft.com/office/drawing/2014/main" val="202749390"/>
                    </a:ext>
                  </a:extLst>
                </a:gridCol>
              </a:tblGrid>
              <a:tr h="762004">
                <a:tc>
                  <a:txBody>
                    <a:bodyPr/>
                    <a:lstStyle/>
                    <a:p>
                      <a:r>
                        <a:rPr lang="en-US" sz="3200" b="0" i="0" dirty="0" smtClean="0">
                          <a:latin typeface="Gotham Book"/>
                          <a:cs typeface="Gotham Book"/>
                        </a:rPr>
                        <a:t>REPLACE</a:t>
                      </a:r>
                      <a:endParaRPr lang="en-US" sz="3200" b="0" i="0" dirty="0">
                        <a:latin typeface="Gotham Book"/>
                        <a:cs typeface="Gotham Book"/>
                      </a:endParaRPr>
                    </a:p>
                  </a:txBody>
                  <a:tcPr marL="325152" marR="162576" marT="60960" marB="60960" anchor="ctr">
                    <a:lnR w="9525" cap="flat" cmpd="sng" algn="ctr">
                      <a:noFill/>
                      <a:prstDash val="solid"/>
                      <a:round/>
                      <a:headEnd type="none" w="med" len="med"/>
                      <a:tailEnd type="none" w="med" len="med"/>
                    </a:lnR>
                    <a:lnB w="38100" cmpd="sng">
                      <a:noFill/>
                    </a:lnB>
                  </a:tcPr>
                </a:tc>
                <a:tc>
                  <a:txBody>
                    <a:bodyPr/>
                    <a:lstStyle/>
                    <a:p>
                      <a:r>
                        <a:rPr lang="en-US" sz="3200" b="0" i="0" dirty="0" smtClean="0">
                          <a:latin typeface="Gotham Book"/>
                          <a:cs typeface="Gotham Book"/>
                        </a:rPr>
                        <a:t>EMBRACE</a:t>
                      </a:r>
                      <a:endParaRPr lang="en-US" sz="3200" b="0" i="0" dirty="0">
                        <a:latin typeface="Gotham Book"/>
                        <a:cs typeface="Gotham Book"/>
                      </a:endParaRPr>
                    </a:p>
                  </a:txBody>
                  <a:tcPr marL="325152" marR="162576" marT="60960" marB="609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B w="38100" cmpd="sng">
                      <a:noFill/>
                    </a:lnB>
                  </a:tcPr>
                </a:tc>
                <a:tc>
                  <a:txBody>
                    <a:bodyPr/>
                    <a:lstStyle/>
                    <a:p>
                      <a:r>
                        <a:rPr lang="en-US" sz="3200" b="0" i="0" dirty="0" smtClean="0">
                          <a:latin typeface="Gotham Book"/>
                          <a:cs typeface="Gotham Book"/>
                        </a:rPr>
                        <a:t>BECAUSE </a:t>
                      </a:r>
                      <a:endParaRPr lang="en-US" sz="3200" b="0" i="0" dirty="0">
                        <a:latin typeface="Gotham Book"/>
                        <a:cs typeface="Gotham Book"/>
                      </a:endParaRPr>
                    </a:p>
                  </a:txBody>
                  <a:tcPr marL="325152" marR="162576" marT="60960" marB="60960" anchor="ctr">
                    <a:lnL w="9525" cap="flat" cmpd="sng" algn="ctr">
                      <a:noFill/>
                      <a:prstDash val="solid"/>
                      <a:round/>
                      <a:headEnd type="none" w="med" len="med"/>
                      <a:tailEnd type="none" w="med" len="med"/>
                    </a:lnL>
                    <a:lnB w="38100" cmpd="sng">
                      <a:noFill/>
                    </a:lnB>
                  </a:tcPr>
                </a:tc>
                <a:extLst>
                  <a:ext uri="{0D108BD9-81ED-4DB2-BD59-A6C34878D82A}">
                    <a16:rowId xmlns="" xmlns:a16="http://schemas.microsoft.com/office/drawing/2014/main" val="825311422"/>
                  </a:ext>
                </a:extLst>
              </a:tr>
              <a:tr h="1422400">
                <a:tc>
                  <a:txBody>
                    <a:bodyPr/>
                    <a:lstStyle/>
                    <a:p>
                      <a:r>
                        <a:rPr lang="en-US" sz="2100" b="0" i="0" dirty="0" smtClean="0">
                          <a:solidFill>
                            <a:schemeClr val="tx2"/>
                          </a:solidFill>
                          <a:latin typeface="Gotham Book"/>
                          <a:cs typeface="Gotham Book"/>
                        </a:rPr>
                        <a:t>Global warming, climate crisis, climate change,</a:t>
                      </a:r>
                      <a:r>
                        <a:rPr lang="en-US" sz="2100" b="0" i="0" baseline="0" dirty="0" smtClean="0">
                          <a:solidFill>
                            <a:schemeClr val="tx2"/>
                          </a:solidFill>
                          <a:latin typeface="Gotham Book"/>
                          <a:cs typeface="Gotham Book"/>
                        </a:rPr>
                        <a:t> climate risk</a:t>
                      </a:r>
                      <a:endParaRPr lang="en-US" sz="2100" b="0" i="0" dirty="0">
                        <a:solidFill>
                          <a:schemeClr val="tx2"/>
                        </a:solidFill>
                        <a:latin typeface="Gotham Book"/>
                        <a:cs typeface="Gotham Book"/>
                      </a:endParaRPr>
                    </a:p>
                  </a:txBody>
                  <a:tcPr marL="325152" marR="162576" marT="60960" marB="60960" anchor="ctr">
                    <a:lnL w="12700" cmpd="sng">
                      <a:noFill/>
                    </a:lnL>
                    <a:lnR w="9525" cap="flat" cmpd="sng" algn="ctr">
                      <a:solidFill>
                        <a:schemeClr val="tx2"/>
                      </a:solidFill>
                      <a:prstDash val="solid"/>
                      <a:round/>
                      <a:headEnd type="none" w="med" len="med"/>
                      <a:tailEnd type="none" w="med" len="med"/>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100" b="1" i="0" dirty="0" smtClean="0">
                          <a:latin typeface="Gotham Medium"/>
                          <a:cs typeface="Gotham Medium"/>
                        </a:rPr>
                        <a:t>Damage to the climate</a:t>
                      </a:r>
                      <a:endParaRPr lang="en-US" sz="2100" b="1" i="0" dirty="0">
                        <a:latin typeface="Gotham Medium"/>
                        <a:cs typeface="Gotham Medium"/>
                      </a:endParaRPr>
                    </a:p>
                  </a:txBody>
                  <a:tcPr marL="325152" marR="162576" marT="60960" marB="6096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100" b="0" i="0" dirty="0" smtClean="0">
                          <a:latin typeface="Gotham Book"/>
                          <a:cs typeface="Gotham Book"/>
                        </a:rPr>
                        <a:t>“damage” implies human causation,</a:t>
                      </a:r>
                      <a:r>
                        <a:rPr lang="en-US" sz="2100" b="0" i="0" baseline="0" dirty="0" smtClean="0">
                          <a:latin typeface="Gotham Book"/>
                          <a:cs typeface="Gotham Book"/>
                        </a:rPr>
                        <a:t> which can be prevented or protected against</a:t>
                      </a:r>
                      <a:endParaRPr lang="en-US" sz="2100" b="0" i="0" dirty="0">
                        <a:latin typeface="Gotham Book"/>
                        <a:cs typeface="Gotham Book"/>
                      </a:endParaRPr>
                    </a:p>
                  </a:txBody>
                  <a:tcPr marL="325152" marR="325152" marT="60960" marB="60960" anchor="ctr">
                    <a:lnL w="9525" cap="flat" cmpd="sng" algn="ctr">
                      <a:solidFill>
                        <a:schemeClr val="tx2"/>
                      </a:solidFill>
                      <a:prstDash val="solid"/>
                      <a:round/>
                      <a:headEnd type="none" w="med" len="med"/>
                      <a:tailEnd type="none" w="med" len="med"/>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13557017"/>
                  </a:ext>
                </a:extLst>
              </a:tr>
              <a:tr h="1422400">
                <a:tc>
                  <a:txBody>
                    <a:bodyPr/>
                    <a:lstStyle/>
                    <a:p>
                      <a:r>
                        <a:rPr lang="en-US" sz="2100" b="0" i="0" dirty="0" smtClean="0">
                          <a:solidFill>
                            <a:schemeClr val="tx2"/>
                          </a:solidFill>
                          <a:latin typeface="Gotham Book"/>
                          <a:cs typeface="Gotham Book"/>
                        </a:rPr>
                        <a:t>Scientists agree</a:t>
                      </a:r>
                      <a:endParaRPr lang="en-US" sz="2100" b="0" i="0" dirty="0">
                        <a:solidFill>
                          <a:schemeClr val="tx2"/>
                        </a:solidFill>
                        <a:latin typeface="Gotham Book"/>
                        <a:cs typeface="Gotham Book"/>
                      </a:endParaRPr>
                    </a:p>
                  </a:txBody>
                  <a:tcPr marL="325152" marR="162576" marT="60960" marB="60960" anchor="ctr">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100" b="1" i="0" dirty="0" smtClean="0">
                          <a:latin typeface="Gotham Medium"/>
                          <a:cs typeface="Gotham Medium"/>
                        </a:rPr>
                        <a:t>[a trusted</a:t>
                      </a:r>
                      <a:r>
                        <a:rPr lang="en-US" sz="2100" b="1" i="0" baseline="0" dirty="0" smtClean="0">
                          <a:latin typeface="Gotham Medium"/>
                          <a:cs typeface="Gotham Medium"/>
                        </a:rPr>
                        <a:t> health messenger]</a:t>
                      </a:r>
                      <a:endParaRPr lang="en-US" sz="2100" b="1" i="0" dirty="0">
                        <a:latin typeface="Gotham Medium"/>
                        <a:cs typeface="Gotham Medium"/>
                      </a:endParaRPr>
                    </a:p>
                  </a:txBody>
                  <a:tcPr marL="325152" marR="162576" marT="60960" marB="6096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100" b="0" i="0" dirty="0" smtClean="0">
                          <a:latin typeface="Gotham Book"/>
                          <a:cs typeface="Gotham Book"/>
                        </a:rPr>
                        <a:t>Americans</a:t>
                      </a:r>
                      <a:r>
                        <a:rPr lang="en-US" sz="2100" b="0" i="0" baseline="0" dirty="0" smtClean="0">
                          <a:latin typeface="Gotham Book"/>
                          <a:cs typeface="Gotham Book"/>
                        </a:rPr>
                        <a:t> think “science” is debatable but trust the American Lung (or Heart) Association on pollution and health</a:t>
                      </a:r>
                      <a:endParaRPr lang="en-US" sz="2100" b="0" i="0" dirty="0">
                        <a:latin typeface="Gotham Book"/>
                        <a:cs typeface="Gotham Book"/>
                      </a:endParaRPr>
                    </a:p>
                  </a:txBody>
                  <a:tcPr marL="325152" marR="325152" marT="60960" marB="60960"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2027857545"/>
                  </a:ext>
                </a:extLst>
              </a:tr>
              <a:tr h="1097280">
                <a:tc>
                  <a:txBody>
                    <a:bodyPr/>
                    <a:lstStyle/>
                    <a:p>
                      <a:r>
                        <a:rPr lang="en-US" sz="2100" b="0" i="0" dirty="0" smtClean="0">
                          <a:solidFill>
                            <a:schemeClr val="tx2"/>
                          </a:solidFill>
                          <a:latin typeface="Gotham Book"/>
                          <a:cs typeface="Gotham Book"/>
                        </a:rPr>
                        <a:t>Threats</a:t>
                      </a:r>
                      <a:r>
                        <a:rPr lang="en-US" sz="2100" b="0" i="0" baseline="0" dirty="0" smtClean="0">
                          <a:solidFill>
                            <a:schemeClr val="tx2"/>
                          </a:solidFill>
                          <a:latin typeface="Gotham Book"/>
                          <a:cs typeface="Gotham Book"/>
                        </a:rPr>
                        <a:t> to the environment/air</a:t>
                      </a:r>
                      <a:endParaRPr lang="en-US" sz="2100" b="0" i="0" dirty="0">
                        <a:solidFill>
                          <a:schemeClr val="tx2"/>
                        </a:solidFill>
                        <a:latin typeface="Gotham Book"/>
                        <a:cs typeface="Gotham Book"/>
                      </a:endParaRPr>
                    </a:p>
                  </a:txBody>
                  <a:tcPr marL="325152" marR="162576" marT="60960" marB="60960" anchor="ctr">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100" b="1" i="0" dirty="0" smtClean="0">
                          <a:latin typeface="Gotham Medium"/>
                          <a:cs typeface="Gotham Medium"/>
                        </a:rPr>
                        <a:t>Air we breathe</a:t>
                      </a:r>
                      <a:endParaRPr lang="en-US" sz="2100" b="1" i="0" dirty="0">
                        <a:latin typeface="Gotham Medium"/>
                        <a:cs typeface="Gotham Medium"/>
                      </a:endParaRPr>
                    </a:p>
                  </a:txBody>
                  <a:tcPr marL="325152" marR="162576" marT="60960" marB="6096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100" b="0" i="0" dirty="0" smtClean="0">
                          <a:latin typeface="Gotham Book"/>
                          <a:cs typeface="Gotham Book"/>
                        </a:rPr>
                        <a:t>Visual language connects more closely</a:t>
                      </a:r>
                      <a:r>
                        <a:rPr lang="en-US" sz="2100" b="0" i="0" baseline="0" dirty="0" smtClean="0">
                          <a:latin typeface="Gotham Book"/>
                          <a:cs typeface="Gotham Book"/>
                        </a:rPr>
                        <a:t> with our primary health needs</a:t>
                      </a:r>
                      <a:r>
                        <a:rPr lang="en-US" sz="2100" b="0" i="0" dirty="0" smtClean="0">
                          <a:latin typeface="Gotham Book"/>
                          <a:cs typeface="Gotham Book"/>
                        </a:rPr>
                        <a:t> </a:t>
                      </a:r>
                      <a:endParaRPr lang="en-US" sz="2100" b="0" i="0" dirty="0">
                        <a:latin typeface="Gotham Book"/>
                        <a:cs typeface="Gotham Book"/>
                      </a:endParaRPr>
                    </a:p>
                  </a:txBody>
                  <a:tcPr marL="325152" marR="325152" marT="60960" marB="60960"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840779099"/>
                  </a:ext>
                </a:extLst>
              </a:tr>
              <a:tr h="1097280">
                <a:tc>
                  <a:txBody>
                    <a:bodyPr/>
                    <a:lstStyle/>
                    <a:p>
                      <a:r>
                        <a:rPr lang="en-US" sz="2100" b="0" i="0" dirty="0" smtClean="0">
                          <a:solidFill>
                            <a:schemeClr val="tx2"/>
                          </a:solidFill>
                          <a:latin typeface="Gotham Book"/>
                          <a:cs typeface="Gotham Book"/>
                        </a:rPr>
                        <a:t>Walk and</a:t>
                      </a:r>
                      <a:r>
                        <a:rPr lang="en-US" sz="2100" b="0" i="0" baseline="0" dirty="0" smtClean="0">
                          <a:solidFill>
                            <a:schemeClr val="tx2"/>
                          </a:solidFill>
                          <a:latin typeface="Gotham Book"/>
                          <a:cs typeface="Gotham Book"/>
                        </a:rPr>
                        <a:t> bike (alone)</a:t>
                      </a:r>
                      <a:endParaRPr lang="en-US" sz="2100" b="0" i="0" dirty="0">
                        <a:solidFill>
                          <a:schemeClr val="tx2"/>
                        </a:solidFill>
                        <a:latin typeface="Gotham Book"/>
                        <a:cs typeface="Gotham Book"/>
                      </a:endParaRPr>
                    </a:p>
                  </a:txBody>
                  <a:tcPr marL="325152" marR="162576" marT="60960" marB="60960" anchor="ctr">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100" b="1" i="0" dirty="0" smtClean="0">
                          <a:latin typeface="Gotham Medium"/>
                          <a:cs typeface="Gotham Medium"/>
                        </a:rPr>
                        <a:t>Walking and</a:t>
                      </a:r>
                      <a:r>
                        <a:rPr lang="en-US" sz="2100" b="1" i="0" baseline="0" dirty="0" smtClean="0">
                          <a:latin typeface="Gotham Medium"/>
                          <a:cs typeface="Gotham Medium"/>
                        </a:rPr>
                        <a:t> biking improves fitness and reduces air pollution</a:t>
                      </a:r>
                      <a:endParaRPr lang="en-US" sz="2100" b="1" i="0" dirty="0">
                        <a:latin typeface="Gotham Medium"/>
                        <a:cs typeface="Gotham Medium"/>
                      </a:endParaRPr>
                    </a:p>
                  </a:txBody>
                  <a:tcPr marL="325152" marR="162576" marT="60960" marB="6096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100" b="0" i="0" dirty="0" smtClean="0">
                          <a:latin typeface="Gotham Book"/>
                          <a:cs typeface="Gotham Book"/>
                        </a:rPr>
                        <a:t>Walking and biking for fitness is more universal/compelling</a:t>
                      </a:r>
                      <a:r>
                        <a:rPr lang="en-US" sz="2100" b="0" i="0" baseline="0" dirty="0" smtClean="0">
                          <a:latin typeface="Gotham Book"/>
                          <a:cs typeface="Gotham Book"/>
                        </a:rPr>
                        <a:t> than for recreation</a:t>
                      </a:r>
                      <a:endParaRPr lang="en-US" sz="2100" b="0" i="0" dirty="0">
                        <a:latin typeface="Gotham Book"/>
                        <a:cs typeface="Gotham Book"/>
                      </a:endParaRPr>
                    </a:p>
                  </a:txBody>
                  <a:tcPr marL="325152" marR="325152" marT="60960" marB="60960"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2258755284"/>
                  </a:ext>
                </a:extLst>
              </a:tr>
              <a:tr h="1097280">
                <a:tc>
                  <a:txBody>
                    <a:bodyPr/>
                    <a:lstStyle/>
                    <a:p>
                      <a:r>
                        <a:rPr lang="en-US" sz="2100" b="0" i="0" dirty="0" smtClean="0">
                          <a:solidFill>
                            <a:schemeClr val="tx2"/>
                          </a:solidFill>
                          <a:latin typeface="Gotham Book"/>
                          <a:cs typeface="Gotham Book"/>
                        </a:rPr>
                        <a:t>Don’t endanger our health by burning fuel</a:t>
                      </a:r>
                      <a:endParaRPr lang="en-US" sz="2100" b="0" i="0" dirty="0">
                        <a:solidFill>
                          <a:schemeClr val="tx2"/>
                        </a:solidFill>
                        <a:latin typeface="Gotham Book"/>
                        <a:cs typeface="Gotham Book"/>
                      </a:endParaRPr>
                    </a:p>
                  </a:txBody>
                  <a:tcPr marL="325152" marR="162576" marT="60960" marB="60960" anchor="ctr">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100" b="1" i="0" dirty="0" smtClean="0">
                          <a:latin typeface="Gotham Medium"/>
                          <a:cs typeface="Gotham Medium"/>
                        </a:rPr>
                        <a:t>Live our best lives</a:t>
                      </a:r>
                      <a:endParaRPr lang="en-US" sz="2100" b="1" i="0" dirty="0">
                        <a:latin typeface="Gotham Medium"/>
                        <a:cs typeface="Gotham Medium"/>
                      </a:endParaRPr>
                    </a:p>
                  </a:txBody>
                  <a:tcPr marL="325152" marR="162576" marT="60960" marB="6096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100" b="0" i="0" dirty="0" smtClean="0">
                          <a:latin typeface="Gotham Book"/>
                          <a:cs typeface="Gotham Book"/>
                        </a:rPr>
                        <a:t>Alarming language</a:t>
                      </a:r>
                      <a:r>
                        <a:rPr lang="en-US" sz="2100" b="0" i="0" baseline="0" dirty="0" smtClean="0">
                          <a:latin typeface="Gotham Book"/>
                          <a:cs typeface="Gotham Book"/>
                        </a:rPr>
                        <a:t> is scary. A hopeful visual is more motivating</a:t>
                      </a:r>
                      <a:endParaRPr lang="en-US" sz="2100" b="0" i="0" dirty="0">
                        <a:latin typeface="Gotham Book"/>
                        <a:cs typeface="Gotham Book"/>
                      </a:endParaRPr>
                    </a:p>
                  </a:txBody>
                  <a:tcPr marL="325152" marR="325152" marT="60960" marB="60960"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509898415"/>
                  </a:ext>
                </a:extLst>
              </a:tr>
              <a:tr h="902052">
                <a:tc>
                  <a:txBody>
                    <a:bodyPr/>
                    <a:lstStyle/>
                    <a:p>
                      <a:r>
                        <a:rPr lang="en-US" sz="2100" b="0" i="0" dirty="0" smtClean="0">
                          <a:solidFill>
                            <a:schemeClr val="tx2"/>
                          </a:solidFill>
                          <a:latin typeface="Gotham Book"/>
                          <a:cs typeface="Gotham Book"/>
                        </a:rPr>
                        <a:t>Natural</a:t>
                      </a:r>
                      <a:r>
                        <a:rPr lang="en-US" sz="2100" b="0" i="0" baseline="0" dirty="0" smtClean="0">
                          <a:solidFill>
                            <a:schemeClr val="tx2"/>
                          </a:solidFill>
                          <a:latin typeface="Gotham Book"/>
                          <a:cs typeface="Gotham Book"/>
                        </a:rPr>
                        <a:t> fuels</a:t>
                      </a:r>
                      <a:endParaRPr lang="en-US" sz="2100" b="0" i="0" dirty="0">
                        <a:solidFill>
                          <a:schemeClr val="tx2"/>
                        </a:solidFill>
                        <a:latin typeface="Gotham Book"/>
                        <a:cs typeface="Gotham Book"/>
                      </a:endParaRPr>
                    </a:p>
                  </a:txBody>
                  <a:tcPr marL="325152" marR="162576" marT="60960" marB="60960" anchor="ctr">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100" b="1" i="0" dirty="0" smtClean="0">
                          <a:latin typeface="Gotham Medium"/>
                          <a:cs typeface="Gotham Medium"/>
                        </a:rPr>
                        <a:t>Wind</a:t>
                      </a:r>
                      <a:r>
                        <a:rPr lang="en-US" sz="2100" b="1" i="0" baseline="0" dirty="0" smtClean="0">
                          <a:latin typeface="Gotham Medium"/>
                          <a:cs typeface="Gotham Medium"/>
                        </a:rPr>
                        <a:t> and solar energy</a:t>
                      </a:r>
                      <a:endParaRPr lang="en-US" sz="2100" b="1" i="0" dirty="0">
                        <a:latin typeface="Gotham Medium"/>
                        <a:cs typeface="Gotham Medium"/>
                      </a:endParaRPr>
                    </a:p>
                  </a:txBody>
                  <a:tcPr marL="325152" marR="162576" marT="60960" marB="6096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100" b="0" i="0" dirty="0" smtClean="0">
                          <a:latin typeface="Gotham Book"/>
                          <a:cs typeface="Gotham Book"/>
                        </a:rPr>
                        <a:t>Coal and oil are considered</a:t>
                      </a:r>
                      <a:r>
                        <a:rPr lang="en-US" sz="2100" b="0" i="0" baseline="0" dirty="0" smtClean="0">
                          <a:latin typeface="Gotham Book"/>
                          <a:cs typeface="Gotham Book"/>
                        </a:rPr>
                        <a:t> by some to be “natural fuels”</a:t>
                      </a:r>
                      <a:endParaRPr lang="en-US" sz="2100" b="0" i="0" dirty="0">
                        <a:latin typeface="Gotham Book"/>
                        <a:cs typeface="Gotham Book"/>
                      </a:endParaRPr>
                    </a:p>
                  </a:txBody>
                  <a:tcPr marL="325152" marR="325152" marT="60960" marB="60960"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 xmlns:a16="http://schemas.microsoft.com/office/drawing/2014/main" val="661357611"/>
                  </a:ext>
                </a:extLst>
              </a:tr>
              <a:tr h="1281861">
                <a:tc>
                  <a:txBody>
                    <a:bodyPr/>
                    <a:lstStyle/>
                    <a:p>
                      <a:r>
                        <a:rPr lang="en-US" sz="2100" b="0" i="0" dirty="0" smtClean="0">
                          <a:solidFill>
                            <a:schemeClr val="tx2"/>
                          </a:solidFill>
                          <a:latin typeface="Gotham Book"/>
                          <a:cs typeface="Gotham Book"/>
                        </a:rPr>
                        <a:t>Stop/mitigate climate</a:t>
                      </a:r>
                      <a:r>
                        <a:rPr lang="en-US" sz="2100" b="0" i="0" baseline="0" dirty="0" smtClean="0">
                          <a:solidFill>
                            <a:schemeClr val="tx2"/>
                          </a:solidFill>
                          <a:latin typeface="Gotham Book"/>
                          <a:cs typeface="Gotham Book"/>
                        </a:rPr>
                        <a:t> change</a:t>
                      </a:r>
                      <a:endParaRPr lang="en-US" sz="2100" b="0" i="0" dirty="0">
                        <a:solidFill>
                          <a:schemeClr val="tx2"/>
                        </a:solidFill>
                        <a:latin typeface="Gotham Book"/>
                        <a:cs typeface="Gotham Book"/>
                      </a:endParaRPr>
                    </a:p>
                  </a:txBody>
                  <a:tcPr marL="325152" marR="162576" marT="60960" marB="60960" anchor="ctr">
                    <a:lnL w="12700" cmpd="sng">
                      <a:noFill/>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100" b="1" i="0" dirty="0" smtClean="0">
                          <a:latin typeface="Gotham Medium"/>
                          <a:cs typeface="Gotham Medium"/>
                        </a:rPr>
                        <a:t>Create healthy and safe communities, protect our families’/children’s health</a:t>
                      </a:r>
                      <a:endParaRPr lang="en-US" sz="2100" b="1" i="0" dirty="0">
                        <a:latin typeface="Gotham Medium"/>
                        <a:cs typeface="Gotham Medium"/>
                      </a:endParaRPr>
                    </a:p>
                  </a:txBody>
                  <a:tcPr marL="325152" marR="162576" marT="60960" marB="6096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100" b="0" i="0" dirty="0" smtClean="0">
                          <a:latin typeface="Gotham Book"/>
                          <a:cs typeface="Gotham Book"/>
                        </a:rPr>
                        <a:t>Focusing</a:t>
                      </a:r>
                      <a:r>
                        <a:rPr lang="en-US" sz="2100" b="0" i="0" baseline="0" dirty="0" smtClean="0">
                          <a:latin typeface="Gotham Book"/>
                          <a:cs typeface="Gotham Book"/>
                        </a:rPr>
                        <a:t> on positive outcomes and personal benefits motivates people to act</a:t>
                      </a:r>
                      <a:endParaRPr lang="en-US" sz="2100" b="0" i="0" dirty="0">
                        <a:latin typeface="Gotham Book"/>
                        <a:cs typeface="Gotham Book"/>
                      </a:endParaRPr>
                    </a:p>
                  </a:txBody>
                  <a:tcPr marL="325152" marR="325152" marT="60960" marB="60960" anchor="ctr">
                    <a:lnL w="9525" cap="flat" cmpd="sng" algn="ctr">
                      <a:solidFill>
                        <a:schemeClr val="tx2"/>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86885473"/>
                  </a:ext>
                </a:extLst>
              </a:tr>
            </a:tbl>
          </a:graphicData>
        </a:graphic>
      </p:graphicFrame>
    </p:spTree>
    <p:extLst>
      <p:ext uri="{BB962C8B-B14F-4D97-AF65-F5344CB8AC3E}">
        <p14:creationId xmlns:p14="http://schemas.microsoft.com/office/powerpoint/2010/main" val="13039456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3260"/>
          <a:stretch/>
        </p:blipFill>
        <p:spPr>
          <a:xfrm>
            <a:off x="2091849" y="0"/>
            <a:ext cx="5995328" cy="804152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76" y="-45237"/>
            <a:ext cx="6365681" cy="80867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48843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_560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 y="0"/>
            <a:ext cx="16257586" cy="9144000"/>
          </a:xfrm>
          <a:prstGeom prst="rect">
            <a:avLst/>
          </a:prstGeom>
        </p:spPr>
      </p:pic>
      <p:sp>
        <p:nvSpPr>
          <p:cNvPr id="3" name="Rectangle 2"/>
          <p:cNvSpPr/>
          <p:nvPr/>
        </p:nvSpPr>
        <p:spPr>
          <a:xfrm>
            <a:off x="-3810120" y="3628427"/>
            <a:ext cx="20067708" cy="1341639"/>
          </a:xfrm>
          <a:prstGeom prst="rect">
            <a:avLst/>
          </a:prstGeom>
          <a:gradFill flip="none" rotWithShape="1">
            <a:gsLst>
              <a:gs pos="57000">
                <a:schemeClr val="bg1">
                  <a:alpha val="59000"/>
                </a:schemeClr>
              </a:gs>
              <a:gs pos="74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31" tIns="81265" rIns="162531" bIns="81265" rtlCol="0" anchor="ctr"/>
          <a:lstStyle/>
          <a:p>
            <a:pPr algn="ctr"/>
            <a:endParaRPr lang="en-US"/>
          </a:p>
        </p:txBody>
      </p:sp>
      <p:sp>
        <p:nvSpPr>
          <p:cNvPr id="4" name="Rectangle 3"/>
          <p:cNvSpPr/>
          <p:nvPr/>
        </p:nvSpPr>
        <p:spPr>
          <a:xfrm>
            <a:off x="0" y="3810613"/>
            <a:ext cx="16257588" cy="1341639"/>
          </a:xfrm>
          <a:prstGeom prst="rect">
            <a:avLst/>
          </a:prstGeom>
          <a:gradFill flip="none" rotWithShape="1">
            <a:gsLst>
              <a:gs pos="57000">
                <a:schemeClr val="bg1">
                  <a:alpha val="59000"/>
                </a:schemeClr>
              </a:gs>
              <a:gs pos="74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31" tIns="81265" rIns="162531" bIns="81265" rtlCol="0" anchor="ctr"/>
          <a:lstStyle/>
          <a:p>
            <a:pPr algn="ctr"/>
            <a:endParaRPr lang="en-US"/>
          </a:p>
        </p:txBody>
      </p:sp>
      <p:sp>
        <p:nvSpPr>
          <p:cNvPr id="5" name="Text Placeholder 3"/>
          <p:cNvSpPr txBox="1">
            <a:spLocks/>
          </p:cNvSpPr>
          <p:nvPr/>
        </p:nvSpPr>
        <p:spPr>
          <a:xfrm>
            <a:off x="0" y="3915675"/>
            <a:ext cx="15467289" cy="783167"/>
          </a:xfrm>
          <a:prstGeom prst="rect">
            <a:avLst/>
          </a:prstGeom>
        </p:spPr>
        <p:txBody>
          <a:bodyPr lIns="162531" tIns="81265" rIns="162531" bIns="81265">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75000"/>
                    <a:lumOff val="25000"/>
                  </a:schemeClr>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1">
                    <a:lumMod val="75000"/>
                    <a:lumOff val="25000"/>
                  </a:schemeClr>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1">
                    <a:lumMod val="75000"/>
                    <a:lumOff val="25000"/>
                  </a:schemeClr>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1">
                    <a:lumMod val="75000"/>
                    <a:lumOff val="25000"/>
                  </a:schemeClr>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1">
                    <a:lumMod val="75000"/>
                    <a:lumOff val="25000"/>
                  </a:schemeClr>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5200" dirty="0" smtClean="0">
                <a:latin typeface="Gotham Medium"/>
                <a:cs typeface="Gotham Medium"/>
              </a:rPr>
              <a:t>Crafting A Successful Personalized Message</a:t>
            </a:r>
            <a:endParaRPr lang="en-US" sz="5200" dirty="0">
              <a:latin typeface="Gotham Medium"/>
              <a:cs typeface="Gotham Medium"/>
            </a:endParaRPr>
          </a:p>
        </p:txBody>
      </p:sp>
      <p:sp>
        <p:nvSpPr>
          <p:cNvPr id="10" name="Slide Number Placeholder 5"/>
          <p:cNvSpPr txBox="1">
            <a:spLocks/>
          </p:cNvSpPr>
          <p:nvPr/>
        </p:nvSpPr>
        <p:spPr>
          <a:xfrm>
            <a:off x="14901230" y="8375389"/>
            <a:ext cx="801589" cy="486835"/>
          </a:xfrm>
          <a:prstGeom prst="rect">
            <a:avLst/>
          </a:prstGeom>
        </p:spPr>
        <p:txBody>
          <a:bodyPr lIns="162531" tIns="81265" rIns="162531" bIns="81265" anchor="ctr"/>
          <a:lstStyle>
            <a:defPPr>
              <a:defRPr lang="en-US"/>
            </a:defPPr>
            <a:lvl1pPr marL="0" algn="r" defTabSz="914400" rtl="0" eaLnBrk="1" latinLnBrk="0" hangingPunct="1">
              <a:defRPr sz="1300" b="0" i="0" kern="1200">
                <a:solidFill>
                  <a:schemeClr val="bg1"/>
                </a:solidFill>
                <a:latin typeface="Gotham Medium"/>
                <a:ea typeface="+mn-ea"/>
                <a:cs typeface="Gotham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9A304A-327F-416F-BA7F-5BF65E2440F4}" type="slidenum">
              <a:rPr lang="en-US" b="0" i="0" smtClean="0">
                <a:latin typeface="Gotham Book"/>
                <a:cs typeface="Gotham Book"/>
              </a:rPr>
              <a:pPr/>
              <a:t>28</a:t>
            </a:fld>
            <a:endParaRPr lang="en-US" b="0" i="0" dirty="0">
              <a:latin typeface="Gotham Book"/>
              <a:cs typeface="Gotham Book"/>
            </a:endParaRPr>
          </a:p>
        </p:txBody>
      </p:sp>
      <p:sp>
        <p:nvSpPr>
          <p:cNvPr id="2" name="Rectangle 1"/>
          <p:cNvSpPr/>
          <p:nvPr/>
        </p:nvSpPr>
        <p:spPr>
          <a:xfrm>
            <a:off x="4064397" y="3258821"/>
            <a:ext cx="8128794" cy="656560"/>
          </a:xfrm>
          <a:prstGeom prst="rect">
            <a:avLst/>
          </a:prstGeom>
        </p:spPr>
        <p:txBody>
          <a:bodyPr lIns="162531" tIns="81265" rIns="162531" bIns="81265">
            <a:spAutoFit/>
          </a:bodyPr>
          <a:lstStyle/>
          <a:p>
            <a:endParaRPr lang="en-US" dirty="0"/>
          </a:p>
        </p:txBody>
      </p:sp>
    </p:spTree>
    <p:extLst>
      <p:ext uri="{BB962C8B-B14F-4D97-AF65-F5344CB8AC3E}">
        <p14:creationId xmlns:p14="http://schemas.microsoft.com/office/powerpoint/2010/main" val="9906868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56" y="448059"/>
            <a:ext cx="11488690" cy="749120"/>
          </a:xfrm>
        </p:spPr>
        <p:txBody>
          <a:bodyPr/>
          <a:lstStyle/>
          <a:p>
            <a:r>
              <a:rPr lang="en-US" cap="none" dirty="0" smtClean="0"/>
              <a:t>1. Start With People, Stay With People </a:t>
            </a:r>
            <a:endParaRPr lang="en-US" cap="none" dirty="0"/>
          </a:p>
        </p:txBody>
      </p:sp>
      <p:sp>
        <p:nvSpPr>
          <p:cNvPr id="3" name="Text Placeholder 4"/>
          <p:cNvSpPr txBox="1">
            <a:spLocks/>
          </p:cNvSpPr>
          <p:nvPr/>
        </p:nvSpPr>
        <p:spPr>
          <a:xfrm>
            <a:off x="1495928" y="1574802"/>
            <a:ext cx="12983489" cy="3194756"/>
          </a:xfrm>
          <a:prstGeom prst="rect">
            <a:avLst/>
          </a:prstGeom>
        </p:spPr>
        <p:txBody>
          <a:bodyPr lIns="162531" tIns="81265" rIns="162531" bIns="81265">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2"/>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2"/>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7908" indent="-507908">
              <a:lnSpc>
                <a:spcPct val="100000"/>
              </a:lnSpc>
              <a:buFont typeface="Arial"/>
              <a:buChar char="•"/>
            </a:pPr>
            <a:r>
              <a:rPr lang="en-US" sz="2800" dirty="0"/>
              <a:t>Show your audience you care about them</a:t>
            </a:r>
          </a:p>
          <a:p>
            <a:pPr marL="507908" indent="-507908">
              <a:lnSpc>
                <a:spcPct val="100000"/>
              </a:lnSpc>
              <a:buFont typeface="Arial"/>
              <a:buChar char="•"/>
            </a:pPr>
            <a:r>
              <a:rPr lang="en-US" sz="2800" dirty="0"/>
              <a:t>Start from their perspective</a:t>
            </a:r>
          </a:p>
          <a:p>
            <a:pPr marL="507908" indent="-507908">
              <a:lnSpc>
                <a:spcPct val="100000"/>
              </a:lnSpc>
              <a:buFont typeface="Arial"/>
              <a:buChar char="•"/>
            </a:pPr>
            <a:r>
              <a:rPr lang="en-US" sz="2800" dirty="0"/>
              <a:t>Use tangible and relevant health concerns</a:t>
            </a:r>
          </a:p>
          <a:p>
            <a:pPr marL="507908" indent="-507908">
              <a:lnSpc>
                <a:spcPct val="100000"/>
              </a:lnSpc>
              <a:buFont typeface="Arial"/>
              <a:buChar char="•"/>
            </a:pPr>
            <a:r>
              <a:rPr lang="en-US" sz="2800" dirty="0"/>
              <a:t>Move from people to climate</a:t>
            </a:r>
          </a:p>
        </p:txBody>
      </p:sp>
      <p:pic>
        <p:nvPicPr>
          <p:cNvPr id="4" name="Picture 3" descr="AltA-People-Eating-Outside.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938891"/>
            <a:ext cx="16257588" cy="4205111"/>
          </a:xfrm>
          <a:prstGeom prst="rect">
            <a:avLst/>
          </a:prstGeom>
        </p:spPr>
      </p:pic>
      <p:sp>
        <p:nvSpPr>
          <p:cNvPr id="5" name="Slide Number Placeholder 5"/>
          <p:cNvSpPr txBox="1">
            <a:spLocks/>
          </p:cNvSpPr>
          <p:nvPr/>
        </p:nvSpPr>
        <p:spPr>
          <a:xfrm>
            <a:off x="14901230" y="8375389"/>
            <a:ext cx="801589" cy="486835"/>
          </a:xfrm>
          <a:prstGeom prst="rect">
            <a:avLst/>
          </a:prstGeom>
        </p:spPr>
        <p:txBody>
          <a:bodyPr lIns="162531" tIns="81265" rIns="162531" bIns="81265" anchor="ctr"/>
          <a:lstStyle>
            <a:defPPr>
              <a:defRPr lang="en-US"/>
            </a:defPPr>
            <a:lvl1pPr marL="0" algn="r" defTabSz="914400" rtl="0" eaLnBrk="1" latinLnBrk="0" hangingPunct="1">
              <a:defRPr sz="1300" b="0" i="0" kern="1200">
                <a:solidFill>
                  <a:schemeClr val="bg1"/>
                </a:solidFill>
                <a:latin typeface="Gotham Medium"/>
                <a:ea typeface="+mn-ea"/>
                <a:cs typeface="Gotham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9A304A-327F-416F-BA7F-5BF65E2440F4}" type="slidenum">
              <a:rPr lang="en-US" b="0" i="0" smtClean="0">
                <a:latin typeface="Gotham Book"/>
                <a:cs typeface="Gotham Book"/>
              </a:rPr>
              <a:pPr/>
              <a:t>29</a:t>
            </a:fld>
            <a:endParaRPr lang="en-US" b="0" i="0" dirty="0">
              <a:latin typeface="Gotham Book"/>
              <a:cs typeface="Gotham Book"/>
            </a:endParaRPr>
          </a:p>
        </p:txBody>
      </p:sp>
      <p:sp>
        <p:nvSpPr>
          <p:cNvPr id="6" name="Footer Placeholder 4"/>
          <p:cNvSpPr txBox="1">
            <a:spLocks/>
          </p:cNvSpPr>
          <p:nvPr/>
        </p:nvSpPr>
        <p:spPr>
          <a:xfrm>
            <a:off x="10202047" y="8387599"/>
            <a:ext cx="4433887" cy="499839"/>
          </a:xfrm>
          <a:prstGeom prst="rect">
            <a:avLst/>
          </a:prstGeom>
        </p:spPr>
        <p:txBody>
          <a:bodyPr vert="horz" lIns="162531" tIns="81265" rIns="162531" bIns="81265" rtlCol="0" anchor="ctr"/>
          <a:lstStyle>
            <a:defPPr>
              <a:defRPr lang="en-US"/>
            </a:defPPr>
            <a:lvl1pPr marL="0" algn="l" defTabSz="914400" rtl="0" eaLnBrk="1" latinLnBrk="0" hangingPunct="1">
              <a:defRPr sz="1200" b="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err="1">
                <a:solidFill>
                  <a:schemeClr val="bg1"/>
                </a:solidFill>
                <a:latin typeface="Gotham Light"/>
                <a:cs typeface="Gotham Light"/>
              </a:rPr>
              <a:t>www.ClimateforHealth.org</a:t>
            </a:r>
            <a:r>
              <a:rPr lang="en-US" sz="1600" dirty="0">
                <a:solidFill>
                  <a:schemeClr val="bg1"/>
                </a:solidFill>
                <a:latin typeface="Gotham Light"/>
                <a:cs typeface="Gotham Light"/>
              </a:rPr>
              <a:t>/lets-talk</a:t>
            </a:r>
          </a:p>
        </p:txBody>
      </p:sp>
      <p:sp>
        <p:nvSpPr>
          <p:cNvPr id="7" name="Footer Placeholder 4"/>
          <p:cNvSpPr txBox="1">
            <a:spLocks/>
          </p:cNvSpPr>
          <p:nvPr/>
        </p:nvSpPr>
        <p:spPr>
          <a:xfrm>
            <a:off x="2563467" y="8404017"/>
            <a:ext cx="4759366" cy="442576"/>
          </a:xfrm>
          <a:prstGeom prst="rect">
            <a:avLst/>
          </a:prstGeom>
        </p:spPr>
        <p:txBody>
          <a:bodyPr vert="horz" lIns="162531" tIns="81265" rIns="162531" bIns="81265" rtlCol="0" anchor="ctr"/>
          <a:lstStyle>
            <a:defPPr>
              <a:defRPr lang="en-US"/>
            </a:defPPr>
            <a:lvl1pPr marL="0" algn="l" defTabSz="914400" rtl="0" eaLnBrk="1" latinLnBrk="0" hangingPunct="1">
              <a:defRPr sz="1200" b="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latin typeface="Gotham Light"/>
                <a:cs typeface="Gotham Light"/>
              </a:rPr>
              <a:t>Proprietary</a:t>
            </a:r>
          </a:p>
        </p:txBody>
      </p:sp>
      <p:pic>
        <p:nvPicPr>
          <p:cNvPr id="8" name="Picture 7" descr="ClimateHealth_Logo_Hrz_Reverse_screen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709" y="8128000"/>
            <a:ext cx="2032199" cy="1016000"/>
          </a:xfrm>
          <a:prstGeom prst="rect">
            <a:avLst/>
          </a:prstGeom>
        </p:spPr>
      </p:pic>
    </p:spTree>
    <p:extLst>
      <p:ext uri="{BB962C8B-B14F-4D97-AF65-F5344CB8AC3E}">
        <p14:creationId xmlns:p14="http://schemas.microsoft.com/office/powerpoint/2010/main" val="23618542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571500" indent="-571500">
              <a:buFont typeface="Arial" charset="0"/>
              <a:buChar char="•"/>
              <a:tabLst>
                <a:tab pos="1422400" algn="l"/>
              </a:tabLst>
            </a:pPr>
            <a:r>
              <a:rPr lang="en-US" dirty="0" smtClean="0"/>
              <a:t>Building </a:t>
            </a:r>
            <a:r>
              <a:rPr lang="en-US" dirty="0"/>
              <a:t>Climate Leadership </a:t>
            </a:r>
          </a:p>
          <a:p>
            <a:pPr marL="571500" indent="-571500">
              <a:buFont typeface="Arial" charset="0"/>
              <a:buChar char="•"/>
              <a:tabLst>
                <a:tab pos="1422400" algn="l"/>
              </a:tabLst>
            </a:pPr>
            <a:r>
              <a:rPr lang="en-US" dirty="0" smtClean="0"/>
              <a:t>What we know: Messengers &amp; Audience </a:t>
            </a:r>
          </a:p>
          <a:p>
            <a:pPr marL="571500" indent="-571500">
              <a:buFont typeface="Arial" charset="0"/>
              <a:buChar char="•"/>
              <a:tabLst>
                <a:tab pos="1422400" algn="l"/>
              </a:tabLst>
            </a:pPr>
            <a:r>
              <a:rPr lang="en-US" dirty="0" smtClean="0"/>
              <a:t>“</a:t>
            </a:r>
            <a:r>
              <a:rPr lang="en-US" dirty="0"/>
              <a:t>Let’s Talk Climate &amp; Health”  Communications </a:t>
            </a:r>
            <a:r>
              <a:rPr lang="en-US" dirty="0" smtClean="0"/>
              <a:t>Guidance</a:t>
            </a:r>
            <a:endParaRPr lang="en-US" dirty="0"/>
          </a:p>
          <a:p>
            <a:pPr marL="1485733" lvl="1" indent="-571500">
              <a:buFont typeface="Arial" charset="0"/>
              <a:buChar char="•"/>
              <a:tabLst>
                <a:tab pos="1422400" algn="l"/>
              </a:tabLst>
            </a:pPr>
            <a:r>
              <a:rPr lang="en-US" dirty="0"/>
              <a:t>What works: Tested Phrases and Messages</a:t>
            </a:r>
          </a:p>
          <a:p>
            <a:pPr marL="1485733" lvl="1" indent="-571500">
              <a:buFont typeface="Arial" charset="0"/>
              <a:buChar char="•"/>
              <a:tabLst>
                <a:tab pos="1422400" algn="l"/>
              </a:tabLst>
            </a:pPr>
            <a:r>
              <a:rPr lang="en-US" dirty="0" smtClean="0"/>
              <a:t>Key Steps to Crafting Your Personal Message</a:t>
            </a:r>
            <a:endParaRPr lang="en-US" dirty="0"/>
          </a:p>
          <a:p>
            <a:pPr marL="571389" indent="-571389">
              <a:buFont typeface="Arial"/>
              <a:buChar char="•"/>
            </a:pPr>
            <a:endParaRPr lang="en-US" dirty="0" smtClean="0">
              <a:latin typeface="Gotham Book"/>
              <a:cs typeface="Gotham Book"/>
            </a:endParaRPr>
          </a:p>
        </p:txBody>
      </p:sp>
      <p:sp>
        <p:nvSpPr>
          <p:cNvPr id="2" name="Title 1"/>
          <p:cNvSpPr>
            <a:spLocks noGrp="1"/>
          </p:cNvSpPr>
          <p:nvPr>
            <p:ph type="title"/>
          </p:nvPr>
        </p:nvSpPr>
        <p:spPr/>
        <p:txBody>
          <a:bodyPr/>
          <a:lstStyle/>
          <a:p>
            <a:r>
              <a:rPr lang="en-US" dirty="0" smtClean="0"/>
              <a:t>Communications: Today’s Presentation</a:t>
            </a:r>
            <a:endParaRPr lang="en-US" dirty="0"/>
          </a:p>
        </p:txBody>
      </p:sp>
    </p:spTree>
    <p:extLst>
      <p:ext uri="{BB962C8B-B14F-4D97-AF65-F5344CB8AC3E}">
        <p14:creationId xmlns:p14="http://schemas.microsoft.com/office/powerpoint/2010/main" val="27668793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56" y="448059"/>
            <a:ext cx="11488690" cy="749120"/>
          </a:xfrm>
        </p:spPr>
        <p:txBody>
          <a:bodyPr/>
          <a:lstStyle/>
          <a:p>
            <a:r>
              <a:rPr lang="en-US" cap="none" dirty="0" smtClean="0"/>
              <a:t>2. Connect On Common Values</a:t>
            </a:r>
            <a:endParaRPr lang="en-US" cap="none" dirty="0"/>
          </a:p>
        </p:txBody>
      </p:sp>
      <p:sp>
        <p:nvSpPr>
          <p:cNvPr id="3" name="Text Placeholder 4"/>
          <p:cNvSpPr txBox="1">
            <a:spLocks/>
          </p:cNvSpPr>
          <p:nvPr/>
        </p:nvSpPr>
        <p:spPr>
          <a:xfrm>
            <a:off x="1495928" y="1574803"/>
            <a:ext cx="13350415" cy="3279423"/>
          </a:xfrm>
          <a:prstGeom prst="rect">
            <a:avLst/>
          </a:prstGeom>
        </p:spPr>
        <p:txBody>
          <a:bodyPr lIns="162531" tIns="81265" rIns="162531" bIns="81265">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2"/>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2"/>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7908" indent="-507908">
              <a:lnSpc>
                <a:spcPct val="110000"/>
              </a:lnSpc>
              <a:buFont typeface="Arial"/>
              <a:buChar char="•"/>
            </a:pPr>
            <a:r>
              <a:rPr lang="en-US" sz="2800" dirty="0"/>
              <a:t>Understand your audience’s priorities and concerns</a:t>
            </a:r>
          </a:p>
          <a:p>
            <a:pPr marL="507908" indent="-507908">
              <a:lnSpc>
                <a:spcPct val="110000"/>
              </a:lnSpc>
              <a:buFont typeface="Arial"/>
              <a:buChar char="•"/>
            </a:pPr>
            <a:r>
              <a:rPr lang="en-US" sz="2800" dirty="0"/>
              <a:t>Common values are powerful motivators </a:t>
            </a:r>
          </a:p>
          <a:p>
            <a:pPr marL="507908" indent="-507908">
              <a:lnSpc>
                <a:spcPct val="110000"/>
              </a:lnSpc>
              <a:buFont typeface="Arial"/>
              <a:buChar char="•"/>
            </a:pPr>
            <a:r>
              <a:rPr lang="en-US" sz="2800" dirty="0"/>
              <a:t>Connect shared values to caring for health and climate</a:t>
            </a:r>
          </a:p>
          <a:p>
            <a:pPr marL="507908" indent="-507908">
              <a:lnSpc>
                <a:spcPct val="110000"/>
              </a:lnSpc>
              <a:buFont typeface="Arial"/>
              <a:buChar char="•"/>
            </a:pPr>
            <a:r>
              <a:rPr lang="en-US" sz="2800" dirty="0"/>
              <a:t>Build rapport</a:t>
            </a:r>
          </a:p>
        </p:txBody>
      </p:sp>
      <p:pic>
        <p:nvPicPr>
          <p:cNvPr id="7" name="Picture 6" descr="20961048041_42f0cd45f2_o.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948299"/>
            <a:ext cx="16257588" cy="4195703"/>
          </a:xfrm>
          <a:prstGeom prst="rect">
            <a:avLst/>
          </a:prstGeom>
        </p:spPr>
      </p:pic>
      <p:sp>
        <p:nvSpPr>
          <p:cNvPr id="9" name="Slide Number Placeholder 5"/>
          <p:cNvSpPr txBox="1">
            <a:spLocks/>
          </p:cNvSpPr>
          <p:nvPr/>
        </p:nvSpPr>
        <p:spPr>
          <a:xfrm>
            <a:off x="14901230" y="8375389"/>
            <a:ext cx="801589" cy="486835"/>
          </a:xfrm>
          <a:prstGeom prst="rect">
            <a:avLst/>
          </a:prstGeom>
        </p:spPr>
        <p:txBody>
          <a:bodyPr lIns="162531" tIns="81265" rIns="162531" bIns="81265" anchor="ctr"/>
          <a:lstStyle>
            <a:defPPr>
              <a:defRPr lang="en-US"/>
            </a:defPPr>
            <a:lvl1pPr marL="0" algn="r" defTabSz="914400" rtl="0" eaLnBrk="1" latinLnBrk="0" hangingPunct="1">
              <a:defRPr sz="1300" b="0" i="0" kern="1200">
                <a:solidFill>
                  <a:schemeClr val="bg1"/>
                </a:solidFill>
                <a:latin typeface="Gotham Medium"/>
                <a:ea typeface="+mn-ea"/>
                <a:cs typeface="Gotham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9A304A-327F-416F-BA7F-5BF65E2440F4}" type="slidenum">
              <a:rPr lang="en-US" b="0" i="0" smtClean="0">
                <a:latin typeface="Gotham Book"/>
                <a:cs typeface="Gotham Book"/>
              </a:rPr>
              <a:pPr/>
              <a:t>30</a:t>
            </a:fld>
            <a:endParaRPr lang="en-US" b="0" i="0" dirty="0">
              <a:latin typeface="Gotham Book"/>
              <a:cs typeface="Gotham Book"/>
            </a:endParaRPr>
          </a:p>
        </p:txBody>
      </p:sp>
      <p:sp>
        <p:nvSpPr>
          <p:cNvPr id="10" name="Footer Placeholder 4"/>
          <p:cNvSpPr txBox="1">
            <a:spLocks/>
          </p:cNvSpPr>
          <p:nvPr/>
        </p:nvSpPr>
        <p:spPr>
          <a:xfrm>
            <a:off x="10202047" y="8387599"/>
            <a:ext cx="4433887" cy="499839"/>
          </a:xfrm>
          <a:prstGeom prst="rect">
            <a:avLst/>
          </a:prstGeom>
        </p:spPr>
        <p:txBody>
          <a:bodyPr vert="horz" lIns="162531" tIns="81265" rIns="162531" bIns="81265" rtlCol="0" anchor="ctr"/>
          <a:lstStyle>
            <a:defPPr>
              <a:defRPr lang="en-US"/>
            </a:defPPr>
            <a:lvl1pPr marL="0" algn="l" defTabSz="914400" rtl="0" eaLnBrk="1" latinLnBrk="0" hangingPunct="1">
              <a:defRPr sz="1200" b="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err="1">
                <a:solidFill>
                  <a:schemeClr val="bg1"/>
                </a:solidFill>
                <a:latin typeface="Gotham Light"/>
                <a:cs typeface="Gotham Light"/>
              </a:rPr>
              <a:t>www.ClimateforHealth.org</a:t>
            </a:r>
            <a:r>
              <a:rPr lang="en-US" sz="1600" dirty="0">
                <a:solidFill>
                  <a:schemeClr val="bg1"/>
                </a:solidFill>
                <a:latin typeface="Gotham Light"/>
                <a:cs typeface="Gotham Light"/>
              </a:rPr>
              <a:t>/lets-talk</a:t>
            </a:r>
          </a:p>
        </p:txBody>
      </p:sp>
      <p:sp>
        <p:nvSpPr>
          <p:cNvPr id="11" name="Footer Placeholder 4"/>
          <p:cNvSpPr txBox="1">
            <a:spLocks/>
          </p:cNvSpPr>
          <p:nvPr/>
        </p:nvSpPr>
        <p:spPr>
          <a:xfrm>
            <a:off x="2563467" y="8404017"/>
            <a:ext cx="4759366" cy="442576"/>
          </a:xfrm>
          <a:prstGeom prst="rect">
            <a:avLst/>
          </a:prstGeom>
        </p:spPr>
        <p:txBody>
          <a:bodyPr vert="horz" lIns="162531" tIns="81265" rIns="162531" bIns="81265" rtlCol="0" anchor="ctr"/>
          <a:lstStyle>
            <a:defPPr>
              <a:defRPr lang="en-US"/>
            </a:defPPr>
            <a:lvl1pPr marL="0" algn="l" defTabSz="914400" rtl="0" eaLnBrk="1" latinLnBrk="0" hangingPunct="1">
              <a:defRPr sz="1200" b="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latin typeface="Gotham Light"/>
                <a:cs typeface="Gotham Light"/>
              </a:rPr>
              <a:t>Proprietary</a:t>
            </a:r>
          </a:p>
        </p:txBody>
      </p:sp>
      <p:pic>
        <p:nvPicPr>
          <p:cNvPr id="12" name="Picture 11" descr="ClimateHealth_Logo_Hrz_Reverse_screen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709" y="8128000"/>
            <a:ext cx="2032199" cy="1016000"/>
          </a:xfrm>
          <a:prstGeom prst="rect">
            <a:avLst/>
          </a:prstGeom>
        </p:spPr>
      </p:pic>
    </p:spTree>
    <p:extLst>
      <p:ext uri="{BB962C8B-B14F-4D97-AF65-F5344CB8AC3E}">
        <p14:creationId xmlns:p14="http://schemas.microsoft.com/office/powerpoint/2010/main" val="3438925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2475" y="1637555"/>
            <a:ext cx="14943780" cy="5670543"/>
          </a:xfrm>
        </p:spPr>
        <p:txBody>
          <a:bodyPr>
            <a:normAutofit/>
          </a:bodyPr>
          <a:lstStyle/>
          <a:p>
            <a:pPr marL="812652" indent="-812652">
              <a:lnSpc>
                <a:spcPct val="120000"/>
              </a:lnSpc>
              <a:buFont typeface="+mj-lt"/>
              <a:buAutoNum type="arabicPeriod"/>
            </a:pPr>
            <a:r>
              <a:rPr lang="en-US" sz="2800" dirty="0" smtClean="0"/>
              <a:t>Family </a:t>
            </a:r>
          </a:p>
          <a:p>
            <a:pPr marL="812652" indent="-812652">
              <a:lnSpc>
                <a:spcPct val="120000"/>
              </a:lnSpc>
              <a:buFont typeface="+mj-lt"/>
              <a:buAutoNum type="arabicPeriod"/>
            </a:pPr>
            <a:r>
              <a:rPr lang="en-US" sz="2800" dirty="0" smtClean="0"/>
              <a:t>Health </a:t>
            </a:r>
          </a:p>
          <a:p>
            <a:pPr marL="812652" indent="-812652">
              <a:lnSpc>
                <a:spcPct val="120000"/>
              </a:lnSpc>
              <a:buFont typeface="+mj-lt"/>
              <a:buAutoNum type="arabicPeriod"/>
            </a:pPr>
            <a:r>
              <a:rPr lang="en-US" sz="2800" dirty="0" smtClean="0"/>
              <a:t>Security</a:t>
            </a:r>
          </a:p>
          <a:p>
            <a:pPr marL="812652" indent="-812652">
              <a:lnSpc>
                <a:spcPct val="120000"/>
              </a:lnSpc>
              <a:buFont typeface="+mj-lt"/>
              <a:buAutoNum type="arabicPeriod"/>
            </a:pPr>
            <a:r>
              <a:rPr lang="en-US" sz="2800" dirty="0" smtClean="0"/>
              <a:t>American ethos: We-can-do-</a:t>
            </a:r>
            <a:r>
              <a:rPr lang="en-US" sz="2800" dirty="0" err="1" smtClean="0"/>
              <a:t>itism</a:t>
            </a:r>
            <a:r>
              <a:rPr lang="en-US" sz="2800" dirty="0" smtClean="0"/>
              <a:t>, compassion</a:t>
            </a:r>
          </a:p>
          <a:p>
            <a:pPr marL="812652" indent="-812652">
              <a:lnSpc>
                <a:spcPct val="120000"/>
              </a:lnSpc>
              <a:buFont typeface="+mj-lt"/>
              <a:buAutoNum type="arabicPeriod"/>
            </a:pPr>
            <a:r>
              <a:rPr lang="en-US" sz="2800" dirty="0" smtClean="0"/>
              <a:t>Personal rights to clean environment for all</a:t>
            </a:r>
          </a:p>
          <a:p>
            <a:pPr marL="812652" indent="-812652">
              <a:lnSpc>
                <a:spcPct val="120000"/>
              </a:lnSpc>
              <a:buFont typeface="+mj-lt"/>
              <a:buAutoNum type="arabicPeriod"/>
            </a:pPr>
            <a:r>
              <a:rPr lang="en-US" sz="2800" dirty="0" smtClean="0"/>
              <a:t>Responsibility to do something about climate</a:t>
            </a:r>
          </a:p>
        </p:txBody>
      </p:sp>
      <p:sp>
        <p:nvSpPr>
          <p:cNvPr id="3" name="Title 2"/>
          <p:cNvSpPr>
            <a:spLocks noGrp="1"/>
          </p:cNvSpPr>
          <p:nvPr>
            <p:ph type="title"/>
          </p:nvPr>
        </p:nvSpPr>
        <p:spPr>
          <a:xfrm>
            <a:off x="601793" y="495557"/>
            <a:ext cx="15015623" cy="749120"/>
          </a:xfrm>
        </p:spPr>
        <p:txBody>
          <a:bodyPr/>
          <a:lstStyle/>
          <a:p>
            <a:r>
              <a:rPr lang="en-US" dirty="0" smtClean="0"/>
              <a:t>Top Common Values in America</a:t>
            </a:r>
            <a:endParaRPr lang="en-US" dirty="0"/>
          </a:p>
        </p:txBody>
      </p:sp>
    </p:spTree>
    <p:extLst>
      <p:ext uri="{BB962C8B-B14F-4D97-AF65-F5344CB8AC3E}">
        <p14:creationId xmlns:p14="http://schemas.microsoft.com/office/powerpoint/2010/main" val="38979542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56" y="448059"/>
            <a:ext cx="11488690" cy="749120"/>
          </a:xfrm>
        </p:spPr>
        <p:txBody>
          <a:bodyPr/>
          <a:lstStyle/>
          <a:p>
            <a:r>
              <a:rPr lang="en-US" cap="none" dirty="0" smtClean="0"/>
              <a:t>3. Acknowledge Ambivalence</a:t>
            </a:r>
            <a:endParaRPr lang="en-US" cap="none" dirty="0"/>
          </a:p>
        </p:txBody>
      </p:sp>
      <p:sp>
        <p:nvSpPr>
          <p:cNvPr id="3" name="Text Placeholder 4"/>
          <p:cNvSpPr txBox="1">
            <a:spLocks/>
          </p:cNvSpPr>
          <p:nvPr/>
        </p:nvSpPr>
        <p:spPr>
          <a:xfrm>
            <a:off x="1495928" y="1574802"/>
            <a:ext cx="12983489" cy="3194756"/>
          </a:xfrm>
          <a:prstGeom prst="rect">
            <a:avLst/>
          </a:prstGeom>
        </p:spPr>
        <p:txBody>
          <a:bodyPr lIns="162531" tIns="81265" rIns="162531" bIns="81265">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2"/>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2"/>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7908" indent="-507908" fontAlgn="base">
              <a:lnSpc>
                <a:spcPct val="110000"/>
              </a:lnSpc>
              <a:buFont typeface="Arial"/>
              <a:buChar char="•"/>
            </a:pPr>
            <a:r>
              <a:rPr lang="en-US" sz="2800" dirty="0"/>
              <a:t>People have different levels of climate concern</a:t>
            </a:r>
          </a:p>
          <a:p>
            <a:pPr marL="507908" indent="-507908" fontAlgn="base">
              <a:lnSpc>
                <a:spcPct val="110000"/>
              </a:lnSpc>
              <a:buFont typeface="Arial"/>
              <a:buChar char="•"/>
            </a:pPr>
            <a:r>
              <a:rPr lang="en-US" sz="2800" dirty="0"/>
              <a:t>Respect different perspectives</a:t>
            </a:r>
          </a:p>
          <a:p>
            <a:pPr marL="507908" indent="-507908" fontAlgn="base">
              <a:lnSpc>
                <a:spcPct val="110000"/>
              </a:lnSpc>
              <a:buFont typeface="Arial"/>
              <a:buChar char="•"/>
            </a:pPr>
            <a:r>
              <a:rPr lang="en-US" sz="2800" i="1" dirty="0"/>
              <a:t>“We might not all agree on the cause for the recent extreme weather events, but we can agree that it affects our families and neighborhoods...”</a:t>
            </a:r>
          </a:p>
        </p:txBody>
      </p:sp>
      <p:pic>
        <p:nvPicPr>
          <p:cNvPr id="7" name="Picture 6" descr="Copy of DSC_5517.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945227"/>
            <a:ext cx="16257588" cy="4198775"/>
          </a:xfrm>
          <a:prstGeom prst="rect">
            <a:avLst/>
          </a:prstGeom>
        </p:spPr>
      </p:pic>
      <p:sp>
        <p:nvSpPr>
          <p:cNvPr id="8" name="Slide Number Placeholder 5"/>
          <p:cNvSpPr txBox="1">
            <a:spLocks/>
          </p:cNvSpPr>
          <p:nvPr/>
        </p:nvSpPr>
        <p:spPr>
          <a:xfrm>
            <a:off x="14901230" y="8375389"/>
            <a:ext cx="801589" cy="486835"/>
          </a:xfrm>
          <a:prstGeom prst="rect">
            <a:avLst/>
          </a:prstGeom>
        </p:spPr>
        <p:txBody>
          <a:bodyPr lIns="162531" tIns="81265" rIns="162531" bIns="81265" anchor="ctr"/>
          <a:lstStyle>
            <a:defPPr>
              <a:defRPr lang="en-US"/>
            </a:defPPr>
            <a:lvl1pPr marL="0" algn="r" defTabSz="914400" rtl="0" eaLnBrk="1" latinLnBrk="0" hangingPunct="1">
              <a:defRPr sz="1300" b="0" i="0" kern="1200">
                <a:solidFill>
                  <a:schemeClr val="bg1"/>
                </a:solidFill>
                <a:latin typeface="Gotham Medium"/>
                <a:ea typeface="+mn-ea"/>
                <a:cs typeface="Gotham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9A304A-327F-416F-BA7F-5BF65E2440F4}" type="slidenum">
              <a:rPr lang="en-US" b="0" i="0" smtClean="0">
                <a:latin typeface="Gotham Book"/>
                <a:cs typeface="Gotham Book"/>
              </a:rPr>
              <a:pPr/>
              <a:t>32</a:t>
            </a:fld>
            <a:endParaRPr lang="en-US" b="0" i="0" dirty="0">
              <a:latin typeface="Gotham Book"/>
              <a:cs typeface="Gotham Book"/>
            </a:endParaRPr>
          </a:p>
        </p:txBody>
      </p:sp>
    </p:spTree>
    <p:extLst>
      <p:ext uri="{BB962C8B-B14F-4D97-AF65-F5344CB8AC3E}">
        <p14:creationId xmlns:p14="http://schemas.microsoft.com/office/powerpoint/2010/main" val="32801581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56" y="469587"/>
            <a:ext cx="11488690" cy="749120"/>
          </a:xfrm>
        </p:spPr>
        <p:txBody>
          <a:bodyPr/>
          <a:lstStyle/>
          <a:p>
            <a:r>
              <a:rPr lang="en-US" cap="none" dirty="0" smtClean="0"/>
              <a:t>4. Make It Real</a:t>
            </a:r>
            <a:endParaRPr lang="en-US" cap="none" dirty="0"/>
          </a:p>
        </p:txBody>
      </p:sp>
      <p:sp>
        <p:nvSpPr>
          <p:cNvPr id="3" name="Text Placeholder 4"/>
          <p:cNvSpPr txBox="1">
            <a:spLocks/>
          </p:cNvSpPr>
          <p:nvPr/>
        </p:nvSpPr>
        <p:spPr>
          <a:xfrm>
            <a:off x="1495928" y="1574802"/>
            <a:ext cx="12983489" cy="3194756"/>
          </a:xfrm>
          <a:prstGeom prst="rect">
            <a:avLst/>
          </a:prstGeom>
        </p:spPr>
        <p:txBody>
          <a:bodyPr lIns="162531" tIns="81265" rIns="162531" bIns="81265">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2"/>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2"/>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7908" indent="-507908">
              <a:lnSpc>
                <a:spcPct val="110000"/>
              </a:lnSpc>
              <a:buFont typeface="Arial"/>
              <a:buChar char="•"/>
            </a:pPr>
            <a:r>
              <a:rPr lang="en-US" sz="2800" dirty="0"/>
              <a:t>Focus on local realities people can see and feel</a:t>
            </a:r>
          </a:p>
          <a:p>
            <a:pPr marL="507908" indent="-507908">
              <a:lnSpc>
                <a:spcPct val="110000"/>
              </a:lnSpc>
              <a:buFont typeface="Arial"/>
              <a:buChar char="•"/>
            </a:pPr>
            <a:r>
              <a:rPr lang="en-US" sz="2800" dirty="0"/>
              <a:t>Assume the realities, don’t argue the science</a:t>
            </a:r>
          </a:p>
          <a:p>
            <a:pPr marL="507908" indent="-507908">
              <a:lnSpc>
                <a:spcPct val="110000"/>
              </a:lnSpc>
              <a:buFont typeface="Arial"/>
              <a:buChar char="•"/>
            </a:pPr>
            <a:r>
              <a:rPr lang="en-US" sz="2800" dirty="0"/>
              <a:t>Use one or two health-related impacts</a:t>
            </a:r>
          </a:p>
          <a:p>
            <a:pPr marL="507908" indent="-507908">
              <a:lnSpc>
                <a:spcPct val="110000"/>
              </a:lnSpc>
              <a:buFont typeface="Arial"/>
              <a:buChar char="•"/>
            </a:pPr>
            <a:r>
              <a:rPr lang="en-US" sz="2800" dirty="0"/>
              <a:t>Pivot quickly to solutions</a:t>
            </a:r>
          </a:p>
        </p:txBody>
      </p:sp>
      <p:pic>
        <p:nvPicPr>
          <p:cNvPr id="8" name="Picture 7" descr="NBCLAFlooding.jpg"/>
          <p:cNvPicPr>
            <a:picLocks noChangeAspect="1"/>
          </p:cNvPicPr>
          <p:nvPr/>
        </p:nvPicPr>
        <p:blipFill rotWithShape="1">
          <a:blip r:embed="rId3" cstate="email">
            <a:extLst>
              <a:ext uri="{28A0092B-C50C-407E-A947-70E740481C1C}">
                <a14:useLocalDpi xmlns:a14="http://schemas.microsoft.com/office/drawing/2010/main"/>
              </a:ext>
            </a:extLst>
          </a:blip>
          <a:srcRect r="-89364"/>
          <a:stretch/>
        </p:blipFill>
        <p:spPr>
          <a:xfrm>
            <a:off x="-1" y="4960796"/>
            <a:ext cx="30785910" cy="4183205"/>
          </a:xfrm>
          <a:prstGeom prst="rect">
            <a:avLst/>
          </a:prstGeom>
        </p:spPr>
      </p:pic>
      <p:sp>
        <p:nvSpPr>
          <p:cNvPr id="9" name="Slide Number Placeholder 5"/>
          <p:cNvSpPr txBox="1">
            <a:spLocks/>
          </p:cNvSpPr>
          <p:nvPr/>
        </p:nvSpPr>
        <p:spPr>
          <a:xfrm>
            <a:off x="14901230" y="8375389"/>
            <a:ext cx="801589" cy="486835"/>
          </a:xfrm>
          <a:prstGeom prst="rect">
            <a:avLst/>
          </a:prstGeom>
        </p:spPr>
        <p:txBody>
          <a:bodyPr lIns="162531" tIns="81265" rIns="162531" bIns="81265" anchor="ctr"/>
          <a:lstStyle>
            <a:defPPr>
              <a:defRPr lang="en-US"/>
            </a:defPPr>
            <a:lvl1pPr marL="0" algn="r" defTabSz="914400" rtl="0" eaLnBrk="1" latinLnBrk="0" hangingPunct="1">
              <a:defRPr sz="1300" b="0" i="0" kern="1200">
                <a:solidFill>
                  <a:schemeClr val="bg1"/>
                </a:solidFill>
                <a:latin typeface="Gotham Medium"/>
                <a:ea typeface="+mn-ea"/>
                <a:cs typeface="Gotham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9A304A-327F-416F-BA7F-5BF65E2440F4}" type="slidenum">
              <a:rPr lang="en-US" b="0" i="0" smtClean="0">
                <a:latin typeface="Gotham Book"/>
                <a:cs typeface="Gotham Book"/>
              </a:rPr>
              <a:pPr/>
              <a:t>33</a:t>
            </a:fld>
            <a:endParaRPr lang="en-US" b="0" i="0" dirty="0">
              <a:latin typeface="Gotham Book"/>
              <a:cs typeface="Gotham Book"/>
            </a:endParaRPr>
          </a:p>
        </p:txBody>
      </p:sp>
    </p:spTree>
    <p:extLst>
      <p:ext uri="{BB962C8B-B14F-4D97-AF65-F5344CB8AC3E}">
        <p14:creationId xmlns:p14="http://schemas.microsoft.com/office/powerpoint/2010/main" val="8212982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56" y="448059"/>
            <a:ext cx="11488690" cy="749120"/>
          </a:xfrm>
        </p:spPr>
        <p:txBody>
          <a:bodyPr/>
          <a:lstStyle/>
          <a:p>
            <a:r>
              <a:rPr lang="en-US" cap="none" dirty="0" smtClean="0"/>
              <a:t>5. Emphasize Solutions</a:t>
            </a:r>
            <a:endParaRPr lang="en-US" cap="none" dirty="0"/>
          </a:p>
        </p:txBody>
      </p:sp>
      <p:sp>
        <p:nvSpPr>
          <p:cNvPr id="3" name="Text Placeholder 4"/>
          <p:cNvSpPr txBox="1">
            <a:spLocks/>
          </p:cNvSpPr>
          <p:nvPr/>
        </p:nvSpPr>
        <p:spPr>
          <a:xfrm>
            <a:off x="1495924" y="1574802"/>
            <a:ext cx="13209290" cy="3194756"/>
          </a:xfrm>
          <a:prstGeom prst="rect">
            <a:avLst/>
          </a:prstGeom>
        </p:spPr>
        <p:txBody>
          <a:bodyPr lIns="162531" tIns="81265" rIns="162531" bIns="81265">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2"/>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2"/>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7908" indent="-507908">
              <a:lnSpc>
                <a:spcPct val="100000"/>
              </a:lnSpc>
              <a:buFont typeface="Arial"/>
              <a:buChar char="•"/>
            </a:pPr>
            <a:r>
              <a:rPr lang="en-US" sz="2800" dirty="0"/>
              <a:t>Highlight the co-benefits of solutions</a:t>
            </a:r>
          </a:p>
          <a:p>
            <a:pPr marL="507908" indent="-507908">
              <a:lnSpc>
                <a:spcPct val="100000"/>
              </a:lnSpc>
              <a:buFont typeface="Arial"/>
              <a:buChar char="•"/>
            </a:pPr>
            <a:r>
              <a:rPr lang="en-US" sz="2800" dirty="0"/>
              <a:t>Point to local solutions that protect our families’ health</a:t>
            </a:r>
          </a:p>
          <a:p>
            <a:pPr marL="507908" indent="-507908">
              <a:lnSpc>
                <a:spcPct val="100000"/>
              </a:lnSpc>
              <a:buFont typeface="Arial"/>
              <a:buChar char="•"/>
            </a:pPr>
            <a:r>
              <a:rPr lang="en-US" sz="2800" dirty="0"/>
              <a:t>Avoid sacrifice </a:t>
            </a:r>
          </a:p>
        </p:txBody>
      </p:sp>
      <p:pic>
        <p:nvPicPr>
          <p:cNvPr id="8" name="Picture 7" descr="ShannonHunter_HighMarkHealth.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859597"/>
            <a:ext cx="16257588" cy="4284403"/>
          </a:xfrm>
          <a:prstGeom prst="rect">
            <a:avLst/>
          </a:prstGeom>
        </p:spPr>
      </p:pic>
      <p:sp>
        <p:nvSpPr>
          <p:cNvPr id="9" name="Slide Number Placeholder 5"/>
          <p:cNvSpPr txBox="1">
            <a:spLocks/>
          </p:cNvSpPr>
          <p:nvPr/>
        </p:nvSpPr>
        <p:spPr>
          <a:xfrm>
            <a:off x="14901230" y="8375389"/>
            <a:ext cx="801589" cy="486835"/>
          </a:xfrm>
          <a:prstGeom prst="rect">
            <a:avLst/>
          </a:prstGeom>
        </p:spPr>
        <p:txBody>
          <a:bodyPr lIns="162531" tIns="81265" rIns="162531" bIns="81265" anchor="ctr"/>
          <a:lstStyle>
            <a:defPPr>
              <a:defRPr lang="en-US"/>
            </a:defPPr>
            <a:lvl1pPr marL="0" algn="r" defTabSz="914400" rtl="0" eaLnBrk="1" latinLnBrk="0" hangingPunct="1">
              <a:defRPr sz="1300" b="0" i="0" kern="1200">
                <a:solidFill>
                  <a:schemeClr val="bg1"/>
                </a:solidFill>
                <a:latin typeface="Gotham Medium"/>
                <a:ea typeface="+mn-ea"/>
                <a:cs typeface="Gotham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9A304A-327F-416F-BA7F-5BF65E2440F4}" type="slidenum">
              <a:rPr lang="en-US" b="0" i="0" smtClean="0">
                <a:latin typeface="Gotham Book"/>
                <a:cs typeface="Gotham Book"/>
              </a:rPr>
              <a:pPr/>
              <a:t>34</a:t>
            </a:fld>
            <a:endParaRPr lang="en-US" b="0" i="0" dirty="0">
              <a:latin typeface="Gotham Book"/>
              <a:cs typeface="Gotham Book"/>
            </a:endParaRPr>
          </a:p>
        </p:txBody>
      </p:sp>
    </p:spTree>
    <p:extLst>
      <p:ext uri="{BB962C8B-B14F-4D97-AF65-F5344CB8AC3E}">
        <p14:creationId xmlns:p14="http://schemas.microsoft.com/office/powerpoint/2010/main" val="8212982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56" y="448059"/>
            <a:ext cx="11488690" cy="749120"/>
          </a:xfrm>
        </p:spPr>
        <p:txBody>
          <a:bodyPr/>
          <a:lstStyle/>
          <a:p>
            <a:r>
              <a:rPr lang="en-US" cap="none" dirty="0" smtClean="0"/>
              <a:t>6. Inspire &amp; Empower</a:t>
            </a:r>
            <a:endParaRPr lang="en-US" cap="none" dirty="0"/>
          </a:p>
        </p:txBody>
      </p:sp>
      <p:sp>
        <p:nvSpPr>
          <p:cNvPr id="3" name="Text Placeholder 4"/>
          <p:cNvSpPr txBox="1">
            <a:spLocks/>
          </p:cNvSpPr>
          <p:nvPr/>
        </p:nvSpPr>
        <p:spPr>
          <a:xfrm>
            <a:off x="1495928" y="1574802"/>
            <a:ext cx="12983489" cy="3194756"/>
          </a:xfrm>
          <a:prstGeom prst="rect">
            <a:avLst/>
          </a:prstGeom>
        </p:spPr>
        <p:txBody>
          <a:bodyPr lIns="162531" tIns="81265" rIns="162531" bIns="81265">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2"/>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2"/>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7908" indent="-507908" fontAlgn="base">
              <a:lnSpc>
                <a:spcPct val="100000"/>
              </a:lnSpc>
              <a:buFont typeface="Arial"/>
              <a:buChar char="•"/>
            </a:pPr>
            <a:r>
              <a:rPr lang="en-US" sz="2800" dirty="0"/>
              <a:t>Doom and gloom doesn’t motivate</a:t>
            </a:r>
          </a:p>
          <a:p>
            <a:pPr marL="507908" indent="-507908" fontAlgn="base">
              <a:lnSpc>
                <a:spcPct val="100000"/>
              </a:lnSpc>
              <a:buFont typeface="Arial"/>
              <a:buChar char="•"/>
            </a:pPr>
            <a:r>
              <a:rPr lang="en-US" sz="2800" dirty="0"/>
              <a:t>Focus on hope and opportunity</a:t>
            </a:r>
          </a:p>
          <a:p>
            <a:pPr marL="507908" indent="-507908" fontAlgn="base">
              <a:lnSpc>
                <a:spcPct val="100000"/>
              </a:lnSpc>
              <a:buFont typeface="Arial"/>
              <a:buChar char="•"/>
            </a:pPr>
            <a:r>
              <a:rPr lang="en-US" sz="2800" u="sng" dirty="0"/>
              <a:t>We can</a:t>
            </a:r>
            <a:r>
              <a:rPr lang="en-US" sz="2800" dirty="0"/>
              <a:t> make a difference </a:t>
            </a:r>
          </a:p>
          <a:p>
            <a:pPr marL="507908" indent="-507908" fontAlgn="base">
              <a:lnSpc>
                <a:spcPct val="100000"/>
              </a:lnSpc>
              <a:buFont typeface="Arial"/>
              <a:buChar char="•"/>
            </a:pPr>
            <a:r>
              <a:rPr lang="en-US" sz="2800" dirty="0"/>
              <a:t>America can lead on climate</a:t>
            </a:r>
          </a:p>
        </p:txBody>
      </p:sp>
      <p:pic>
        <p:nvPicPr>
          <p:cNvPr id="10" name="Picture 9" descr="globaltap.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891853"/>
            <a:ext cx="16257588" cy="4252147"/>
          </a:xfrm>
          <a:prstGeom prst="rect">
            <a:avLst/>
          </a:prstGeom>
        </p:spPr>
      </p:pic>
    </p:spTree>
    <p:extLst>
      <p:ext uri="{BB962C8B-B14F-4D97-AF65-F5344CB8AC3E}">
        <p14:creationId xmlns:p14="http://schemas.microsoft.com/office/powerpoint/2010/main" val="8212982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56" y="448059"/>
            <a:ext cx="11488690" cy="749120"/>
          </a:xfrm>
        </p:spPr>
        <p:txBody>
          <a:bodyPr/>
          <a:lstStyle/>
          <a:p>
            <a:r>
              <a:rPr lang="en-US" cap="none" dirty="0" smtClean="0"/>
              <a:t>7. Focus On Personal Benefit</a:t>
            </a:r>
            <a:endParaRPr lang="en-US" cap="none" dirty="0"/>
          </a:p>
        </p:txBody>
      </p:sp>
      <p:sp>
        <p:nvSpPr>
          <p:cNvPr id="3" name="Text Placeholder 4"/>
          <p:cNvSpPr txBox="1">
            <a:spLocks/>
          </p:cNvSpPr>
          <p:nvPr/>
        </p:nvSpPr>
        <p:spPr>
          <a:xfrm>
            <a:off x="1495928" y="1574802"/>
            <a:ext cx="12983489" cy="3194756"/>
          </a:xfrm>
          <a:prstGeom prst="rect">
            <a:avLst/>
          </a:prstGeom>
        </p:spPr>
        <p:txBody>
          <a:bodyPr lIns="162531" tIns="81265" rIns="162531" bIns="81265">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2"/>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2"/>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7908" indent="-507908" fontAlgn="base">
              <a:lnSpc>
                <a:spcPct val="110000"/>
              </a:lnSpc>
              <a:buFont typeface="Arial"/>
              <a:buChar char="•"/>
            </a:pPr>
            <a:r>
              <a:rPr lang="en-US" sz="2800" dirty="0"/>
              <a:t>Personal relevance</a:t>
            </a:r>
          </a:p>
          <a:p>
            <a:pPr marL="507908" indent="-507908" fontAlgn="base">
              <a:lnSpc>
                <a:spcPct val="110000"/>
              </a:lnSpc>
              <a:buFont typeface="Arial"/>
              <a:buChar char="•"/>
            </a:pPr>
            <a:r>
              <a:rPr lang="en-US" sz="2800" dirty="0"/>
              <a:t>Climate action doesn’t come with a cost on lifestyle </a:t>
            </a:r>
          </a:p>
          <a:p>
            <a:pPr marL="507908" indent="-507908" fontAlgn="base">
              <a:lnSpc>
                <a:spcPct val="110000"/>
              </a:lnSpc>
              <a:buFont typeface="Arial"/>
              <a:buChar char="•"/>
            </a:pPr>
            <a:r>
              <a:rPr lang="en-US" sz="2800" u="sng" dirty="0"/>
              <a:t>Always</a:t>
            </a:r>
            <a:r>
              <a:rPr lang="en-US" sz="2800" dirty="0"/>
              <a:t> emphasize the co-benefits of solutions</a:t>
            </a:r>
          </a:p>
        </p:txBody>
      </p:sp>
      <p:sp>
        <p:nvSpPr>
          <p:cNvPr id="6" name="Rectangle 5"/>
          <p:cNvSpPr/>
          <p:nvPr/>
        </p:nvSpPr>
        <p:spPr>
          <a:xfrm>
            <a:off x="0" y="4938893"/>
            <a:ext cx="16257588" cy="4205111"/>
          </a:xfrm>
          <a:prstGeom prst="rect">
            <a:avLst/>
          </a:prstGeom>
          <a:ln>
            <a:noFill/>
          </a:ln>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r>
              <a:rPr lang="en-US" dirty="0" smtClean="0"/>
              <a:t>Image here</a:t>
            </a:r>
            <a:endParaRPr lang="en-US" dirty="0"/>
          </a:p>
        </p:txBody>
      </p:sp>
      <p:pic>
        <p:nvPicPr>
          <p:cNvPr id="4" name="Picture 3" descr="StartStayPeople.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945227"/>
            <a:ext cx="16257588" cy="4198775"/>
          </a:xfrm>
          <a:prstGeom prst="rect">
            <a:avLst/>
          </a:prstGeom>
        </p:spPr>
      </p:pic>
      <p:sp>
        <p:nvSpPr>
          <p:cNvPr id="7" name="Slide Number Placeholder 5"/>
          <p:cNvSpPr txBox="1">
            <a:spLocks/>
          </p:cNvSpPr>
          <p:nvPr/>
        </p:nvSpPr>
        <p:spPr>
          <a:xfrm>
            <a:off x="14901230" y="8375389"/>
            <a:ext cx="801589" cy="486835"/>
          </a:xfrm>
          <a:prstGeom prst="rect">
            <a:avLst/>
          </a:prstGeom>
        </p:spPr>
        <p:txBody>
          <a:bodyPr lIns="162531" tIns="81265" rIns="162531" bIns="81265" anchor="ctr"/>
          <a:lstStyle>
            <a:defPPr>
              <a:defRPr lang="en-US"/>
            </a:defPPr>
            <a:lvl1pPr marL="0" algn="r" defTabSz="914400" rtl="0" eaLnBrk="1" latinLnBrk="0" hangingPunct="1">
              <a:defRPr sz="1300" b="0" i="0" kern="1200">
                <a:solidFill>
                  <a:schemeClr val="bg1"/>
                </a:solidFill>
                <a:latin typeface="Gotham Medium"/>
                <a:ea typeface="+mn-ea"/>
                <a:cs typeface="Gotham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9A304A-327F-416F-BA7F-5BF65E2440F4}" type="slidenum">
              <a:rPr lang="en-US" b="0" i="0" smtClean="0">
                <a:latin typeface="Gotham Book"/>
                <a:cs typeface="Gotham Book"/>
              </a:rPr>
              <a:pPr/>
              <a:t>36</a:t>
            </a:fld>
            <a:endParaRPr lang="en-US" b="0" i="0" dirty="0">
              <a:latin typeface="Gotham Book"/>
              <a:cs typeface="Gotham Book"/>
            </a:endParaRPr>
          </a:p>
        </p:txBody>
      </p:sp>
    </p:spTree>
    <p:extLst>
      <p:ext uri="{BB962C8B-B14F-4D97-AF65-F5344CB8AC3E}">
        <p14:creationId xmlns:p14="http://schemas.microsoft.com/office/powerpoint/2010/main" val="8212982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py of DSC_557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945227"/>
            <a:ext cx="16257588" cy="4198775"/>
          </a:xfrm>
          <a:prstGeom prst="rect">
            <a:avLst/>
          </a:prstGeom>
        </p:spPr>
      </p:pic>
      <p:sp>
        <p:nvSpPr>
          <p:cNvPr id="2" name="Title 1"/>
          <p:cNvSpPr>
            <a:spLocks noGrp="1"/>
          </p:cNvSpPr>
          <p:nvPr>
            <p:ph type="title"/>
          </p:nvPr>
        </p:nvSpPr>
        <p:spPr>
          <a:xfrm>
            <a:off x="591930" y="448059"/>
            <a:ext cx="11488690" cy="749120"/>
          </a:xfrm>
        </p:spPr>
        <p:txBody>
          <a:bodyPr/>
          <a:lstStyle/>
          <a:p>
            <a:r>
              <a:rPr lang="en-US" cap="none" dirty="0" smtClean="0"/>
              <a:t>8. End With Your Ask</a:t>
            </a:r>
            <a:endParaRPr lang="en-US" cap="none" dirty="0"/>
          </a:p>
        </p:txBody>
      </p:sp>
      <p:sp>
        <p:nvSpPr>
          <p:cNvPr id="3" name="Text Placeholder 4"/>
          <p:cNvSpPr txBox="1">
            <a:spLocks/>
          </p:cNvSpPr>
          <p:nvPr/>
        </p:nvSpPr>
        <p:spPr>
          <a:xfrm>
            <a:off x="1495928" y="1574802"/>
            <a:ext cx="12983489" cy="3194756"/>
          </a:xfrm>
          <a:prstGeom prst="rect">
            <a:avLst/>
          </a:prstGeom>
        </p:spPr>
        <p:txBody>
          <a:bodyPr lIns="162531" tIns="81265" rIns="162531" bIns="81265">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2"/>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2"/>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7908" indent="-507908" fontAlgn="base">
              <a:lnSpc>
                <a:spcPct val="100000"/>
              </a:lnSpc>
              <a:buFont typeface="Arial"/>
              <a:buChar char="•"/>
            </a:pPr>
            <a:r>
              <a:rPr lang="en-US" sz="2800" dirty="0"/>
              <a:t>Turn awareness into action</a:t>
            </a:r>
          </a:p>
          <a:p>
            <a:pPr marL="507908" indent="-507908" fontAlgn="base">
              <a:lnSpc>
                <a:spcPct val="100000"/>
              </a:lnSpc>
              <a:buFont typeface="Arial"/>
              <a:buChar char="•"/>
            </a:pPr>
            <a:r>
              <a:rPr lang="en-US" sz="2800" dirty="0"/>
              <a:t>Give examples that align with your audience’s goals</a:t>
            </a:r>
          </a:p>
          <a:p>
            <a:pPr marL="507908" indent="-507908" fontAlgn="base">
              <a:lnSpc>
                <a:spcPct val="100000"/>
              </a:lnSpc>
              <a:buFont typeface="Arial"/>
              <a:buChar char="•"/>
            </a:pPr>
            <a:r>
              <a:rPr lang="en-US" sz="2800" dirty="0"/>
              <a:t>Make the ask accessible </a:t>
            </a:r>
          </a:p>
          <a:p>
            <a:pPr marL="507908" indent="-507908" fontAlgn="base">
              <a:lnSpc>
                <a:spcPct val="100000"/>
              </a:lnSpc>
              <a:buFont typeface="Arial"/>
              <a:buChar char="•"/>
            </a:pPr>
            <a:r>
              <a:rPr lang="en-US" sz="2800" dirty="0"/>
              <a:t>Provide one or two ideas</a:t>
            </a:r>
          </a:p>
        </p:txBody>
      </p:sp>
      <p:sp>
        <p:nvSpPr>
          <p:cNvPr id="8" name="Slide Number Placeholder 5"/>
          <p:cNvSpPr txBox="1">
            <a:spLocks/>
          </p:cNvSpPr>
          <p:nvPr/>
        </p:nvSpPr>
        <p:spPr>
          <a:xfrm>
            <a:off x="14901230" y="8375389"/>
            <a:ext cx="801589" cy="486835"/>
          </a:xfrm>
          <a:prstGeom prst="rect">
            <a:avLst/>
          </a:prstGeom>
        </p:spPr>
        <p:txBody>
          <a:bodyPr lIns="162531" tIns="81265" rIns="162531" bIns="81265" anchor="ctr"/>
          <a:lstStyle>
            <a:defPPr>
              <a:defRPr lang="en-US"/>
            </a:defPPr>
            <a:lvl1pPr marL="0" algn="r" defTabSz="914400" rtl="0" eaLnBrk="1" latinLnBrk="0" hangingPunct="1">
              <a:defRPr sz="1300" b="0" i="0" kern="1200">
                <a:solidFill>
                  <a:schemeClr val="bg1"/>
                </a:solidFill>
                <a:latin typeface="Gotham Medium"/>
                <a:ea typeface="+mn-ea"/>
                <a:cs typeface="Gotham Medium"/>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9A304A-327F-416F-BA7F-5BF65E2440F4}" type="slidenum">
              <a:rPr lang="en-US" b="0" i="0" smtClean="0">
                <a:latin typeface="Gotham Book"/>
                <a:cs typeface="Gotham Book"/>
              </a:rPr>
              <a:pPr/>
              <a:t>37</a:t>
            </a:fld>
            <a:endParaRPr lang="en-US" b="0" i="0" dirty="0">
              <a:latin typeface="Gotham Book"/>
              <a:cs typeface="Gotham Book"/>
            </a:endParaRPr>
          </a:p>
        </p:txBody>
      </p:sp>
    </p:spTree>
    <p:extLst>
      <p:ext uri="{BB962C8B-B14F-4D97-AF65-F5344CB8AC3E}">
        <p14:creationId xmlns:p14="http://schemas.microsoft.com/office/powerpoint/2010/main" val="14907208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92500" lnSpcReduction="10000"/>
          </a:bodyPr>
          <a:lstStyle/>
          <a:p>
            <a:r>
              <a:rPr lang="en-US" dirty="0" smtClean="0"/>
              <a:t>Thank You! </a:t>
            </a:r>
            <a:endParaRPr lang="en-US" dirty="0"/>
          </a:p>
        </p:txBody>
      </p:sp>
      <p:sp>
        <p:nvSpPr>
          <p:cNvPr id="4" name="Subtitle 2"/>
          <p:cNvSpPr txBox="1">
            <a:spLocks/>
          </p:cNvSpPr>
          <p:nvPr/>
        </p:nvSpPr>
        <p:spPr>
          <a:xfrm>
            <a:off x="860425" y="6827808"/>
            <a:ext cx="13416678" cy="1475888"/>
          </a:xfrm>
          <a:prstGeom prst="rect">
            <a:avLst/>
          </a:prstGeom>
        </p:spPr>
        <p:txBody>
          <a:bodyPr vert="horz" lIns="145123" tIns="72563" rIns="145123" bIns="72563" rtlCol="0">
            <a:noAutofit/>
          </a:bodyPr>
          <a:lstStyle>
            <a:lvl1pPr marL="0" indent="0" algn="l" defTabSz="457200" rtl="0" eaLnBrk="1" latinLnBrk="0" hangingPunct="1">
              <a:spcBef>
                <a:spcPct val="20000"/>
              </a:spcBef>
              <a:buFont typeface="Arial"/>
              <a:buNone/>
              <a:defRPr sz="2400" i="1" kern="1200">
                <a:solidFill>
                  <a:schemeClr val="bg1"/>
                </a:solidFill>
                <a:latin typeface="Corbel"/>
                <a:ea typeface="+mn-ea"/>
                <a:cs typeface="Corbe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900" i="0" dirty="0">
                <a:latin typeface="Gotham Book"/>
                <a:cs typeface="Gotham Book"/>
              </a:rPr>
              <a:t>Twitter: @Climate4Health</a:t>
            </a:r>
          </a:p>
          <a:p>
            <a:r>
              <a:rPr lang="en-US" sz="2900" i="0" dirty="0">
                <a:latin typeface="Gotham Book"/>
                <a:cs typeface="Gotham Book"/>
              </a:rPr>
              <a:t>Facebook: </a:t>
            </a:r>
            <a:r>
              <a:rPr lang="en-US" sz="2900" i="0" dirty="0" err="1">
                <a:latin typeface="Gotham Book"/>
                <a:cs typeface="Gotham Book"/>
              </a:rPr>
              <a:t>facebook.com</a:t>
            </a:r>
            <a:r>
              <a:rPr lang="en-US" sz="2900" i="0" dirty="0">
                <a:latin typeface="Gotham Book"/>
                <a:cs typeface="Gotham Book"/>
              </a:rPr>
              <a:t>/</a:t>
            </a:r>
            <a:r>
              <a:rPr lang="en-US" sz="2900" i="0" dirty="0" err="1">
                <a:latin typeface="Gotham Book"/>
                <a:cs typeface="Gotham Book"/>
              </a:rPr>
              <a:t>ClimateforHealth</a:t>
            </a:r>
            <a:endParaRPr lang="en-US" sz="2900" i="0" dirty="0">
              <a:latin typeface="Gotham Book"/>
              <a:cs typeface="Gotham Book"/>
            </a:endParaRPr>
          </a:p>
          <a:p>
            <a:r>
              <a:rPr lang="en-US" sz="2900" i="0" dirty="0">
                <a:latin typeface="Gotham Book"/>
                <a:cs typeface="Gotham Book"/>
              </a:rPr>
              <a:t>Website: </a:t>
            </a:r>
            <a:r>
              <a:rPr lang="en-US" sz="2900" i="0" dirty="0" err="1">
                <a:latin typeface="Gotham Book"/>
                <a:cs typeface="Gotham Book"/>
              </a:rPr>
              <a:t>www.climateforhealth.org</a:t>
            </a:r>
            <a:endParaRPr lang="en-US" sz="2900" i="0" dirty="0">
              <a:latin typeface="Gotham Book"/>
              <a:cs typeface="Gotham Book"/>
            </a:endParaRPr>
          </a:p>
        </p:txBody>
      </p:sp>
      <p:sp>
        <p:nvSpPr>
          <p:cNvPr id="5" name="Content Placeholder 2"/>
          <p:cNvSpPr>
            <a:spLocks noGrp="1"/>
          </p:cNvSpPr>
          <p:nvPr>
            <p:ph type="body" sz="quarter" idx="14"/>
          </p:nvPr>
        </p:nvSpPr>
        <p:spPr>
          <a:xfrm>
            <a:off x="2482386" y="3318734"/>
            <a:ext cx="13205578" cy="4973199"/>
          </a:xfrm>
        </p:spPr>
        <p:txBody>
          <a:bodyPr>
            <a:noAutofit/>
          </a:bodyPr>
          <a:lstStyle/>
          <a:p>
            <a:pPr algn="r">
              <a:lnSpc>
                <a:spcPct val="100000"/>
              </a:lnSpc>
              <a:spcBef>
                <a:spcPts val="0"/>
              </a:spcBef>
            </a:pPr>
            <a:endParaRPr lang="en-US" sz="3200" dirty="0">
              <a:solidFill>
                <a:schemeClr val="bg1"/>
              </a:solidFill>
              <a:cs typeface="Merriweather"/>
            </a:endParaRPr>
          </a:p>
          <a:p>
            <a:pPr algn="r">
              <a:lnSpc>
                <a:spcPct val="100000"/>
              </a:lnSpc>
              <a:spcBef>
                <a:spcPts val="0"/>
              </a:spcBef>
            </a:pPr>
            <a:r>
              <a:rPr lang="en-US" sz="3200" dirty="0">
                <a:solidFill>
                  <a:schemeClr val="bg1"/>
                </a:solidFill>
                <a:cs typeface="Merriweather"/>
              </a:rPr>
              <a:t>Jennifer </a:t>
            </a:r>
            <a:r>
              <a:rPr lang="en-US" sz="3200" dirty="0" err="1">
                <a:solidFill>
                  <a:schemeClr val="bg1"/>
                </a:solidFill>
                <a:cs typeface="Merriweather"/>
              </a:rPr>
              <a:t>Tabola</a:t>
            </a:r>
            <a:r>
              <a:rPr lang="en-US" sz="3200" dirty="0">
                <a:solidFill>
                  <a:schemeClr val="bg1"/>
                </a:solidFill>
                <a:cs typeface="Merriweather"/>
              </a:rPr>
              <a:t>, Senior Director Climate for Health</a:t>
            </a:r>
          </a:p>
          <a:p>
            <a:pPr algn="r">
              <a:lnSpc>
                <a:spcPct val="100000"/>
              </a:lnSpc>
              <a:spcBef>
                <a:spcPts val="0"/>
              </a:spcBef>
            </a:pPr>
            <a:r>
              <a:rPr lang="en-US" sz="3200" dirty="0" err="1">
                <a:solidFill>
                  <a:schemeClr val="bg1"/>
                </a:solidFill>
                <a:cs typeface="Merriweather"/>
              </a:rPr>
              <a:t>jennifer@ecoamerica.org</a:t>
            </a:r>
            <a:r>
              <a:rPr lang="en-US" sz="3200" dirty="0">
                <a:solidFill>
                  <a:schemeClr val="bg1"/>
                </a:solidFill>
                <a:cs typeface="Merriweather"/>
              </a:rPr>
              <a:t> </a:t>
            </a:r>
          </a:p>
          <a:p>
            <a:endParaRPr lang="en-US" sz="2400" dirty="0"/>
          </a:p>
        </p:txBody>
      </p:sp>
    </p:spTree>
    <p:extLst>
      <p:ext uri="{BB962C8B-B14F-4D97-AF65-F5344CB8AC3E}">
        <p14:creationId xmlns:p14="http://schemas.microsoft.com/office/powerpoint/2010/main" val="17348441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4271" y="1631691"/>
            <a:ext cx="7301303" cy="6090412"/>
          </a:xfrm>
          <a:prstGeom prst="rect">
            <a:avLst/>
          </a:prstGeom>
        </p:spPr>
        <p:txBody>
          <a:bodyPr lIns="162531" tIns="81265" rIns="162531" bIns="81265">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2"/>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2"/>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2"/>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2"/>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3300" dirty="0">
                <a:ea typeface="Gotham Light" charset="0"/>
              </a:rPr>
              <a:t>Build a </a:t>
            </a:r>
            <a:r>
              <a:rPr lang="en-US" sz="3300" dirty="0">
                <a:ea typeface="Gotham" charset="0"/>
              </a:rPr>
              <a:t>critical mass of institutional leadership, public support, and political will </a:t>
            </a:r>
            <a:r>
              <a:rPr lang="en-US" sz="3300" dirty="0">
                <a:ea typeface="Gotham Light" charset="0"/>
              </a:rPr>
              <a:t>for </a:t>
            </a:r>
            <a:r>
              <a:rPr lang="en-US" sz="3300" dirty="0" smtClean="0">
                <a:ea typeface="Gotham Light" charset="0"/>
              </a:rPr>
              <a:t>climate </a:t>
            </a:r>
            <a:r>
              <a:rPr lang="en-US" sz="3300" dirty="0">
                <a:ea typeface="Gotham Light" charset="0"/>
              </a:rPr>
              <a:t>solutions in the United States. </a:t>
            </a:r>
          </a:p>
          <a:p>
            <a:pPr>
              <a:lnSpc>
                <a:spcPct val="100000"/>
              </a:lnSpc>
            </a:pPr>
            <a:endParaRPr lang="en-US" sz="1100" dirty="0">
              <a:ea typeface="Gotham Light" charset="0"/>
            </a:endParaRPr>
          </a:p>
          <a:p>
            <a:pPr marL="609490" indent="-609490">
              <a:lnSpc>
                <a:spcPct val="100000"/>
              </a:lnSpc>
              <a:buFont typeface="Arial"/>
              <a:buChar char="•"/>
            </a:pPr>
            <a:r>
              <a:rPr lang="en-US" sz="3300" dirty="0">
                <a:ea typeface="Gotham Light" charset="0"/>
              </a:rPr>
              <a:t>Shift the national narrative</a:t>
            </a:r>
          </a:p>
          <a:p>
            <a:pPr marL="609490" indent="-609490">
              <a:lnSpc>
                <a:spcPct val="100000"/>
              </a:lnSpc>
              <a:buFont typeface="Arial"/>
              <a:buChar char="•"/>
            </a:pPr>
            <a:r>
              <a:rPr lang="en-US" sz="3300" dirty="0">
                <a:ea typeface="Gotham Light" charset="0"/>
              </a:rPr>
              <a:t>Build collective impact</a:t>
            </a:r>
          </a:p>
          <a:p>
            <a:pPr marL="609490" indent="-609490">
              <a:lnSpc>
                <a:spcPct val="100000"/>
              </a:lnSpc>
              <a:buFont typeface="Arial"/>
              <a:buChar char="•"/>
            </a:pPr>
            <a:r>
              <a:rPr lang="en-US" sz="3300" dirty="0">
                <a:ea typeface="Gotham Light" charset="0"/>
              </a:rPr>
              <a:t>Provide programs + resources</a:t>
            </a:r>
          </a:p>
          <a:p>
            <a:endParaRPr lang="en-US" sz="3300" dirty="0">
              <a:latin typeface="Gill Sans"/>
              <a:cs typeface="Gill Sans"/>
            </a:endParaRPr>
          </a:p>
        </p:txBody>
      </p:sp>
      <p:pic>
        <p:nvPicPr>
          <p:cNvPr id="5" name="Picture 4" descr="_DSC6149 (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98273" y="1646421"/>
            <a:ext cx="7319257" cy="5661815"/>
          </a:xfrm>
          <a:prstGeom prst="rect">
            <a:avLst/>
          </a:prstGeom>
        </p:spPr>
      </p:pic>
      <p:sp>
        <p:nvSpPr>
          <p:cNvPr id="6" name="Title 1"/>
          <p:cNvSpPr txBox="1">
            <a:spLocks/>
          </p:cNvSpPr>
          <p:nvPr/>
        </p:nvSpPr>
        <p:spPr>
          <a:xfrm>
            <a:off x="616315" y="497653"/>
            <a:ext cx="15015623" cy="749120"/>
          </a:xfrm>
          <a:prstGeom prst="rect">
            <a:avLst/>
          </a:prstGeom>
        </p:spPr>
        <p:txBody>
          <a:bodyPr vert="horz" lIns="162531" tIns="81265" rIns="162531" bIns="81265" rtlCol="0" anchor="ctr">
            <a:noAutofit/>
          </a:bodyPr>
          <a:lstStyle>
            <a:lvl1pPr algn="l" defTabSz="1625306" rtl="0" eaLnBrk="1" latinLnBrk="0" hangingPunct="1">
              <a:lnSpc>
                <a:spcPct val="90000"/>
              </a:lnSpc>
              <a:spcBef>
                <a:spcPct val="0"/>
              </a:spcBef>
              <a:buNone/>
              <a:defRPr sz="4400" b="0" i="0" kern="1200" cap="all">
                <a:solidFill>
                  <a:schemeClr val="accent1"/>
                </a:solidFill>
                <a:latin typeface="Gotham Book"/>
                <a:ea typeface="+mj-ea"/>
                <a:cs typeface="Gotham Book"/>
              </a:defRPr>
            </a:lvl1pPr>
          </a:lstStyle>
          <a:p>
            <a:r>
              <a:rPr lang="en-US" cap="none" dirty="0"/>
              <a:t>ecoAmerica</a:t>
            </a:r>
            <a:endParaRPr lang="en-US" dirty="0"/>
          </a:p>
        </p:txBody>
      </p:sp>
    </p:spTree>
    <p:extLst>
      <p:ext uri="{BB962C8B-B14F-4D97-AF65-F5344CB8AC3E}">
        <p14:creationId xmlns:p14="http://schemas.microsoft.com/office/powerpoint/2010/main" val="288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T_Logo_Horiz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1642" y="408233"/>
            <a:ext cx="2135037" cy="1067415"/>
          </a:xfrm>
          <a:prstGeom prst="rect">
            <a:avLst/>
          </a:prstGeom>
        </p:spPr>
      </p:pic>
      <p:pic>
        <p:nvPicPr>
          <p:cNvPr id="15" name="Picture 14" descr="ClimateHealth_Logo_Hrz.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488" y="408233"/>
            <a:ext cx="2218140" cy="1108963"/>
          </a:xfrm>
          <a:prstGeom prst="rect">
            <a:avLst/>
          </a:prstGeom>
        </p:spPr>
      </p:pic>
      <p:pic>
        <p:nvPicPr>
          <p:cNvPr id="16" name="Picture 15" descr="P2P_Logo_General_RGB.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7913" y="626292"/>
            <a:ext cx="2345724" cy="651936"/>
          </a:xfrm>
          <a:prstGeom prst="rect">
            <a:avLst/>
          </a:prstGeom>
        </p:spPr>
      </p:pic>
      <p:pic>
        <p:nvPicPr>
          <p:cNvPr id="17" name="Picture 16" descr="AmeriKnows_Logo_Hrz_CMYK-0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60105" y="380700"/>
            <a:ext cx="2488595" cy="1244176"/>
          </a:xfrm>
          <a:prstGeom prst="rect">
            <a:avLst/>
          </a:prstGeom>
        </p:spPr>
      </p:pic>
      <p:pic>
        <p:nvPicPr>
          <p:cNvPr id="18" name="Picture 17" descr="SG-Logo-RGB-LARG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48431" y="663433"/>
            <a:ext cx="2195422" cy="660795"/>
          </a:xfrm>
          <a:prstGeom prst="rect">
            <a:avLst/>
          </a:prstGeom>
        </p:spPr>
      </p:pic>
      <p:cxnSp>
        <p:nvCxnSpPr>
          <p:cNvPr id="19" name="Straight Connector 18"/>
          <p:cNvCxnSpPr/>
          <p:nvPr/>
        </p:nvCxnSpPr>
        <p:spPr>
          <a:xfrm>
            <a:off x="528488" y="1623447"/>
            <a:ext cx="15278529"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510259" y="1986890"/>
            <a:ext cx="4606658" cy="733504"/>
          </a:xfrm>
          <a:prstGeom prst="rect">
            <a:avLst/>
          </a:prstGeom>
          <a:noFill/>
        </p:spPr>
        <p:txBody>
          <a:bodyPr wrap="square" lIns="162531" tIns="81265" rIns="162531" bIns="81265" rtlCol="0">
            <a:spAutoFit/>
          </a:bodyPr>
          <a:lstStyle/>
          <a:p>
            <a:r>
              <a:rPr lang="en-US" sz="3700" dirty="0">
                <a:solidFill>
                  <a:srgbClr val="0E4A62"/>
                </a:solidFill>
                <a:latin typeface="Gotham Medium"/>
                <a:cs typeface="Gotham Medium"/>
              </a:rPr>
              <a:t>Offerings</a:t>
            </a:r>
          </a:p>
        </p:txBody>
      </p:sp>
      <p:sp>
        <p:nvSpPr>
          <p:cNvPr id="22" name="Text Placeholder 4"/>
          <p:cNvSpPr txBox="1">
            <a:spLocks/>
          </p:cNvSpPr>
          <p:nvPr/>
        </p:nvSpPr>
        <p:spPr>
          <a:xfrm>
            <a:off x="8508137" y="2817708"/>
            <a:ext cx="7171404" cy="4822613"/>
          </a:xfrm>
          <a:prstGeom prst="rect">
            <a:avLst/>
          </a:prstGeom>
        </p:spPr>
        <p:txBody>
          <a:bodyPr vert="horz" lIns="162531" tIns="81265" rIns="162531" bIns="81265"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lumMod val="75000"/>
                    <a:lumOff val="25000"/>
                  </a:schemeClr>
                </a:solidFill>
                <a:latin typeface="Gotham Book"/>
                <a:ea typeface="+mn-ea"/>
                <a:cs typeface="Gotham Book"/>
              </a:defRPr>
            </a:lvl1pPr>
            <a:lvl2pPr marL="4572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1">
                    <a:lumMod val="75000"/>
                    <a:lumOff val="25000"/>
                  </a:schemeClr>
                </a:solidFill>
                <a:latin typeface="Gotham Book"/>
                <a:ea typeface="+mn-ea"/>
                <a:cs typeface="Gotham Book"/>
              </a:defRPr>
            </a:lvl2pPr>
            <a:lvl3pPr marL="914400" indent="-228600" algn="l" defTabSz="914400" rtl="0" eaLnBrk="1" latinLnBrk="0" hangingPunct="1">
              <a:lnSpc>
                <a:spcPct val="90000"/>
              </a:lnSpc>
              <a:spcBef>
                <a:spcPts val="500"/>
              </a:spcBef>
              <a:buFont typeface="Wingdings" panose="05000000000000000000" pitchFamily="2" charset="2"/>
              <a:buChar char="§"/>
              <a:defRPr sz="1600" b="0" i="0" kern="1200">
                <a:solidFill>
                  <a:schemeClr val="tx1">
                    <a:lumMod val="75000"/>
                    <a:lumOff val="25000"/>
                  </a:schemeClr>
                </a:solidFill>
                <a:latin typeface="Gotham Book"/>
                <a:ea typeface="+mn-ea"/>
                <a:cs typeface="Gotham Book"/>
              </a:defRPr>
            </a:lvl3pPr>
            <a:lvl4pPr marL="13716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1">
                    <a:lumMod val="75000"/>
                    <a:lumOff val="25000"/>
                  </a:schemeClr>
                </a:solidFill>
                <a:latin typeface="Gotham Book"/>
                <a:ea typeface="+mn-ea"/>
                <a:cs typeface="Gotham Book"/>
              </a:defRPr>
            </a:lvl4pPr>
            <a:lvl5pPr marL="1828800" indent="-228600" algn="l" defTabSz="914400" rtl="0" eaLnBrk="1" latinLnBrk="0" hangingPunct="1">
              <a:lnSpc>
                <a:spcPct val="90000"/>
              </a:lnSpc>
              <a:spcBef>
                <a:spcPts val="500"/>
              </a:spcBef>
              <a:buFont typeface="Wingdings" panose="05000000000000000000" pitchFamily="2" charset="2"/>
              <a:buChar char="§"/>
              <a:defRPr sz="1400" b="0" i="0" kern="1200">
                <a:solidFill>
                  <a:schemeClr val="tx1">
                    <a:lumMod val="75000"/>
                    <a:lumOff val="25000"/>
                  </a:schemeClr>
                </a:solidFill>
                <a:latin typeface="Gotham Book"/>
                <a:ea typeface="+mn-ea"/>
                <a:cs typeface="Gotham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7908" indent="-507908">
              <a:lnSpc>
                <a:spcPct val="110000"/>
              </a:lnSpc>
              <a:buFont typeface="Arial"/>
              <a:buChar char="•"/>
            </a:pPr>
            <a:r>
              <a:rPr lang="en-US" sz="2900" dirty="0"/>
              <a:t>Resources</a:t>
            </a:r>
          </a:p>
          <a:p>
            <a:pPr marL="507908" indent="-507908">
              <a:lnSpc>
                <a:spcPct val="110000"/>
              </a:lnSpc>
              <a:buFont typeface="Arial"/>
              <a:buChar char="•"/>
            </a:pPr>
            <a:r>
              <a:rPr lang="en-US" sz="2900" dirty="0"/>
              <a:t>Communications</a:t>
            </a:r>
          </a:p>
          <a:p>
            <a:pPr marL="507908" indent="-507908">
              <a:lnSpc>
                <a:spcPct val="110000"/>
              </a:lnSpc>
              <a:buFont typeface="Arial"/>
              <a:buChar char="•"/>
            </a:pPr>
            <a:r>
              <a:rPr lang="en-US" sz="2900" dirty="0"/>
              <a:t>Summits and forums</a:t>
            </a:r>
          </a:p>
          <a:p>
            <a:pPr marL="507908" indent="-507908">
              <a:lnSpc>
                <a:spcPct val="110000"/>
              </a:lnSpc>
              <a:buFont typeface="Arial"/>
              <a:buChar char="•"/>
            </a:pPr>
            <a:r>
              <a:rPr lang="en-US" sz="2900" dirty="0"/>
              <a:t>Organizational partnerships</a:t>
            </a:r>
          </a:p>
          <a:p>
            <a:pPr marL="507908" indent="-507908">
              <a:lnSpc>
                <a:spcPct val="110000"/>
              </a:lnSpc>
              <a:buFont typeface="Arial"/>
              <a:buChar char="•"/>
            </a:pPr>
            <a:r>
              <a:rPr lang="en-US" sz="2900" dirty="0"/>
              <a:t>Sector-wide collaboration</a:t>
            </a:r>
          </a:p>
          <a:p>
            <a:pPr marL="507908" indent="-507908">
              <a:lnSpc>
                <a:spcPct val="110000"/>
              </a:lnSpc>
              <a:buFont typeface="Arial"/>
              <a:buChar char="•"/>
            </a:pPr>
            <a:endParaRPr lang="en-US" sz="2900" dirty="0"/>
          </a:p>
          <a:p>
            <a:pPr marL="507908" indent="-507908">
              <a:lnSpc>
                <a:spcPct val="110000"/>
              </a:lnSpc>
              <a:buFont typeface="Arial"/>
              <a:buChar char="•"/>
            </a:pPr>
            <a:endParaRPr lang="en-US" sz="2900" dirty="0"/>
          </a:p>
        </p:txBody>
      </p:sp>
      <p:pic>
        <p:nvPicPr>
          <p:cNvPr id="23" name="Picture 22" descr="imac-mockup-BT-site.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37115" y="2201333"/>
            <a:ext cx="6219518" cy="5368995"/>
          </a:xfrm>
          <a:prstGeom prst="rect">
            <a:avLst/>
          </a:prstGeom>
        </p:spPr>
      </p:pic>
      <p:pic>
        <p:nvPicPr>
          <p:cNvPr id="2" name="Picture 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339213" y="3989061"/>
            <a:ext cx="874002" cy="533440"/>
          </a:xfrm>
          <a:prstGeom prst="rect">
            <a:avLst/>
          </a:prstGeom>
        </p:spPr>
      </p:pic>
      <p:pic>
        <p:nvPicPr>
          <p:cNvPr id="12" name="Picture 1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068274" y="4839623"/>
            <a:ext cx="4466977" cy="749109"/>
          </a:xfrm>
          <a:prstGeom prst="rect">
            <a:avLst/>
          </a:prstGeom>
        </p:spPr>
      </p:pic>
      <p:pic>
        <p:nvPicPr>
          <p:cNvPr id="13" name="Picture 12"/>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459087" y="2471385"/>
            <a:ext cx="2898448" cy="2374771"/>
          </a:xfrm>
          <a:prstGeom prst="rect">
            <a:avLst/>
          </a:prstGeom>
        </p:spPr>
      </p:pic>
      <p:pic>
        <p:nvPicPr>
          <p:cNvPr id="20" name="Picture 19"/>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333417" y="2471387"/>
            <a:ext cx="917835" cy="1480255"/>
          </a:xfrm>
          <a:prstGeom prst="rect">
            <a:avLst/>
          </a:prstGeom>
        </p:spPr>
      </p:pic>
      <p:sp>
        <p:nvSpPr>
          <p:cNvPr id="3" name="Rectangle 2"/>
          <p:cNvSpPr/>
          <p:nvPr/>
        </p:nvSpPr>
        <p:spPr>
          <a:xfrm>
            <a:off x="6211232" y="2500923"/>
            <a:ext cx="423807" cy="20702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endParaRPr lang="en-US"/>
          </a:p>
        </p:txBody>
      </p:sp>
      <p:sp>
        <p:nvSpPr>
          <p:cNvPr id="24" name="Rectangle 23"/>
          <p:cNvSpPr/>
          <p:nvPr/>
        </p:nvSpPr>
        <p:spPr>
          <a:xfrm>
            <a:off x="5419198" y="4515553"/>
            <a:ext cx="819824" cy="20841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endParaRPr lang="en-US"/>
          </a:p>
        </p:txBody>
      </p:sp>
      <p:sp>
        <p:nvSpPr>
          <p:cNvPr id="25" name="Rectangle 24"/>
          <p:cNvSpPr/>
          <p:nvPr/>
        </p:nvSpPr>
        <p:spPr>
          <a:xfrm>
            <a:off x="2049565" y="2577341"/>
            <a:ext cx="423807" cy="224388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62531" tIns="81265" rIns="162531" bIns="81265" rtlCol="0" anchor="ctr"/>
          <a:lstStyle/>
          <a:p>
            <a:pPr algn="ctr"/>
            <a:endParaRPr lang="en-US"/>
          </a:p>
        </p:txBody>
      </p:sp>
    </p:spTree>
    <p:extLst>
      <p:ext uri="{BB962C8B-B14F-4D97-AF65-F5344CB8AC3E}">
        <p14:creationId xmlns:p14="http://schemas.microsoft.com/office/powerpoint/2010/main" val="15076889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56" y="491115"/>
            <a:ext cx="11488690" cy="749120"/>
          </a:xfrm>
        </p:spPr>
        <p:txBody>
          <a:bodyPr/>
          <a:lstStyle/>
          <a:p>
            <a:r>
              <a:rPr lang="en-US" cap="none" dirty="0" smtClean="0"/>
              <a:t>Research</a:t>
            </a:r>
            <a:endParaRPr lang="en-US" cap="none"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6461" y="2788943"/>
            <a:ext cx="3162220" cy="409188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0106" y="2326481"/>
            <a:ext cx="3167794" cy="409909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3921" y="2844618"/>
            <a:ext cx="3162222" cy="395872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7236" y="2326883"/>
            <a:ext cx="3162224" cy="409108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12757" y="2196030"/>
            <a:ext cx="3167792" cy="40990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29113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9478" y="1847565"/>
            <a:ext cx="14535864" cy="2242748"/>
          </a:xfrm>
        </p:spPr>
        <p:txBody>
          <a:bodyPr>
            <a:noAutofit/>
          </a:bodyPr>
          <a:lstStyle/>
          <a:p>
            <a:r>
              <a:rPr lang="en-US" sz="8000" dirty="0" smtClean="0"/>
              <a:t>Who is Your Audience? </a:t>
            </a:r>
          </a:p>
          <a:p>
            <a:r>
              <a:rPr lang="en-US" sz="6000" i="1" dirty="0" smtClean="0"/>
              <a:t>Americans and Climate Change: Research, Polling, Values</a:t>
            </a:r>
            <a:endParaRPr lang="en-US" sz="6000" i="1" dirty="0"/>
          </a:p>
        </p:txBody>
      </p:sp>
    </p:spTree>
    <p:extLst>
      <p:ext uri="{BB962C8B-B14F-4D97-AF65-F5344CB8AC3E}">
        <p14:creationId xmlns:p14="http://schemas.microsoft.com/office/powerpoint/2010/main" val="1844207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6-10-26 04.47.55 pm.png"/>
          <p:cNvPicPr>
            <a:picLocks noChangeAspect="1"/>
          </p:cNvPicPr>
          <p:nvPr/>
        </p:nvPicPr>
        <p:blipFill rotWithShape="1">
          <a:blip r:embed="rId3">
            <a:extLst>
              <a:ext uri="{28A0092B-C50C-407E-A947-70E740481C1C}">
                <a14:useLocalDpi xmlns:a14="http://schemas.microsoft.com/office/drawing/2010/main" val="0"/>
              </a:ext>
            </a:extLst>
          </a:blip>
          <a:srcRect t="9190" b="40405"/>
          <a:stretch/>
        </p:blipFill>
        <p:spPr>
          <a:xfrm>
            <a:off x="2819919" y="882644"/>
            <a:ext cx="13015163" cy="7133102"/>
          </a:xfrm>
          <a:prstGeom prst="rect">
            <a:avLst/>
          </a:prstGeom>
        </p:spPr>
      </p:pic>
      <p:sp>
        <p:nvSpPr>
          <p:cNvPr id="7" name="Title 1"/>
          <p:cNvSpPr>
            <a:spLocks noGrp="1"/>
          </p:cNvSpPr>
          <p:nvPr>
            <p:ph type="title"/>
          </p:nvPr>
        </p:nvSpPr>
        <p:spPr>
          <a:xfrm>
            <a:off x="613456" y="491115"/>
            <a:ext cx="11488690" cy="749120"/>
          </a:xfrm>
        </p:spPr>
        <p:txBody>
          <a:bodyPr/>
          <a:lstStyle/>
          <a:p>
            <a:r>
              <a:rPr lang="en-US" cap="none" dirty="0" smtClean="0"/>
              <a:t>Concern</a:t>
            </a:r>
            <a:endParaRPr lang="en-US" cap="none" dirty="0"/>
          </a:p>
        </p:txBody>
      </p:sp>
    </p:spTree>
    <p:extLst>
      <p:ext uri="{BB962C8B-B14F-4D97-AF65-F5344CB8AC3E}">
        <p14:creationId xmlns:p14="http://schemas.microsoft.com/office/powerpoint/2010/main" val="1911950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b="6049"/>
          <a:stretch/>
        </p:blipFill>
        <p:spPr>
          <a:xfrm>
            <a:off x="0" y="1395413"/>
            <a:ext cx="5378141" cy="6720627"/>
          </a:xfrm>
          <a:prstGeom prst="rect">
            <a:avLst/>
          </a:prstGeom>
        </p:spPr>
      </p:pic>
      <p:pic>
        <p:nvPicPr>
          <p:cNvPr id="10" name="Picture 9" descr="79a971_cbd1fab727a1482f954c92f8c387d3f0-mv1.jpg_srz_1506_1005_85_22_0.50_1.20_0.jpg"/>
          <p:cNvPicPr>
            <a:picLocks noChangeAspect="1"/>
          </p:cNvPicPr>
          <p:nvPr/>
        </p:nvPicPr>
        <p:blipFill rotWithShape="1">
          <a:blip r:embed="rId4" cstate="email">
            <a:extLst>
              <a:ext uri="{28A0092B-C50C-407E-A947-70E740481C1C}">
                <a14:useLocalDpi xmlns:a14="http://schemas.microsoft.com/office/drawing/2010/main"/>
              </a:ext>
            </a:extLst>
          </a:blip>
          <a:srcRect t="4603"/>
          <a:stretch/>
        </p:blipFill>
        <p:spPr>
          <a:xfrm>
            <a:off x="5394107" y="1395412"/>
            <a:ext cx="5369019" cy="6736773"/>
          </a:xfrm>
          <a:prstGeom prst="rect">
            <a:avLst/>
          </a:prstGeom>
        </p:spPr>
      </p:pic>
      <p:pic>
        <p:nvPicPr>
          <p:cNvPr id="11" name="Picture 10" descr="mental-health-counselor_3x2.jpg"/>
          <p:cNvPicPr>
            <a:picLocks noChangeAspect="1"/>
          </p:cNvPicPr>
          <p:nvPr/>
        </p:nvPicPr>
        <p:blipFill rotWithShape="1">
          <a:blip r:embed="rId5" cstate="email">
            <a:extLst>
              <a:ext uri="{28A0092B-C50C-407E-A947-70E740481C1C}">
                <a14:useLocalDpi xmlns:a14="http://schemas.microsoft.com/office/drawing/2010/main"/>
              </a:ext>
            </a:extLst>
          </a:blip>
          <a:srcRect t="4939"/>
          <a:stretch/>
        </p:blipFill>
        <p:spPr>
          <a:xfrm>
            <a:off x="10788215" y="1395413"/>
            <a:ext cx="5469373" cy="6736774"/>
          </a:xfrm>
          <a:prstGeom prst="rect">
            <a:avLst/>
          </a:prstGeom>
        </p:spPr>
      </p:pic>
      <p:sp>
        <p:nvSpPr>
          <p:cNvPr id="2" name="Title 1"/>
          <p:cNvSpPr>
            <a:spLocks noGrp="1"/>
          </p:cNvSpPr>
          <p:nvPr>
            <p:ph type="title"/>
          </p:nvPr>
        </p:nvSpPr>
        <p:spPr>
          <a:xfrm>
            <a:off x="613456" y="491115"/>
            <a:ext cx="11488690" cy="749120"/>
          </a:xfrm>
        </p:spPr>
        <p:txBody>
          <a:bodyPr/>
          <a:lstStyle/>
          <a:p>
            <a:r>
              <a:rPr lang="en-US" cap="none" dirty="0" smtClean="0"/>
              <a:t>Health Professionals: Your Leadership Matters! </a:t>
            </a:r>
            <a:endParaRPr lang="en-US" cap="none" dirty="0"/>
          </a:p>
        </p:txBody>
      </p:sp>
    </p:spTree>
    <p:extLst>
      <p:ext uri="{BB962C8B-B14F-4D97-AF65-F5344CB8AC3E}">
        <p14:creationId xmlns:p14="http://schemas.microsoft.com/office/powerpoint/2010/main" val="3676733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ecoAmerica_Project01_SG04-CORRECTED-test(1)">
  <a:themeElements>
    <a:clrScheme name="Custom 1">
      <a:dk1>
        <a:srgbClr val="3A3A3A"/>
      </a:dk1>
      <a:lt1>
        <a:sysClr val="window" lastClr="FFFFFF"/>
      </a:lt1>
      <a:dk2>
        <a:srgbClr val="7C7C7C"/>
      </a:dk2>
      <a:lt2>
        <a:srgbClr val="E7E6E6"/>
      </a:lt2>
      <a:accent1>
        <a:srgbClr val="004A64"/>
      </a:accent1>
      <a:accent2>
        <a:srgbClr val="72A492"/>
      </a:accent2>
      <a:accent3>
        <a:srgbClr val="5786C5"/>
      </a:accent3>
      <a:accent4>
        <a:srgbClr val="B3B4B4"/>
      </a:accent4>
      <a:accent5>
        <a:srgbClr val="FDB913"/>
      </a:accent5>
      <a:accent6>
        <a:srgbClr val="479385"/>
      </a:accent6>
      <a:hlink>
        <a:srgbClr val="0563C1"/>
      </a:hlink>
      <a:folHlink>
        <a:srgbClr val="4F94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rgbClr val="3A3A3A"/>
    </a:dk1>
    <a:lt1>
      <a:sysClr val="window" lastClr="FFFFFF"/>
    </a:lt1>
    <a:dk2>
      <a:srgbClr val="7C7C7C"/>
    </a:dk2>
    <a:lt2>
      <a:srgbClr val="E7E6E6"/>
    </a:lt2>
    <a:accent1>
      <a:srgbClr val="004A64"/>
    </a:accent1>
    <a:accent2>
      <a:srgbClr val="72A492"/>
    </a:accent2>
    <a:accent3>
      <a:srgbClr val="5786C5"/>
    </a:accent3>
    <a:accent4>
      <a:srgbClr val="B3B4B4"/>
    </a:accent4>
    <a:accent5>
      <a:srgbClr val="FDB913"/>
    </a:accent5>
    <a:accent6>
      <a:srgbClr val="479385"/>
    </a:accent6>
    <a:hlink>
      <a:srgbClr val="0563C1"/>
    </a:hlink>
    <a:folHlink>
      <a:srgbClr val="4F94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11181</TotalTime>
  <Words>3727</Words>
  <Application>Microsoft Macintosh PowerPoint</Application>
  <PresentationFormat>Custom</PresentationFormat>
  <Paragraphs>386</Paragraphs>
  <Slides>38</Slides>
  <Notes>36</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ecoAmerica_Project01_SG04-CORRECTED-test(1)</vt:lpstr>
      <vt:lpstr>PowerPoint Presentation</vt:lpstr>
      <vt:lpstr>Marching with a Message…</vt:lpstr>
      <vt:lpstr>Communications: Today’s Presentation</vt:lpstr>
      <vt:lpstr>PowerPoint Presentation</vt:lpstr>
      <vt:lpstr>PowerPoint Presentation</vt:lpstr>
      <vt:lpstr>Research</vt:lpstr>
      <vt:lpstr>PowerPoint Presentation</vt:lpstr>
      <vt:lpstr>Concern</vt:lpstr>
      <vt:lpstr>Health Professionals: Your Leadership Matters! </vt:lpstr>
      <vt:lpstr>You Are The Most Trusted</vt:lpstr>
      <vt:lpstr>Behaviors</vt:lpstr>
      <vt:lpstr>Americans – Are They Worried about Climate Change? </vt:lpstr>
      <vt:lpstr>American Policy Priorities</vt:lpstr>
      <vt:lpstr>PowerPoint Presentation</vt:lpstr>
      <vt:lpstr>What Do People (really) Hear About Climate?</vt:lpstr>
      <vt:lpstr>What Do People Hear About Climate?</vt:lpstr>
      <vt:lpstr>What Do People Hear About Climate?</vt:lpstr>
      <vt:lpstr>What Do People Hear About Climate?</vt:lpstr>
      <vt:lpstr>What Do People Hear About Climate?</vt:lpstr>
      <vt:lpstr>Motivated Avoidance</vt:lpstr>
      <vt:lpstr>Message Evolution</vt:lpstr>
      <vt:lpstr>Personal Relevance</vt:lpstr>
      <vt:lpstr>Let’s Talk Climate and Health:  Communication Guidance For Health Professionals </vt:lpstr>
      <vt:lpstr>PowerPoint Presentation</vt:lpstr>
      <vt:lpstr>#1 Successful Tested Message = Health</vt:lpstr>
      <vt:lpstr>PowerPoint Presentation</vt:lpstr>
      <vt:lpstr>PowerPoint Presentation</vt:lpstr>
      <vt:lpstr>PowerPoint Presentation</vt:lpstr>
      <vt:lpstr>1. Start With People, Stay With People </vt:lpstr>
      <vt:lpstr>2. Connect On Common Values</vt:lpstr>
      <vt:lpstr>Top Common Values in America</vt:lpstr>
      <vt:lpstr>3. Acknowledge Ambivalence</vt:lpstr>
      <vt:lpstr>4. Make It Real</vt:lpstr>
      <vt:lpstr>5. Emphasize Solutions</vt:lpstr>
      <vt:lpstr>6. Inspire &amp; Empower</vt:lpstr>
      <vt:lpstr>7. Focus On Personal Benefit</vt:lpstr>
      <vt:lpstr>8. End With Your Ask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Raph Adiao</dc:creator>
  <cp:lastModifiedBy>Samantha</cp:lastModifiedBy>
  <cp:revision>806</cp:revision>
  <dcterms:created xsi:type="dcterms:W3CDTF">2016-03-24T19:47:57Z</dcterms:created>
  <dcterms:modified xsi:type="dcterms:W3CDTF">2017-05-04T12:19:09Z</dcterms:modified>
</cp:coreProperties>
</file>