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88" r:id="rId2"/>
    <p:sldId id="319" r:id="rId3"/>
    <p:sldId id="322" r:id="rId4"/>
    <p:sldId id="289" r:id="rId5"/>
    <p:sldId id="323" r:id="rId6"/>
    <p:sldId id="324" r:id="rId7"/>
    <p:sldId id="325" r:id="rId8"/>
    <p:sldId id="326" r:id="rId9"/>
    <p:sldId id="327" r:id="rId10"/>
    <p:sldId id="315" r:id="rId11"/>
    <p:sldId id="311" r:id="rId12"/>
    <p:sldId id="313" r:id="rId13"/>
    <p:sldId id="314" r:id="rId14"/>
    <p:sldId id="312" r:id="rId15"/>
    <p:sldId id="336" r:id="rId16"/>
    <p:sldId id="305" r:id="rId17"/>
    <p:sldId id="310" r:id="rId18"/>
    <p:sldId id="303" r:id="rId19"/>
    <p:sldId id="304" r:id="rId20"/>
    <p:sldId id="290" r:id="rId21"/>
    <p:sldId id="300" r:id="rId22"/>
    <p:sldId id="282" r:id="rId23"/>
    <p:sldId id="301" r:id="rId24"/>
    <p:sldId id="291" r:id="rId25"/>
    <p:sldId id="292" r:id="rId26"/>
    <p:sldId id="318" r:id="rId27"/>
    <p:sldId id="297" r:id="rId28"/>
    <p:sldId id="316" r:id="rId29"/>
    <p:sldId id="298" r:id="rId30"/>
    <p:sldId id="328" r:id="rId31"/>
    <p:sldId id="331" r:id="rId32"/>
    <p:sldId id="329" r:id="rId33"/>
    <p:sldId id="273" r:id="rId34"/>
    <p:sldId id="274" r:id="rId35"/>
    <p:sldId id="275" r:id="rId36"/>
    <p:sldId id="276" r:id="rId37"/>
    <p:sldId id="277" r:id="rId38"/>
    <p:sldId id="283" r:id="rId39"/>
    <p:sldId id="286"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Seaver" initials="N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64A1"/>
    <a:srgbClr val="6CAB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20" autoAdjust="0"/>
    <p:restoredTop sz="94637" autoAdjust="0"/>
  </p:normalViewPr>
  <p:slideViewPr>
    <p:cSldViewPr snapToGrid="0">
      <p:cViewPr varScale="1">
        <p:scale>
          <a:sx n="95" d="100"/>
          <a:sy n="95" d="100"/>
        </p:scale>
        <p:origin x="1374" y="45"/>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7-05-12T14:10:58.436" idx="1">
    <p:pos x="5405" y="2541"/>
    <p:text>Mona, I cut the text that says 99% in the past 2 years - i think it should be a spoken talking point and saves space.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4F410B-DAC2-439F-9EAE-346F0CDD8FF5}" type="datetimeFigureOut">
              <a:rPr lang="en-US" smtClean="0"/>
              <a:pPr/>
              <a:t>10/27/2017</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C26393-4218-4A5B-ABA5-1F5E5925025A}" type="slidenum">
              <a:rPr lang="en-US" smtClean="0"/>
              <a:pPr/>
              <a:t>‹#›</a:t>
            </a:fld>
            <a:endParaRPr lang="en-US" dirty="0"/>
          </a:p>
        </p:txBody>
      </p:sp>
    </p:spTree>
    <p:extLst>
      <p:ext uri="{BB962C8B-B14F-4D97-AF65-F5344CB8AC3E}">
        <p14:creationId xmlns:p14="http://schemas.microsoft.com/office/powerpoint/2010/main" val="1005224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26393-4218-4A5B-ABA5-1F5E5925025A}" type="slidenum">
              <a:rPr lang="en-US" smtClean="0"/>
              <a:pPr/>
              <a:t>3</a:t>
            </a:fld>
            <a:endParaRPr lang="en-US" dirty="0"/>
          </a:p>
        </p:txBody>
      </p:sp>
    </p:spTree>
    <p:extLst>
      <p:ext uri="{BB962C8B-B14F-4D97-AF65-F5344CB8AC3E}">
        <p14:creationId xmlns:p14="http://schemas.microsoft.com/office/powerpoint/2010/main" val="3819599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N.B. : Temps and droughts from climate change are increasing the number/size of wildfires and fire season is &gt;2 months longer in some states </a:t>
            </a:r>
          </a:p>
          <a:p>
            <a:endParaRPr lang="en-US" dirty="0"/>
          </a:p>
        </p:txBody>
      </p:sp>
      <p:sp>
        <p:nvSpPr>
          <p:cNvPr id="4" name="Slide Number Placeholder 3"/>
          <p:cNvSpPr>
            <a:spLocks noGrp="1"/>
          </p:cNvSpPr>
          <p:nvPr>
            <p:ph type="sldNum" sz="quarter" idx="10"/>
          </p:nvPr>
        </p:nvSpPr>
        <p:spPr/>
        <p:txBody>
          <a:bodyPr/>
          <a:lstStyle/>
          <a:p>
            <a:fld id="{ECC26393-4218-4A5B-ABA5-1F5E5925025A}" type="slidenum">
              <a:rPr lang="en-US" smtClean="0"/>
              <a:pPr/>
              <a:t>14</a:t>
            </a:fld>
            <a:endParaRPr lang="en-US" dirty="0"/>
          </a:p>
        </p:txBody>
      </p:sp>
    </p:spTree>
    <p:extLst>
      <p:ext uri="{BB962C8B-B14F-4D97-AF65-F5344CB8AC3E}">
        <p14:creationId xmlns:p14="http://schemas.microsoft.com/office/powerpoint/2010/main" val="3543572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26393-4218-4A5B-ABA5-1F5E5925025A}" type="slidenum">
              <a:rPr lang="en-US" smtClean="0"/>
              <a:pPr/>
              <a:t>15</a:t>
            </a:fld>
            <a:endParaRPr lang="en-US" dirty="0"/>
          </a:p>
        </p:txBody>
      </p:sp>
    </p:spTree>
    <p:extLst>
      <p:ext uri="{BB962C8B-B14F-4D97-AF65-F5344CB8AC3E}">
        <p14:creationId xmlns:p14="http://schemas.microsoft.com/office/powerpoint/2010/main" val="4004555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tick that carries Lyme Disease is reported in 45.7% of U.S. counties, up from 30% in 1998. </a:t>
            </a:r>
          </a:p>
          <a:p>
            <a:r>
              <a:rPr lang="en-US" dirty="0"/>
              <a:t>Mosquitoes that carry diseases like West Nile virus and dengue fever thrive in conditions that are becoming more common. Zika virus , malaria , and even yellow fever lurk.</a:t>
            </a:r>
          </a:p>
          <a:p>
            <a:endParaRPr lang="en-US" dirty="0"/>
          </a:p>
        </p:txBody>
      </p:sp>
      <p:sp>
        <p:nvSpPr>
          <p:cNvPr id="4" name="Slide Number Placeholder 3"/>
          <p:cNvSpPr>
            <a:spLocks noGrp="1"/>
          </p:cNvSpPr>
          <p:nvPr>
            <p:ph type="sldNum" sz="quarter" idx="10"/>
          </p:nvPr>
        </p:nvSpPr>
        <p:spPr/>
        <p:txBody>
          <a:bodyPr/>
          <a:lstStyle/>
          <a:p>
            <a:fld id="{ECC26393-4218-4A5B-ABA5-1F5E5925025A}" type="slidenum">
              <a:rPr lang="en-US" smtClean="0"/>
              <a:pPr/>
              <a:t>27</a:t>
            </a:fld>
            <a:endParaRPr lang="en-US" dirty="0"/>
          </a:p>
        </p:txBody>
      </p:sp>
    </p:spTree>
    <p:extLst>
      <p:ext uri="{BB962C8B-B14F-4D97-AF65-F5344CB8AC3E}">
        <p14:creationId xmlns:p14="http://schemas.microsoft.com/office/powerpoint/2010/main" val="2914030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0EA992-A633-FC4C-9B5F-0B9E3A1A67BD}" type="slidenum">
              <a:rPr lang="en-US" smtClean="0"/>
              <a:pPr/>
              <a:t>39</a:t>
            </a:fld>
            <a:endParaRPr lang="en-US" dirty="0"/>
          </a:p>
        </p:txBody>
      </p:sp>
    </p:spTree>
    <p:extLst>
      <p:ext uri="{BB962C8B-B14F-4D97-AF65-F5344CB8AC3E}">
        <p14:creationId xmlns:p14="http://schemas.microsoft.com/office/powerpoint/2010/main" val="27849505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medsocietiesforclimatehealth.org/"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medsocietiesforclimatehealth.org/"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medsocietiesforclimatehealth.org/"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medsocietiesforclimatehealth.org/"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medsocietiesforclimatehealth.org/"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medsocietiesforclimatehealth.org/"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medsocietiesforclimatehealth.org/"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607823"/>
          </a:xfrm>
        </p:spPr>
        <p:txBody>
          <a:bodyPr/>
          <a:lstStyle>
            <a:lvl1pPr marL="0" indent="0" algn="ctr">
              <a:buNone/>
              <a:defRPr sz="2400">
                <a:solidFill>
                  <a:srgbClr val="3C64A1"/>
                </a:solidFill>
                <a:latin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a:xfrm>
            <a:off x="3028950" y="6318155"/>
            <a:ext cx="3086100" cy="365125"/>
          </a:xfrm>
        </p:spPr>
        <p:txBody>
          <a:bodyPr/>
          <a:lstStyle>
            <a:lvl1pPr>
              <a:defRPr sz="1200">
                <a:solidFill>
                  <a:srgbClr val="3C64A1"/>
                </a:solidFill>
                <a:latin typeface="Calibri" panose="020F0502020204030204" pitchFamily="34" charset="0"/>
              </a:defRPr>
            </a:lvl1pPr>
          </a:lstStyle>
          <a:p>
            <a:r>
              <a:rPr lang="en-US" dirty="0">
                <a:hlinkClick r:id="rId2"/>
              </a:rPr>
              <a:t>www.medsocietiesforclimatehealth.org</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53829" y="5055595"/>
            <a:ext cx="3836343" cy="1280160"/>
          </a:xfrm>
          <a:prstGeom prst="rect">
            <a:avLst/>
          </a:prstGeom>
        </p:spPr>
      </p:pic>
    </p:spTree>
    <p:extLst>
      <p:ext uri="{BB962C8B-B14F-4D97-AF65-F5344CB8AC3E}">
        <p14:creationId xmlns:p14="http://schemas.microsoft.com/office/powerpoint/2010/main" val="3963669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CBB62F-4FAD-47B6-B118-B27483A4DE8E}" type="datetimeFigureOut">
              <a:rPr lang="en-US" smtClean="0"/>
              <a:pPr/>
              <a:t>10/27/2017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9AC33B-99D4-4E06-AA0A-DD67E3FC4828}" type="slidenum">
              <a:rPr lang="en-US" smtClean="0"/>
              <a:pPr/>
              <a:t>‹#›</a:t>
            </a:fld>
            <a:endParaRPr lang="en-US" dirty="0"/>
          </a:p>
        </p:txBody>
      </p:sp>
    </p:spTree>
    <p:extLst>
      <p:ext uri="{BB962C8B-B14F-4D97-AF65-F5344CB8AC3E}">
        <p14:creationId xmlns:p14="http://schemas.microsoft.com/office/powerpoint/2010/main" val="3293813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CBB62F-4FAD-47B6-B118-B27483A4DE8E}" type="datetimeFigureOut">
              <a:rPr lang="en-US" smtClean="0"/>
              <a:pPr/>
              <a:t>10/27/2017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9AC33B-99D4-4E06-AA0A-DD67E3FC4828}" type="slidenum">
              <a:rPr lang="en-US" smtClean="0"/>
              <a:pPr/>
              <a:t>‹#›</a:t>
            </a:fld>
            <a:endParaRPr lang="en-US" dirty="0"/>
          </a:p>
        </p:txBody>
      </p:sp>
    </p:spTree>
    <p:extLst>
      <p:ext uri="{BB962C8B-B14F-4D97-AF65-F5344CB8AC3E}">
        <p14:creationId xmlns:p14="http://schemas.microsoft.com/office/powerpoint/2010/main" val="3841141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9400" y="256266"/>
            <a:ext cx="8585200" cy="966818"/>
          </a:xfrm>
        </p:spPr>
        <p:txBody>
          <a:bodyPr/>
          <a:lstStyle>
            <a:lvl1pPr algn="ctr">
              <a:defRPr/>
            </a:lvl1pPr>
          </a:lstStyle>
          <a:p>
            <a:r>
              <a:rPr lang="en-US" dirty="0"/>
              <a:t>Click to edit Master title style</a:t>
            </a:r>
          </a:p>
        </p:txBody>
      </p:sp>
      <p:sp>
        <p:nvSpPr>
          <p:cNvPr id="3" name="Content Placeholder 2"/>
          <p:cNvSpPr>
            <a:spLocks noGrp="1"/>
          </p:cNvSpPr>
          <p:nvPr>
            <p:ph idx="1"/>
          </p:nvPr>
        </p:nvSpPr>
        <p:spPr>
          <a:xfrm>
            <a:off x="628650" y="1473869"/>
            <a:ext cx="7886700" cy="4533106"/>
          </a:xfrm>
        </p:spPr>
        <p:txBody>
          <a:bodyPr/>
          <a:lstStyle>
            <a:lvl1pPr>
              <a:spcBef>
                <a:spcPts val="1800"/>
              </a:spcBef>
              <a:defRPr/>
            </a:lvl1pPr>
            <a:lvl2pPr>
              <a:spcBef>
                <a:spcPts val="1800"/>
              </a:spcBef>
              <a:defRPr/>
            </a:lvl2pPr>
            <a:lvl3pPr>
              <a:spcBef>
                <a:spcPts val="1800"/>
              </a:spcBef>
              <a:defRPr/>
            </a:lvl3pPr>
            <a:lvl4pPr>
              <a:spcBef>
                <a:spcPts val="1800"/>
              </a:spcBef>
              <a:defRPr/>
            </a:lvl4pPr>
            <a:lvl5pPr>
              <a:spcBef>
                <a:spcPts val="1800"/>
              </a:spcBef>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492875"/>
            <a:ext cx="2648704" cy="365125"/>
          </a:xfrm>
        </p:spPr>
        <p:txBody>
          <a:bodyPr/>
          <a:lstStyle>
            <a:lvl1pPr marL="0" marR="0" indent="0" algn="l" defTabSz="457200" rtl="0" eaLnBrk="1" fontAlgn="auto" latinLnBrk="0" hangingPunct="1">
              <a:lnSpc>
                <a:spcPct val="100000"/>
              </a:lnSpc>
              <a:spcBef>
                <a:spcPts val="0"/>
              </a:spcBef>
              <a:spcAft>
                <a:spcPts val="0"/>
              </a:spcAft>
              <a:buClrTx/>
              <a:buSzTx/>
              <a:buFontTx/>
              <a:buNone/>
              <a:tabLst/>
              <a:defRPr sz="1200"/>
            </a:lvl1pPr>
          </a:lstStyle>
          <a:p>
            <a:r>
              <a:rPr lang="en-US" dirty="0">
                <a:hlinkClick r:id="rId2"/>
              </a:rPr>
              <a:t>www.medsocietiesforclimatehealth.org</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9AC33B-99D4-4E06-AA0A-DD67E3FC4828}" type="slidenum">
              <a:rPr lang="en-US" smtClean="0"/>
              <a:pPr/>
              <a:t>‹#›</a:t>
            </a:fld>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14380" y="6047959"/>
            <a:ext cx="2247604" cy="750009"/>
          </a:xfrm>
          <a:prstGeom prst="rect">
            <a:avLst/>
          </a:prstGeom>
        </p:spPr>
      </p:pic>
    </p:spTree>
    <p:extLst>
      <p:ext uri="{BB962C8B-B14F-4D97-AF65-F5344CB8AC3E}">
        <p14:creationId xmlns:p14="http://schemas.microsoft.com/office/powerpoint/2010/main" val="633152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6CBB62F-4FAD-47B6-B118-B27483A4DE8E}" type="datetimeFigureOut">
              <a:rPr lang="en-US" smtClean="0"/>
              <a:pPr/>
              <a:t>10/27/2017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9AC33B-99D4-4E06-AA0A-DD67E3FC4828}" type="slidenum">
              <a:rPr lang="en-US" smtClean="0"/>
              <a:pPr/>
              <a:t>‹#›</a:t>
            </a:fld>
            <a:endParaRPr lang="en-US" dirty="0"/>
          </a:p>
        </p:txBody>
      </p:sp>
      <p:sp>
        <p:nvSpPr>
          <p:cNvPr id="7" name="Date Placeholder 3"/>
          <p:cNvSpPr txBox="1">
            <a:spLocks/>
          </p:cNvSpPr>
          <p:nvPr userDrawn="1"/>
        </p:nvSpPr>
        <p:spPr>
          <a:xfrm>
            <a:off x="628650" y="6492875"/>
            <a:ext cx="2648704" cy="365125"/>
          </a:xfrm>
          <a:prstGeom prst="rect">
            <a:avLst/>
          </a:prstGeom>
        </p:spPr>
        <p:txBody>
          <a:bodyPr vert="horz" lIns="91440" tIns="45720" rIns="91440" bIns="45720" rtlCol="0" anchor="ctr"/>
          <a:lstStyle>
            <a:defPPr>
              <a:defRPr lang="en-US"/>
            </a:defPPr>
            <a:lvl1pPr marL="0" marR="0" indent="0" algn="l" defTabSz="457200" rtl="0" eaLnBrk="1" fontAlgn="auto" latinLnBrk="0" hangingPunct="1">
              <a:lnSpc>
                <a:spcPct val="100000"/>
              </a:lnSpc>
              <a:spcBef>
                <a:spcPts val="0"/>
              </a:spcBef>
              <a:spcAft>
                <a:spcPts val="0"/>
              </a:spcAft>
              <a:buClrTx/>
              <a:buSzTx/>
              <a:buFontTx/>
              <a:buNone/>
              <a:tabLst/>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hlinkClick r:id="rId2"/>
              </a:rPr>
              <a:t>www.medsocietiesforclimatehealth.org</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14380" y="6047959"/>
            <a:ext cx="2247604" cy="750009"/>
          </a:xfrm>
          <a:prstGeom prst="rect">
            <a:avLst/>
          </a:prstGeom>
        </p:spPr>
      </p:pic>
    </p:spTree>
    <p:extLst>
      <p:ext uri="{BB962C8B-B14F-4D97-AF65-F5344CB8AC3E}">
        <p14:creationId xmlns:p14="http://schemas.microsoft.com/office/powerpoint/2010/main" val="2169083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467699"/>
            <a:ext cx="3886200" cy="453123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467699"/>
            <a:ext cx="3886200" cy="45195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6CBB62F-4FAD-47B6-B118-B27483A4DE8E}" type="datetimeFigureOut">
              <a:rPr lang="en-US" smtClean="0"/>
              <a:pPr/>
              <a:t>10/27/2017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9AC33B-99D4-4E06-AA0A-DD67E3FC4828}" type="slidenum">
              <a:rPr lang="en-US" smtClean="0"/>
              <a:pPr/>
              <a:t>‹#›</a:t>
            </a:fld>
            <a:endParaRPr lang="en-US" dirty="0"/>
          </a:p>
        </p:txBody>
      </p:sp>
      <p:sp>
        <p:nvSpPr>
          <p:cNvPr id="8" name="Date Placeholder 3"/>
          <p:cNvSpPr txBox="1">
            <a:spLocks/>
          </p:cNvSpPr>
          <p:nvPr userDrawn="1"/>
        </p:nvSpPr>
        <p:spPr>
          <a:xfrm>
            <a:off x="628650" y="6492875"/>
            <a:ext cx="2648704" cy="365125"/>
          </a:xfrm>
          <a:prstGeom prst="rect">
            <a:avLst/>
          </a:prstGeom>
        </p:spPr>
        <p:txBody>
          <a:bodyPr vert="horz" lIns="91440" tIns="45720" rIns="91440" bIns="45720" rtlCol="0" anchor="ctr"/>
          <a:lstStyle>
            <a:defPPr>
              <a:defRPr lang="en-US"/>
            </a:defPPr>
            <a:lvl1pPr marL="0" marR="0" indent="0" algn="l" defTabSz="457200" rtl="0" eaLnBrk="1" fontAlgn="auto" latinLnBrk="0" hangingPunct="1">
              <a:lnSpc>
                <a:spcPct val="100000"/>
              </a:lnSpc>
              <a:spcBef>
                <a:spcPts val="0"/>
              </a:spcBef>
              <a:spcAft>
                <a:spcPts val="0"/>
              </a:spcAft>
              <a:buClrTx/>
              <a:buSzTx/>
              <a:buFontTx/>
              <a:buNone/>
              <a:tabLst/>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hlinkClick r:id="rId2"/>
              </a:rPr>
              <a:t>www.medsocietiesforclimatehealth.org</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14380" y="6047959"/>
            <a:ext cx="2247604" cy="750009"/>
          </a:xfrm>
          <a:prstGeom prst="rect">
            <a:avLst/>
          </a:prstGeom>
        </p:spPr>
      </p:pic>
    </p:spTree>
    <p:extLst>
      <p:ext uri="{BB962C8B-B14F-4D97-AF65-F5344CB8AC3E}">
        <p14:creationId xmlns:p14="http://schemas.microsoft.com/office/powerpoint/2010/main" val="2150317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7"/>
            <a:ext cx="7886700" cy="83502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1763"/>
            <a:ext cx="762515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279650"/>
            <a:ext cx="3868340" cy="39100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629150" y="2305050"/>
            <a:ext cx="3887391" cy="38846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CBB62F-4FAD-47B6-B118-B27483A4DE8E}" type="datetimeFigureOut">
              <a:rPr lang="en-US" smtClean="0"/>
              <a:pPr/>
              <a:t>10/27/2017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9AC33B-99D4-4E06-AA0A-DD67E3FC4828}" type="slidenum">
              <a:rPr lang="en-US" smtClean="0"/>
              <a:pPr/>
              <a:t>‹#›</a:t>
            </a:fld>
            <a:endParaRPr lang="en-US" dirty="0"/>
          </a:p>
        </p:txBody>
      </p:sp>
      <p:sp>
        <p:nvSpPr>
          <p:cNvPr id="10" name="Date Placeholder 3"/>
          <p:cNvSpPr txBox="1">
            <a:spLocks/>
          </p:cNvSpPr>
          <p:nvPr userDrawn="1"/>
        </p:nvSpPr>
        <p:spPr>
          <a:xfrm>
            <a:off x="628650" y="6492875"/>
            <a:ext cx="2648704" cy="365125"/>
          </a:xfrm>
          <a:prstGeom prst="rect">
            <a:avLst/>
          </a:prstGeom>
        </p:spPr>
        <p:txBody>
          <a:bodyPr vert="horz" lIns="91440" tIns="45720" rIns="91440" bIns="45720" rtlCol="0" anchor="ctr"/>
          <a:lstStyle>
            <a:defPPr>
              <a:defRPr lang="en-US"/>
            </a:defPPr>
            <a:lvl1pPr marL="0" marR="0" indent="0" algn="l" defTabSz="457200" rtl="0" eaLnBrk="1" fontAlgn="auto" latinLnBrk="0" hangingPunct="1">
              <a:lnSpc>
                <a:spcPct val="100000"/>
              </a:lnSpc>
              <a:spcBef>
                <a:spcPts val="0"/>
              </a:spcBef>
              <a:spcAft>
                <a:spcPts val="0"/>
              </a:spcAft>
              <a:buClrTx/>
              <a:buSzTx/>
              <a:buFontTx/>
              <a:buNone/>
              <a:tabLst/>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hlinkClick r:id="rId2"/>
              </a:rPr>
              <a:t>www.medsocietiesforclimatehealth.org</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14380" y="6047959"/>
            <a:ext cx="2247604" cy="750009"/>
          </a:xfrm>
          <a:prstGeom prst="rect">
            <a:avLst/>
          </a:prstGeom>
        </p:spPr>
      </p:pic>
    </p:spTree>
    <p:extLst>
      <p:ext uri="{BB962C8B-B14F-4D97-AF65-F5344CB8AC3E}">
        <p14:creationId xmlns:p14="http://schemas.microsoft.com/office/powerpoint/2010/main" val="2911331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6CBB62F-4FAD-47B6-B118-B27483A4DE8E}" type="datetimeFigureOut">
              <a:rPr lang="en-US" smtClean="0"/>
              <a:pPr/>
              <a:t>10/27/2017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9AC33B-99D4-4E06-AA0A-DD67E3FC4828}" type="slidenum">
              <a:rPr lang="en-US" smtClean="0"/>
              <a:pPr/>
              <a:t>‹#›</a:t>
            </a:fld>
            <a:endParaRPr lang="en-US" dirty="0"/>
          </a:p>
        </p:txBody>
      </p:sp>
      <p:sp>
        <p:nvSpPr>
          <p:cNvPr id="6" name="Date Placeholder 3"/>
          <p:cNvSpPr txBox="1">
            <a:spLocks/>
          </p:cNvSpPr>
          <p:nvPr userDrawn="1"/>
        </p:nvSpPr>
        <p:spPr>
          <a:xfrm>
            <a:off x="628650" y="6492875"/>
            <a:ext cx="2648704" cy="365125"/>
          </a:xfrm>
          <a:prstGeom prst="rect">
            <a:avLst/>
          </a:prstGeom>
        </p:spPr>
        <p:txBody>
          <a:bodyPr vert="horz" lIns="91440" tIns="45720" rIns="91440" bIns="45720" rtlCol="0" anchor="ctr"/>
          <a:lstStyle>
            <a:defPPr>
              <a:defRPr lang="en-US"/>
            </a:defPPr>
            <a:lvl1pPr marL="0" marR="0" indent="0" algn="l" defTabSz="457200" rtl="0" eaLnBrk="1" fontAlgn="auto" latinLnBrk="0" hangingPunct="1">
              <a:lnSpc>
                <a:spcPct val="100000"/>
              </a:lnSpc>
              <a:spcBef>
                <a:spcPts val="0"/>
              </a:spcBef>
              <a:spcAft>
                <a:spcPts val="0"/>
              </a:spcAft>
              <a:buClrTx/>
              <a:buSzTx/>
              <a:buFontTx/>
              <a:buNone/>
              <a:tabLst/>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hlinkClick r:id="rId2"/>
              </a:rPr>
              <a:t>www.medsocietiesforclimatehealth.org</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14380" y="6047959"/>
            <a:ext cx="2247604" cy="750009"/>
          </a:xfrm>
          <a:prstGeom prst="rect">
            <a:avLst/>
          </a:prstGeom>
        </p:spPr>
      </p:pic>
    </p:spTree>
    <p:extLst>
      <p:ext uri="{BB962C8B-B14F-4D97-AF65-F5344CB8AC3E}">
        <p14:creationId xmlns:p14="http://schemas.microsoft.com/office/powerpoint/2010/main" val="948181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CBB62F-4FAD-47B6-B118-B27483A4DE8E}" type="datetimeFigureOut">
              <a:rPr lang="en-US" smtClean="0"/>
              <a:pPr/>
              <a:t>10/27/2017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9AC33B-99D4-4E06-AA0A-DD67E3FC4828}" type="slidenum">
              <a:rPr lang="en-US" smtClean="0"/>
              <a:pPr/>
              <a:t>‹#›</a:t>
            </a:fld>
            <a:endParaRPr lang="en-US" dirty="0"/>
          </a:p>
        </p:txBody>
      </p:sp>
      <p:sp>
        <p:nvSpPr>
          <p:cNvPr id="5" name="Date Placeholder 3"/>
          <p:cNvSpPr txBox="1">
            <a:spLocks/>
          </p:cNvSpPr>
          <p:nvPr userDrawn="1"/>
        </p:nvSpPr>
        <p:spPr>
          <a:xfrm>
            <a:off x="628650" y="6492875"/>
            <a:ext cx="2648704" cy="365125"/>
          </a:xfrm>
          <a:prstGeom prst="rect">
            <a:avLst/>
          </a:prstGeom>
        </p:spPr>
        <p:txBody>
          <a:bodyPr vert="horz" lIns="91440" tIns="45720" rIns="91440" bIns="45720" rtlCol="0" anchor="ctr"/>
          <a:lstStyle>
            <a:defPPr>
              <a:defRPr lang="en-US"/>
            </a:defPPr>
            <a:lvl1pPr marL="0" marR="0" indent="0" algn="l" defTabSz="457200" rtl="0" eaLnBrk="1" fontAlgn="auto" latinLnBrk="0" hangingPunct="1">
              <a:lnSpc>
                <a:spcPct val="100000"/>
              </a:lnSpc>
              <a:spcBef>
                <a:spcPts val="0"/>
              </a:spcBef>
              <a:spcAft>
                <a:spcPts val="0"/>
              </a:spcAft>
              <a:buClrTx/>
              <a:buSzTx/>
              <a:buFontTx/>
              <a:buNone/>
              <a:tabLst/>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hlinkClick r:id="rId2"/>
              </a:rPr>
              <a:t>www.medsocietiesforclimatehealth.org</a:t>
            </a:r>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14380" y="6047959"/>
            <a:ext cx="2247604" cy="750009"/>
          </a:xfrm>
          <a:prstGeom prst="rect">
            <a:avLst/>
          </a:prstGeom>
        </p:spPr>
      </p:pic>
    </p:spTree>
    <p:extLst>
      <p:ext uri="{BB962C8B-B14F-4D97-AF65-F5344CB8AC3E}">
        <p14:creationId xmlns:p14="http://schemas.microsoft.com/office/powerpoint/2010/main" val="542319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CBB62F-4FAD-47B6-B118-B27483A4DE8E}" type="datetimeFigureOut">
              <a:rPr lang="en-US" smtClean="0"/>
              <a:pPr/>
              <a:t>10/27/2017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9AC33B-99D4-4E06-AA0A-DD67E3FC4828}" type="slidenum">
              <a:rPr lang="en-US" smtClean="0"/>
              <a:pPr/>
              <a:t>‹#›</a:t>
            </a:fld>
            <a:endParaRPr lang="en-US" dirty="0"/>
          </a:p>
        </p:txBody>
      </p:sp>
    </p:spTree>
    <p:extLst>
      <p:ext uri="{BB962C8B-B14F-4D97-AF65-F5344CB8AC3E}">
        <p14:creationId xmlns:p14="http://schemas.microsoft.com/office/powerpoint/2010/main" val="3019184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CBB62F-4FAD-47B6-B118-B27483A4DE8E}" type="datetimeFigureOut">
              <a:rPr lang="en-US" smtClean="0"/>
              <a:pPr/>
              <a:t>10/27/2017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9AC33B-99D4-4E06-AA0A-DD67E3FC4828}" type="slidenum">
              <a:rPr lang="en-US" smtClean="0"/>
              <a:pPr/>
              <a:t>‹#›</a:t>
            </a:fld>
            <a:endParaRPr lang="en-US" dirty="0"/>
          </a:p>
        </p:txBody>
      </p:sp>
    </p:spTree>
    <p:extLst>
      <p:ext uri="{BB962C8B-B14F-4D97-AF65-F5344CB8AC3E}">
        <p14:creationId xmlns:p14="http://schemas.microsoft.com/office/powerpoint/2010/main" val="2177739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medsocietiesforclimatehealth.org/"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56266"/>
            <a:ext cx="7886700" cy="966818"/>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28650" y="1509963"/>
            <a:ext cx="7886700" cy="46670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CBB62F-4FAD-47B6-B118-B27483A4DE8E}" type="datetimeFigureOut">
              <a:rPr lang="en-US" smtClean="0"/>
              <a:pPr/>
              <a:t>10/27/2017</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9AC33B-99D4-4E06-AA0A-DD67E3FC4828}" type="slidenum">
              <a:rPr lang="en-US" smtClean="0"/>
              <a:pPr/>
              <a:t>‹#›</a:t>
            </a:fld>
            <a:endParaRPr lang="en-US" dirty="0"/>
          </a:p>
        </p:txBody>
      </p:sp>
      <p:sp>
        <p:nvSpPr>
          <p:cNvPr id="7" name="Rectangle 6"/>
          <p:cNvSpPr/>
          <p:nvPr userDrawn="1"/>
        </p:nvSpPr>
        <p:spPr>
          <a:xfrm>
            <a:off x="0" y="1377617"/>
            <a:ext cx="131275" cy="5473892"/>
          </a:xfrm>
          <a:prstGeom prst="rect">
            <a:avLst/>
          </a:prstGeom>
          <a:ln>
            <a:solidFill>
              <a:srgbClr val="3C64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0"/>
            <a:ext cx="131275" cy="1377616"/>
          </a:xfrm>
          <a:prstGeom prst="rect">
            <a:avLst/>
          </a:prstGeom>
          <a:solidFill>
            <a:srgbClr val="6CAB44"/>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9" name="Date Placeholder 3"/>
          <p:cNvSpPr txBox="1">
            <a:spLocks/>
          </p:cNvSpPr>
          <p:nvPr userDrawn="1"/>
        </p:nvSpPr>
        <p:spPr>
          <a:xfrm>
            <a:off x="628650" y="6492875"/>
            <a:ext cx="2648704" cy="365125"/>
          </a:xfrm>
          <a:prstGeom prst="rect">
            <a:avLst/>
          </a:prstGeom>
        </p:spPr>
        <p:txBody>
          <a:bodyPr vert="horz" lIns="91440" tIns="45720" rIns="91440" bIns="45720" rtlCol="0" anchor="ctr"/>
          <a:lstStyle>
            <a:defPPr>
              <a:defRPr lang="en-US"/>
            </a:defPPr>
            <a:lvl1pPr marL="0" marR="0" indent="0" algn="l" defTabSz="457200" rtl="0" eaLnBrk="1" fontAlgn="auto" latinLnBrk="0" hangingPunct="1">
              <a:lnSpc>
                <a:spcPct val="100000"/>
              </a:lnSpc>
              <a:spcBef>
                <a:spcPts val="0"/>
              </a:spcBef>
              <a:spcAft>
                <a:spcPts val="0"/>
              </a:spcAft>
              <a:buClrTx/>
              <a:buSzTx/>
              <a:buFontTx/>
              <a:buNone/>
              <a:tabLst/>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hlinkClick r:id="rId13"/>
              </a:rPr>
              <a:t>www.medsocietiesforclimatehealth.org</a:t>
            </a:r>
            <a:endParaRPr lang="en-US" dirty="0"/>
          </a:p>
        </p:txBody>
      </p:sp>
      <p:pic>
        <p:nvPicPr>
          <p:cNvPr id="10" name="Picture 9"/>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414380" y="6047959"/>
            <a:ext cx="2247604" cy="750009"/>
          </a:xfrm>
          <a:prstGeom prst="rect">
            <a:avLst/>
          </a:prstGeom>
        </p:spPr>
      </p:pic>
    </p:spTree>
    <p:extLst>
      <p:ext uri="{BB962C8B-B14F-4D97-AF65-F5344CB8AC3E}">
        <p14:creationId xmlns:p14="http://schemas.microsoft.com/office/powerpoint/2010/main" val="9779250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6CAB44"/>
        </a:buClr>
        <a:buSzPct val="125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6CAB44"/>
        </a:buClr>
        <a:buSzPct val="125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6CAB44"/>
        </a:buClr>
        <a:buSzPct val="125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6CAB44"/>
        </a:buClr>
        <a:buSzPct val="125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www.nifc.gov/fireInfo/nfn.htm"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84571"/>
            <a:ext cx="7772400" cy="2387600"/>
          </a:xfrm>
        </p:spPr>
        <p:txBody>
          <a:bodyPr>
            <a:normAutofit/>
          </a:bodyPr>
          <a:lstStyle/>
          <a:p>
            <a:r>
              <a:rPr lang="en-US" b="1" dirty="0"/>
              <a:t>Medical Alert!</a:t>
            </a:r>
            <a:br>
              <a:rPr lang="en-US" b="1" dirty="0"/>
            </a:br>
            <a:r>
              <a:rPr lang="en-US" b="1" dirty="0"/>
              <a:t> </a:t>
            </a:r>
            <a:r>
              <a:rPr lang="en-US" sz="4400" b="1" dirty="0"/>
              <a:t>Climate Change is Harming </a:t>
            </a:r>
            <a:br>
              <a:rPr lang="en-US" sz="4400" b="1" dirty="0"/>
            </a:br>
            <a:r>
              <a:rPr lang="en-US" sz="4400" b="1" dirty="0"/>
              <a:t>our Health </a:t>
            </a:r>
          </a:p>
        </p:txBody>
      </p:sp>
      <p:sp>
        <p:nvSpPr>
          <p:cNvPr id="4" name="Rectangle 3"/>
          <p:cNvSpPr/>
          <p:nvPr/>
        </p:nvSpPr>
        <p:spPr>
          <a:xfrm>
            <a:off x="2286000" y="3560123"/>
            <a:ext cx="4572000" cy="1200329"/>
          </a:xfrm>
          <a:prstGeom prst="rect">
            <a:avLst/>
          </a:prstGeom>
        </p:spPr>
        <p:txBody>
          <a:bodyPr>
            <a:spAutoFit/>
          </a:bodyPr>
          <a:lstStyle/>
          <a:p>
            <a:pPr algn="ctr"/>
            <a:r>
              <a:rPr lang="en-US" u="sng" dirty="0">
                <a:solidFill>
                  <a:srgbClr val="3C64A1"/>
                </a:solidFill>
              </a:rPr>
              <a:t>www.medsocietiesforclimatehealth.org</a:t>
            </a:r>
          </a:p>
          <a:p>
            <a:pPr algn="ctr"/>
            <a:r>
              <a:rPr lang="en-US" dirty="0">
                <a:solidFill>
                  <a:srgbClr val="3C64A1"/>
                </a:solidFill>
              </a:rPr>
              <a:t>Facebook: Medical Society Consortium </a:t>
            </a:r>
          </a:p>
          <a:p>
            <a:pPr algn="ctr"/>
            <a:r>
              <a:rPr lang="en-US" dirty="0">
                <a:solidFill>
                  <a:srgbClr val="3C64A1"/>
                </a:solidFill>
              </a:rPr>
              <a:t>Twitter: @docsforclimate</a:t>
            </a:r>
          </a:p>
          <a:p>
            <a:pPr algn="ctr"/>
            <a:r>
              <a:rPr lang="en-US" dirty="0">
                <a:solidFill>
                  <a:srgbClr val="3C64A1"/>
                </a:solidFill>
              </a:rPr>
              <a:t>#climateandhealth  </a:t>
            </a:r>
            <a:endParaRPr lang="en-US" dirty="0"/>
          </a:p>
        </p:txBody>
      </p:sp>
      <p:sp>
        <p:nvSpPr>
          <p:cNvPr id="6" name="Rectangle 5"/>
          <p:cNvSpPr/>
          <p:nvPr/>
        </p:nvSpPr>
        <p:spPr>
          <a:xfrm>
            <a:off x="499978" y="6412666"/>
            <a:ext cx="3280022" cy="4453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6231178" y="6055200"/>
            <a:ext cx="2912822" cy="795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68007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Health Effect 1: Air Pollution</a:t>
            </a:r>
          </a:p>
        </p:txBody>
      </p:sp>
      <p:sp>
        <p:nvSpPr>
          <p:cNvPr id="4" name="Text Placeholder 3"/>
          <p:cNvSpPr>
            <a:spLocks noGrp="1"/>
          </p:cNvSpPr>
          <p:nvPr>
            <p:ph type="body" idx="1"/>
          </p:nvPr>
        </p:nvSpPr>
        <p:spPr/>
        <p:txBody>
          <a:bodyPr anchor="t">
            <a:normAutofit/>
          </a:bodyPr>
          <a:lstStyle/>
          <a:p>
            <a:r>
              <a:rPr lang="en-US" dirty="0"/>
              <a:t>Fire, smog, pollen and soot plus microparticulates</a:t>
            </a:r>
          </a:p>
        </p:txBody>
      </p:sp>
      <p:pic>
        <p:nvPicPr>
          <p:cNvPr id="5124" name="Picture 4" descr="https://cdn.pixabay.com/photo/2015/12/24/04/43/wildfire-1106535_960_720.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825500" y="1899047"/>
            <a:ext cx="2832100" cy="4248150"/>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Allergy, Medical, Allergic, Allergen"/>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tretch>
            <a:fillRect/>
          </a:stretch>
        </p:blipFill>
        <p:spPr bwMode="auto">
          <a:xfrm>
            <a:off x="4617494" y="2490945"/>
            <a:ext cx="3853406" cy="2892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696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US" b="1" dirty="0"/>
            </a:br>
            <a:br>
              <a:rPr lang="en-US" b="1" dirty="0"/>
            </a:br>
            <a:r>
              <a:rPr lang="en-US" b="1" dirty="0"/>
              <a:t>Health Effect: Air Pollution</a:t>
            </a:r>
            <a:endParaRPr lang="en-US" dirty="0"/>
          </a:p>
        </p:txBody>
      </p:sp>
      <p:sp>
        <p:nvSpPr>
          <p:cNvPr id="3" name="Content Placeholder 2"/>
          <p:cNvSpPr>
            <a:spLocks noGrp="1"/>
          </p:cNvSpPr>
          <p:nvPr>
            <p:ph idx="1"/>
          </p:nvPr>
        </p:nvSpPr>
        <p:spPr/>
        <p:txBody>
          <a:bodyPr>
            <a:normAutofit fontScale="85000" lnSpcReduction="20000"/>
          </a:bodyPr>
          <a:lstStyle/>
          <a:p>
            <a:r>
              <a:rPr lang="en-US" b="1" dirty="0"/>
              <a:t>What is happening? </a:t>
            </a:r>
            <a:br>
              <a:rPr lang="en-US" b="1" dirty="0"/>
            </a:br>
            <a:r>
              <a:rPr lang="en-US" dirty="0"/>
              <a:t>Climate change reduces air quality because heat increases smog, wildfires, and pollen production.</a:t>
            </a:r>
          </a:p>
          <a:p>
            <a:r>
              <a:rPr lang="en-US" dirty="0"/>
              <a:t>[Note: emissions + heat + light = ozone]</a:t>
            </a:r>
            <a:br>
              <a:rPr lang="en-US" dirty="0"/>
            </a:br>
            <a:r>
              <a:rPr lang="en-US" dirty="0"/>
              <a:t>  </a:t>
            </a:r>
          </a:p>
          <a:p>
            <a:r>
              <a:rPr lang="en-US" b="1" dirty="0"/>
              <a:t>How does that harm our health?</a:t>
            </a:r>
            <a:r>
              <a:rPr lang="en-US" dirty="0"/>
              <a:t> </a:t>
            </a:r>
            <a:br>
              <a:rPr lang="en-US" dirty="0"/>
            </a:br>
            <a:r>
              <a:rPr lang="en-US" dirty="0"/>
              <a:t>Poor air quality increases asthma and allergy attacks, and can lead hospitalizations, and deaths. </a:t>
            </a:r>
            <a:r>
              <a:rPr lang="en-US" dirty="0" err="1"/>
              <a:t>Microparticulates</a:t>
            </a:r>
            <a:r>
              <a:rPr lang="en-US" dirty="0"/>
              <a:t> evoke  lung and cardiovascular symptoms.</a:t>
            </a:r>
            <a:br>
              <a:rPr lang="en-US" dirty="0"/>
            </a:br>
            <a:endParaRPr lang="en-US" dirty="0"/>
          </a:p>
          <a:p>
            <a:r>
              <a:rPr lang="en-US" b="1" dirty="0"/>
              <a:t>Who is being harmed? </a:t>
            </a:r>
            <a:br>
              <a:rPr lang="en-US" b="1" dirty="0"/>
            </a:br>
            <a:r>
              <a:rPr lang="en-US" dirty="0"/>
              <a:t>Anyone can be-- but people with preexisting respiratory conditions such as asthma or chronic lung disease are most vulnerable.</a:t>
            </a:r>
          </a:p>
        </p:txBody>
      </p:sp>
    </p:spTree>
    <p:extLst>
      <p:ext uri="{BB962C8B-B14F-4D97-AF65-F5344CB8AC3E}">
        <p14:creationId xmlns:p14="http://schemas.microsoft.com/office/powerpoint/2010/main" val="2607844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400" y="256266"/>
            <a:ext cx="6629400" cy="966818"/>
          </a:xfrm>
        </p:spPr>
        <p:txBody>
          <a:bodyPr anchor="t">
            <a:normAutofit fontScale="90000"/>
          </a:bodyPr>
          <a:lstStyle/>
          <a:p>
            <a:pPr algn="ctr"/>
            <a:r>
              <a:rPr lang="en-US" sz="3600" b="1" dirty="0"/>
              <a:t>Story of Dr. John Meredith </a:t>
            </a:r>
            <a:br>
              <a:rPr lang="en-US" sz="3600" b="1" dirty="0"/>
            </a:br>
            <a:r>
              <a:rPr lang="en-US" sz="3600" b="1" dirty="0"/>
              <a:t>Emergency Physician </a:t>
            </a:r>
            <a:br>
              <a:rPr lang="en-US" sz="3600" b="1" dirty="0"/>
            </a:br>
            <a:r>
              <a:rPr lang="en-US" sz="3600" b="1" dirty="0"/>
              <a:t>Eastern Carolina University </a:t>
            </a:r>
          </a:p>
        </p:txBody>
      </p:sp>
      <p:sp>
        <p:nvSpPr>
          <p:cNvPr id="3" name="Content Placeholder 2"/>
          <p:cNvSpPr>
            <a:spLocks noGrp="1"/>
          </p:cNvSpPr>
          <p:nvPr>
            <p:ph idx="1"/>
          </p:nvPr>
        </p:nvSpPr>
        <p:spPr>
          <a:xfrm>
            <a:off x="628650" y="1785019"/>
            <a:ext cx="7886700" cy="4533106"/>
          </a:xfrm>
        </p:spPr>
        <p:txBody>
          <a:bodyPr>
            <a:normAutofit fontScale="77500" lnSpcReduction="20000"/>
          </a:bodyPr>
          <a:lstStyle/>
          <a:p>
            <a:r>
              <a:rPr lang="en-US" dirty="0"/>
              <a:t>June 2008, a wildfire devastated eastern North Carolina.</a:t>
            </a:r>
          </a:p>
          <a:p>
            <a:r>
              <a:rPr lang="en-US" dirty="0"/>
              <a:t>Starting in the midst of the state’s worst drought, the Evans Road Wildfire burned more than 45,000 acres and cost $20 million to battle. </a:t>
            </a:r>
          </a:p>
          <a:p>
            <a:r>
              <a:rPr lang="en-US" dirty="0"/>
              <a:t>Fire burned three long months that summer and plumes of smoke carrying particulates covered the eastern side of the state.   </a:t>
            </a:r>
          </a:p>
          <a:p>
            <a:r>
              <a:rPr lang="en-US" dirty="0"/>
              <a:t>Researchers saw this fire as an opportunity to learn more about the harms to our health from air pollution resulting from wildfires. </a:t>
            </a:r>
          </a:p>
          <a:p>
            <a:r>
              <a:rPr lang="en-US" dirty="0"/>
              <a:t>They studied two sets of counties in North Carolina: those that were affected by the smoke and those that were not. They tallied respiratory conditions, including asthma, pneumonia, and common respiratory infections, as well heart attacks and other cardiac conditions.</a:t>
            </a:r>
          </a:p>
        </p:txBody>
      </p:sp>
      <p:pic>
        <p:nvPicPr>
          <p:cNvPr id="7170" name="Picture 2" descr="Image result for Dr john meredith, north carolin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101601"/>
            <a:ext cx="1892300" cy="1842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640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107950"/>
            <a:ext cx="9069823" cy="6988008"/>
          </a:xfrm>
          <a:prstGeom prst="rect">
            <a:avLst/>
          </a:prstGeom>
        </p:spPr>
      </p:pic>
    </p:spTree>
    <p:extLst>
      <p:ext uri="{BB962C8B-B14F-4D97-AF65-F5344CB8AC3E}">
        <p14:creationId xmlns:p14="http://schemas.microsoft.com/office/powerpoint/2010/main" val="3301837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The Comparison of Counties</a:t>
            </a:r>
          </a:p>
        </p:txBody>
      </p:sp>
      <p:sp>
        <p:nvSpPr>
          <p:cNvPr id="3" name="Content Placeholder 2"/>
          <p:cNvSpPr>
            <a:spLocks noGrp="1"/>
          </p:cNvSpPr>
          <p:nvPr>
            <p:ph idx="1"/>
          </p:nvPr>
        </p:nvSpPr>
        <p:spPr/>
        <p:txBody>
          <a:bodyPr>
            <a:normAutofit/>
          </a:bodyPr>
          <a:lstStyle/>
          <a:p>
            <a:pPr marL="290513" indent="-290513">
              <a:buClr>
                <a:srgbClr val="6CAB44"/>
              </a:buClr>
              <a:buSzPct val="125000"/>
              <a:buFont typeface="Arial" panose="020B0604020202020204" pitchFamily="34" charset="0"/>
              <a:buChar char="•"/>
            </a:pPr>
            <a:r>
              <a:rPr lang="en-US" dirty="0"/>
              <a:t>People living in counties affected by the plume had a 50 percent increase in the trips to emergency rooms  from respiratory illness like Chronic Obstructive Pulmonary Disease (COPD), pneumonia, bronchitis.</a:t>
            </a:r>
          </a:p>
          <a:p>
            <a:pPr marL="233363" indent="-227013">
              <a:buClr>
                <a:srgbClr val="6CAB44"/>
              </a:buClr>
              <a:buSzPct val="125000"/>
              <a:buFont typeface="Arial" panose="020B0604020202020204" pitchFamily="34" charset="0"/>
              <a:buChar char="•"/>
            </a:pPr>
            <a:r>
              <a:rPr lang="en-US" dirty="0"/>
              <a:t>The smoke caused a spike in emergency department visits for heart disease.   </a:t>
            </a:r>
            <a:br>
              <a:rPr lang="en-US" dirty="0"/>
            </a:br>
            <a:endParaRPr lang="en-US" dirty="0"/>
          </a:p>
          <a:p>
            <a:pPr algn="ctr"/>
            <a:r>
              <a:rPr lang="en-US" b="1" u="sng" dirty="0"/>
              <a:t>Blazing forests are just as damaging to human health as they are to homes and neighborhoods. </a:t>
            </a:r>
          </a:p>
          <a:p>
            <a:endParaRPr lang="en-US" dirty="0"/>
          </a:p>
        </p:txBody>
      </p:sp>
    </p:spTree>
    <p:extLst>
      <p:ext uri="{BB962C8B-B14F-4D97-AF65-F5344CB8AC3E}">
        <p14:creationId xmlns:p14="http://schemas.microsoft.com/office/powerpoint/2010/main" val="2853289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525F92-FFDF-4418-98D2-7D70B43BBBB7}"/>
              </a:ext>
            </a:extLst>
          </p:cNvPr>
          <p:cNvPicPr>
            <a:picLocks noChangeAspect="1"/>
          </p:cNvPicPr>
          <p:nvPr/>
        </p:nvPicPr>
        <p:blipFill>
          <a:blip r:embed="rId3"/>
          <a:stretch>
            <a:fillRect/>
          </a:stretch>
        </p:blipFill>
        <p:spPr>
          <a:xfrm>
            <a:off x="0" y="979244"/>
            <a:ext cx="9144000" cy="5143500"/>
          </a:xfrm>
          <a:prstGeom prst="rect">
            <a:avLst/>
          </a:prstGeom>
        </p:spPr>
      </p:pic>
      <p:sp>
        <p:nvSpPr>
          <p:cNvPr id="3" name="Title 1">
            <a:extLst>
              <a:ext uri="{FF2B5EF4-FFF2-40B4-BE49-F238E27FC236}">
                <a16:creationId xmlns:a16="http://schemas.microsoft.com/office/drawing/2014/main" id="{5AC09BA0-F661-43BD-A9E9-31CBB2E9C5D0}"/>
              </a:ext>
            </a:extLst>
          </p:cNvPr>
          <p:cNvSpPr txBox="1">
            <a:spLocks/>
          </p:cNvSpPr>
          <p:nvPr/>
        </p:nvSpPr>
        <p:spPr>
          <a:xfrm>
            <a:off x="0" y="0"/>
            <a:ext cx="9144000" cy="966818"/>
          </a:xfrm>
          <a:prstGeom prst="rect">
            <a:avLst/>
          </a:prstGeom>
          <a:solidFill>
            <a:schemeClr val="accent4">
              <a:lumMod val="40000"/>
              <a:lumOff val="60000"/>
            </a:schemeClr>
          </a:solidFill>
        </p:spPr>
        <p:txBody>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a:lstStyle>
          <a:p>
            <a:pPr algn="ctr"/>
            <a:r>
              <a:rPr lang="en-US" dirty="0"/>
              <a:t>Wildfires &gt; 1000 Acres</a:t>
            </a:r>
          </a:p>
        </p:txBody>
      </p:sp>
      <p:sp>
        <p:nvSpPr>
          <p:cNvPr id="4" name="TextBox 3">
            <a:extLst>
              <a:ext uri="{FF2B5EF4-FFF2-40B4-BE49-F238E27FC236}">
                <a16:creationId xmlns:a16="http://schemas.microsoft.com/office/drawing/2014/main" id="{24818745-A8C4-446E-8A01-E29C924F96C9}"/>
              </a:ext>
            </a:extLst>
          </p:cNvPr>
          <p:cNvSpPr txBox="1"/>
          <p:nvPr/>
        </p:nvSpPr>
        <p:spPr>
          <a:xfrm>
            <a:off x="182880" y="6135170"/>
            <a:ext cx="9046464" cy="646331"/>
          </a:xfrm>
          <a:prstGeom prst="rect">
            <a:avLst/>
          </a:prstGeom>
          <a:solidFill>
            <a:schemeClr val="accent4">
              <a:lumMod val="20000"/>
              <a:lumOff val="80000"/>
            </a:schemeClr>
          </a:solidFill>
        </p:spPr>
        <p:txBody>
          <a:bodyPr wrap="square" rtlCol="0">
            <a:spAutoFit/>
          </a:bodyPr>
          <a:lstStyle/>
          <a:p>
            <a:r>
              <a:rPr lang="en-US" dirty="0"/>
              <a:t>Wildfires have burned more than 4.5 million acres in the U.S. so far in 2017. That’s 38 percent more than the average acreage burned for the year-to-date </a:t>
            </a:r>
            <a:r>
              <a:rPr lang="en-US" dirty="0">
                <a:hlinkClick r:id="rId4"/>
              </a:rPr>
              <a:t>over the past decade</a:t>
            </a:r>
            <a:r>
              <a:rPr lang="en-US" dirty="0"/>
              <a:t>.</a:t>
            </a:r>
          </a:p>
        </p:txBody>
      </p:sp>
    </p:spTree>
    <p:extLst>
      <p:ext uri="{BB962C8B-B14F-4D97-AF65-F5344CB8AC3E}">
        <p14:creationId xmlns:p14="http://schemas.microsoft.com/office/powerpoint/2010/main" val="2446782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Health Effect 2: Extreme Weather</a:t>
            </a:r>
            <a:endParaRPr lang="en-US" dirty="0"/>
          </a:p>
        </p:txBody>
      </p:sp>
      <p:sp>
        <p:nvSpPr>
          <p:cNvPr id="3" name="Content Placeholder 2"/>
          <p:cNvSpPr>
            <a:spLocks noGrp="1"/>
          </p:cNvSpPr>
          <p:nvPr>
            <p:ph idx="1"/>
          </p:nvPr>
        </p:nvSpPr>
        <p:spPr/>
        <p:txBody>
          <a:bodyPr>
            <a:noAutofit/>
          </a:bodyPr>
          <a:lstStyle/>
          <a:p>
            <a:pPr>
              <a:lnSpc>
                <a:spcPct val="70000"/>
              </a:lnSpc>
            </a:pPr>
            <a:r>
              <a:rPr lang="en-US" sz="2400" b="1" dirty="0"/>
              <a:t>What is happening? </a:t>
            </a:r>
            <a:br>
              <a:rPr lang="en-US" sz="2400" b="1" dirty="0"/>
            </a:br>
            <a:r>
              <a:rPr lang="en-US" sz="2400" dirty="0"/>
              <a:t>Increases in the frequency and severity of extreme weather events (heavy downpours, floods, droughts, and major storms) </a:t>
            </a:r>
            <a:br>
              <a:rPr lang="en-US" sz="2400" dirty="0"/>
            </a:br>
            <a:endParaRPr lang="en-US" sz="2400" dirty="0"/>
          </a:p>
          <a:p>
            <a:pPr>
              <a:lnSpc>
                <a:spcPct val="70000"/>
              </a:lnSpc>
            </a:pPr>
            <a:r>
              <a:rPr lang="en-US" sz="2400" b="1" dirty="0"/>
              <a:t>How does that harm our health? </a:t>
            </a:r>
            <a:br>
              <a:rPr lang="en-US" sz="2400" b="1" dirty="0"/>
            </a:br>
            <a:r>
              <a:rPr lang="en-US" sz="2400" dirty="0"/>
              <a:t>Causes injury, death,  displacement; knocks out power and phone lines; damages or destroys homes; reduces the availability of safe food and water. Also can damage roads, bridges, impede access to medical care , and separate people from their medicines.  </a:t>
            </a:r>
            <a:br>
              <a:rPr lang="en-US" sz="2400" dirty="0"/>
            </a:br>
            <a:endParaRPr lang="en-US" sz="2400" dirty="0"/>
          </a:p>
          <a:p>
            <a:pPr>
              <a:lnSpc>
                <a:spcPct val="70000"/>
              </a:lnSpc>
            </a:pPr>
            <a:r>
              <a:rPr lang="en-US" sz="2400" b="1" dirty="0"/>
              <a:t>Who is being harmed? </a:t>
            </a:r>
            <a:br>
              <a:rPr lang="en-US" sz="2400" b="1" dirty="0"/>
            </a:br>
            <a:r>
              <a:rPr lang="en-US" sz="2400" dirty="0"/>
              <a:t>Anyone can be; but emergency evacuations pose extra health risks to children, older adults, the poor, and those with disabilities. </a:t>
            </a:r>
          </a:p>
        </p:txBody>
      </p:sp>
    </p:spTree>
    <p:extLst>
      <p:ext uri="{BB962C8B-B14F-4D97-AF65-F5344CB8AC3E}">
        <p14:creationId xmlns:p14="http://schemas.microsoft.com/office/powerpoint/2010/main" val="2508204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nca2014.globalchange.gov/sites/report/files/images/web-large/CS_extreme-precip-index_13263_V9_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983" y="243231"/>
            <a:ext cx="8186371" cy="5778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1885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400" y="256266"/>
            <a:ext cx="6049400" cy="966818"/>
          </a:xfrm>
        </p:spPr>
        <p:txBody>
          <a:bodyPr anchor="t">
            <a:noAutofit/>
          </a:bodyPr>
          <a:lstStyle/>
          <a:p>
            <a:r>
              <a:rPr lang="en-US" sz="3200" b="1" dirty="0"/>
              <a:t>Story of Dr. Claude Tellis </a:t>
            </a:r>
            <a:br>
              <a:rPr lang="en-US" sz="3200" b="1" dirty="0"/>
            </a:br>
            <a:r>
              <a:rPr lang="en-US" sz="3200" b="1" dirty="0"/>
              <a:t>Retired Critical Care MD</a:t>
            </a:r>
            <a:br>
              <a:rPr lang="en-US" sz="3200" b="1" dirty="0"/>
            </a:br>
            <a:r>
              <a:rPr lang="en-US" sz="3200" b="1" dirty="0"/>
              <a:t>August 2016 </a:t>
            </a:r>
          </a:p>
        </p:txBody>
      </p:sp>
      <p:pic>
        <p:nvPicPr>
          <p:cNvPr id="7" name="Content Placeholder 6"/>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34" b="24866"/>
          <a:stretch/>
        </p:blipFill>
        <p:spPr>
          <a:xfrm>
            <a:off x="7200000" y="95850"/>
            <a:ext cx="1828800" cy="1828800"/>
          </a:xfrm>
        </p:spPr>
      </p:pic>
      <p:sp>
        <p:nvSpPr>
          <p:cNvPr id="8" name="Content Placeholder 2"/>
          <p:cNvSpPr txBox="1">
            <a:spLocks/>
          </p:cNvSpPr>
          <p:nvPr/>
        </p:nvSpPr>
        <p:spPr>
          <a:xfrm>
            <a:off x="-3237440" y="1010250"/>
            <a:ext cx="4926290" cy="50568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9" name="Picture 8"/>
          <p:cNvPicPr>
            <a:picLocks noChangeAspect="1"/>
          </p:cNvPicPr>
          <p:nvPr/>
        </p:nvPicPr>
        <p:blipFill>
          <a:blip r:embed="rId3" cstate="print"/>
          <a:stretch>
            <a:fillRect/>
          </a:stretch>
        </p:blipFill>
        <p:spPr>
          <a:xfrm>
            <a:off x="6314400" y="2528100"/>
            <a:ext cx="2829600" cy="2593800"/>
          </a:xfrm>
          <a:prstGeom prst="rect">
            <a:avLst/>
          </a:prstGeom>
        </p:spPr>
      </p:pic>
      <p:sp>
        <p:nvSpPr>
          <p:cNvPr id="10" name="Content Placeholder 2"/>
          <p:cNvSpPr txBox="1">
            <a:spLocks/>
          </p:cNvSpPr>
          <p:nvPr/>
        </p:nvSpPr>
        <p:spPr>
          <a:xfrm>
            <a:off x="628650" y="1785019"/>
            <a:ext cx="5815350" cy="4533106"/>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8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1800"/>
              </a:spcBef>
              <a:buClr>
                <a:srgbClr val="6CAB44"/>
              </a:buClr>
              <a:buSzPct val="125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1800"/>
              </a:spcBef>
              <a:buClr>
                <a:srgbClr val="6CAB44"/>
              </a:buClr>
              <a:buSzPct val="125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1800"/>
              </a:spcBef>
              <a:buClr>
                <a:srgbClr val="6CAB44"/>
              </a:buClr>
              <a:buSzPct val="125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1800"/>
              </a:spcBef>
              <a:buClr>
                <a:srgbClr val="6CAB44"/>
              </a:buClr>
              <a:buSzPct val="125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0513" indent="-290513">
              <a:buClr>
                <a:srgbClr val="6CAB44"/>
              </a:buClr>
              <a:buSzPct val="125000"/>
              <a:buFont typeface="Arial" panose="020B0604020202020204" pitchFamily="34" charset="0"/>
              <a:buChar char="•"/>
            </a:pPr>
            <a:r>
              <a:rPr lang="en-US" dirty="0"/>
              <a:t>Baton Rouge was hit with a “thousand year flood” event—a storm that has only a one-tenth of one percent chance of occurring in any given year—it rained in sheets for days.</a:t>
            </a:r>
          </a:p>
          <a:p>
            <a:pPr marL="290513" indent="-290513">
              <a:buClr>
                <a:srgbClr val="6CAB44"/>
              </a:buClr>
              <a:buSzPct val="125000"/>
              <a:buFont typeface="Arial" panose="020B0604020202020204" pitchFamily="34" charset="0"/>
              <a:buChar char="•"/>
            </a:pPr>
            <a:r>
              <a:rPr lang="en-US" dirty="0"/>
              <a:t>Worst natural disaster since Hurricane Sandy</a:t>
            </a:r>
          </a:p>
          <a:p>
            <a:pPr marL="290513" indent="-290513">
              <a:buClr>
                <a:srgbClr val="6CAB44"/>
              </a:buClr>
              <a:buSzPct val="125000"/>
              <a:buFont typeface="Arial" panose="020B0604020202020204" pitchFamily="34" charset="0"/>
              <a:buChar char="•"/>
            </a:pPr>
            <a:r>
              <a:rPr lang="en-US" dirty="0"/>
              <a:t>13 people died, the coast guard rescued 30,000 people, and 10,000 people ended up in shelters.</a:t>
            </a:r>
          </a:p>
          <a:p>
            <a:pPr marL="290513" indent="-290513"/>
            <a:endParaRPr lang="en-US" dirty="0"/>
          </a:p>
        </p:txBody>
      </p:sp>
    </p:spTree>
    <p:extLst>
      <p:ext uri="{BB962C8B-B14F-4D97-AF65-F5344CB8AC3E}">
        <p14:creationId xmlns:p14="http://schemas.microsoft.com/office/powerpoint/2010/main" val="4135709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A Battered City </a:t>
            </a:r>
          </a:p>
        </p:txBody>
      </p:sp>
      <p:sp>
        <p:nvSpPr>
          <p:cNvPr id="3" name="Content Placeholder 2"/>
          <p:cNvSpPr>
            <a:spLocks noGrp="1"/>
          </p:cNvSpPr>
          <p:nvPr>
            <p:ph idx="1"/>
          </p:nvPr>
        </p:nvSpPr>
        <p:spPr>
          <a:xfrm>
            <a:off x="628650" y="1769069"/>
            <a:ext cx="7886700" cy="4533106"/>
          </a:xfrm>
        </p:spPr>
        <p:txBody>
          <a:bodyPr>
            <a:normAutofit fontScale="77500" lnSpcReduction="20000"/>
          </a:bodyPr>
          <a:lstStyle/>
          <a:p>
            <a:r>
              <a:rPr lang="en-US" dirty="0"/>
              <a:t>Governor declared state of emergency </a:t>
            </a:r>
          </a:p>
          <a:p>
            <a:r>
              <a:rPr lang="en-US" dirty="0"/>
              <a:t>180,000 homes, buildings damaged.(Pop. 230,000.)</a:t>
            </a:r>
          </a:p>
          <a:p>
            <a:r>
              <a:rPr lang="en-US" dirty="0"/>
              <a:t>Months later, homes still gutted, refrigerators, washing machines, armchairs piled high on roadsides.</a:t>
            </a:r>
          </a:p>
          <a:p>
            <a:r>
              <a:rPr lang="en-US" dirty="0"/>
              <a:t>This was a health crisis for many. Some fleeing their flooding homes lost their medications for hypertension, diabetes, and heart problems. Dr. Tellis and others worked with pharmacies to get these re-issued.</a:t>
            </a:r>
          </a:p>
          <a:p>
            <a:r>
              <a:rPr lang="en-US" dirty="0"/>
              <a:t>Many people reported stress, depression and anxiety in the weeks and months that followed. </a:t>
            </a:r>
          </a:p>
          <a:p>
            <a:r>
              <a:rPr lang="en-US" dirty="0"/>
              <a:t>And long after the storm passed, some teachers reported children who felt so anxious and afraid when it rained that they needed counseling.</a:t>
            </a:r>
          </a:p>
          <a:p>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4581" y="107266"/>
            <a:ext cx="2036445" cy="2397939"/>
          </a:xfrm>
          <a:prstGeom prst="rect">
            <a:avLst/>
          </a:prstGeom>
        </p:spPr>
      </p:pic>
    </p:spTree>
    <p:extLst>
      <p:ext uri="{BB962C8B-B14F-4D97-AF65-F5344CB8AC3E}">
        <p14:creationId xmlns:p14="http://schemas.microsoft.com/office/powerpoint/2010/main" val="1306206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Report Released March 15, 2017</a:t>
            </a:r>
          </a:p>
        </p:txBody>
      </p:sp>
      <p:pic>
        <p:nvPicPr>
          <p:cNvPr id="8" name="Content Placeholder 7"/>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21243" y="1468438"/>
            <a:ext cx="3501014" cy="4530725"/>
          </a:xfrm>
        </p:spPr>
      </p:pic>
      <p:sp>
        <p:nvSpPr>
          <p:cNvPr id="7" name="Content Placeholder 6"/>
          <p:cNvSpPr>
            <a:spLocks noGrp="1"/>
          </p:cNvSpPr>
          <p:nvPr>
            <p:ph sz="half" idx="2"/>
          </p:nvPr>
        </p:nvSpPr>
        <p:spPr>
          <a:xfrm>
            <a:off x="4629150" y="1467698"/>
            <a:ext cx="4417314" cy="4531465"/>
          </a:xfrm>
        </p:spPr>
        <p:txBody>
          <a:bodyPr>
            <a:normAutofit fontScale="92500" lnSpcReduction="20000"/>
          </a:bodyPr>
          <a:lstStyle/>
          <a:p>
            <a:pPr>
              <a:lnSpc>
                <a:spcPct val="120000"/>
              </a:lnSpc>
              <a:spcBef>
                <a:spcPts val="1800"/>
              </a:spcBef>
            </a:pPr>
            <a:r>
              <a:rPr lang="en-US" b="1" dirty="0">
                <a:solidFill>
                  <a:srgbClr val="3C64A1"/>
                </a:solidFill>
              </a:rPr>
              <a:t>Consortium mission is to inform the public &amp; policymakers about the harmful health effects of climate change and the benefits of climate solutions.</a:t>
            </a:r>
          </a:p>
          <a:p>
            <a:pPr marL="457200" indent="-457200">
              <a:buFont typeface="Arial" panose="020B0604020202020204" pitchFamily="34" charset="0"/>
              <a:buChar char="•"/>
            </a:pPr>
            <a:r>
              <a:rPr lang="en-US" sz="2600" dirty="0"/>
              <a:t>Report released with Consortium launch  </a:t>
            </a:r>
            <a:br>
              <a:rPr lang="en-US" sz="2600" dirty="0"/>
            </a:br>
            <a:endParaRPr lang="en-US" sz="2600" dirty="0"/>
          </a:p>
          <a:p>
            <a:pPr marL="457200" indent="-457200">
              <a:buFont typeface="Arial" panose="020B0604020202020204" pitchFamily="34" charset="0"/>
              <a:buChar char="•"/>
            </a:pPr>
            <a:r>
              <a:rPr lang="en-US" sz="2600" dirty="0"/>
              <a:t>16 societies representing &gt;450,000 doctors, more than half of U.S. doctors</a:t>
            </a:r>
            <a:br>
              <a:rPr lang="en-US" sz="2600" dirty="0"/>
            </a:br>
            <a:endParaRPr lang="en-US" sz="2600" dirty="0"/>
          </a:p>
          <a:p>
            <a:endParaRPr lang="en-US" dirty="0"/>
          </a:p>
        </p:txBody>
      </p:sp>
    </p:spTree>
    <p:extLst>
      <p:ext uri="{BB962C8B-B14F-4D97-AF65-F5344CB8AC3E}">
        <p14:creationId xmlns:p14="http://schemas.microsoft.com/office/powerpoint/2010/main" val="27925291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Health Effect 3: Extreme Heat</a:t>
            </a:r>
            <a:endParaRPr lang="en-US" dirty="0"/>
          </a:p>
        </p:txBody>
      </p:sp>
      <p:sp>
        <p:nvSpPr>
          <p:cNvPr id="3" name="Content Placeholder 2"/>
          <p:cNvSpPr>
            <a:spLocks noGrp="1"/>
          </p:cNvSpPr>
          <p:nvPr>
            <p:ph idx="1"/>
          </p:nvPr>
        </p:nvSpPr>
        <p:spPr>
          <a:xfrm>
            <a:off x="628650" y="1324801"/>
            <a:ext cx="7886700" cy="3628799"/>
          </a:xfrm>
        </p:spPr>
        <p:txBody>
          <a:bodyPr>
            <a:normAutofit fontScale="92500" lnSpcReduction="20000"/>
          </a:bodyPr>
          <a:lstStyle/>
          <a:p>
            <a:r>
              <a:rPr lang="en-US" b="1" dirty="0"/>
              <a:t>What is happening? </a:t>
            </a:r>
            <a:br>
              <a:rPr lang="en-US" b="1" dirty="0"/>
            </a:br>
            <a:r>
              <a:rPr lang="en-US" dirty="0"/>
              <a:t>More very hot days; more humidity;  longer, hotter, more frequent heat waves. </a:t>
            </a:r>
          </a:p>
          <a:p>
            <a:r>
              <a:rPr lang="en-US" b="1" dirty="0"/>
              <a:t>How does that harm our health?</a:t>
            </a:r>
            <a:r>
              <a:rPr lang="en-US" dirty="0"/>
              <a:t> </a:t>
            </a:r>
            <a:br>
              <a:rPr lang="en-US" dirty="0"/>
            </a:br>
            <a:r>
              <a:rPr lang="en-US" dirty="0"/>
              <a:t>Extreme heat can lead to heat-related illness, death due to heat stroke and dehydration.  Also  worsens some chronic diseases (lung/heart).  </a:t>
            </a:r>
          </a:p>
          <a:p>
            <a:r>
              <a:rPr lang="en-US" b="1" dirty="0"/>
              <a:t>Who is being harmed? </a:t>
            </a:r>
            <a:br>
              <a:rPr lang="en-US" b="1" dirty="0"/>
            </a:br>
            <a:r>
              <a:rPr lang="en-US" dirty="0"/>
              <a:t>Anyone can be harmed but some people face greater risk: </a:t>
            </a:r>
          </a:p>
        </p:txBody>
      </p:sp>
      <p:sp>
        <p:nvSpPr>
          <p:cNvPr id="4" name="TextBox 3"/>
          <p:cNvSpPr txBox="1"/>
          <p:nvPr/>
        </p:nvSpPr>
        <p:spPr>
          <a:xfrm>
            <a:off x="698400" y="4780800"/>
            <a:ext cx="7718400" cy="1645920"/>
          </a:xfrm>
          <a:prstGeom prst="rect">
            <a:avLst/>
          </a:prstGeom>
          <a:noFill/>
          <a:ln>
            <a:noFill/>
          </a:ln>
        </p:spPr>
        <p:txBody>
          <a:bodyPr wrap="square" numCol="3" rtlCol="0">
            <a:spAutoFit/>
          </a:bodyPr>
          <a:lstStyle/>
          <a:p>
            <a:pPr marL="169863" indent="-169863">
              <a:buClr>
                <a:srgbClr val="6CAB44"/>
              </a:buClr>
              <a:buFont typeface="Arial" panose="020B0604020202020204" pitchFamily="34" charset="0"/>
              <a:buChar char="•"/>
            </a:pPr>
            <a:r>
              <a:rPr lang="en-US" sz="2000" dirty="0"/>
              <a:t>outdoor workers </a:t>
            </a:r>
          </a:p>
          <a:p>
            <a:pPr marL="169863" indent="-169863">
              <a:buClr>
                <a:srgbClr val="6CAB44"/>
              </a:buClr>
              <a:buFont typeface="Arial" panose="020B0604020202020204" pitchFamily="34" charset="0"/>
              <a:buChar char="•"/>
            </a:pPr>
            <a:r>
              <a:rPr lang="en-US" sz="2000" dirty="0"/>
              <a:t>pregnant women</a:t>
            </a:r>
          </a:p>
          <a:p>
            <a:pPr marL="169863" indent="-169863">
              <a:buClr>
                <a:srgbClr val="6CAB44"/>
              </a:buClr>
              <a:buFont typeface="Arial" panose="020B0604020202020204" pitchFamily="34" charset="0"/>
              <a:buChar char="•"/>
            </a:pPr>
            <a:r>
              <a:rPr lang="en-US" sz="2000" dirty="0"/>
              <a:t>student athletes </a:t>
            </a:r>
          </a:p>
          <a:p>
            <a:pPr marL="169863" indent="-169863">
              <a:buClr>
                <a:srgbClr val="6CAB44"/>
              </a:buClr>
              <a:buFont typeface="Arial" panose="020B0604020202020204" pitchFamily="34" charset="0"/>
              <a:buChar char="•"/>
            </a:pPr>
            <a:r>
              <a:rPr lang="en-US" sz="2000" dirty="0"/>
              <a:t>city dwellers </a:t>
            </a:r>
          </a:p>
          <a:p>
            <a:pPr marL="169863" indent="-169863">
              <a:buClr>
                <a:srgbClr val="6CAB44"/>
              </a:buClr>
              <a:buFont typeface="Arial" panose="020B0604020202020204" pitchFamily="34" charset="0"/>
              <a:buChar char="•"/>
            </a:pPr>
            <a:endParaRPr lang="en-US" sz="2000" dirty="0"/>
          </a:p>
          <a:p>
            <a:pPr marL="169863" indent="-169863">
              <a:buClr>
                <a:srgbClr val="6CAB44"/>
              </a:buClr>
              <a:buFont typeface="Arial" panose="020B0604020202020204" pitchFamily="34" charset="0"/>
              <a:buChar char="•"/>
            </a:pPr>
            <a:endParaRPr lang="en-US" sz="2000" dirty="0"/>
          </a:p>
          <a:p>
            <a:pPr marL="169863" indent="-169863">
              <a:buClr>
                <a:srgbClr val="6CAB44"/>
              </a:buClr>
              <a:buFont typeface="Arial" panose="020B0604020202020204" pitchFamily="34" charset="0"/>
              <a:buChar char="•"/>
            </a:pPr>
            <a:r>
              <a:rPr lang="en-US" sz="2000" dirty="0"/>
              <a:t>young children </a:t>
            </a:r>
          </a:p>
          <a:p>
            <a:pPr marL="169863" indent="-169863">
              <a:buClr>
                <a:srgbClr val="6CAB44"/>
              </a:buClr>
              <a:buFont typeface="Arial" panose="020B0604020202020204" pitchFamily="34" charset="0"/>
              <a:buChar char="•"/>
            </a:pPr>
            <a:r>
              <a:rPr lang="en-US" sz="2000" dirty="0"/>
              <a:t>older adults</a:t>
            </a:r>
          </a:p>
          <a:p>
            <a:pPr marL="169863" indent="-169863">
              <a:buClr>
                <a:srgbClr val="6CAB44"/>
              </a:buClr>
              <a:buFont typeface="Arial" panose="020B0604020202020204" pitchFamily="34" charset="0"/>
              <a:buChar char="•"/>
            </a:pPr>
            <a:r>
              <a:rPr lang="en-US" sz="2000" dirty="0"/>
              <a:t>people who lack air conditioning</a:t>
            </a:r>
          </a:p>
          <a:p>
            <a:pPr marL="169863" indent="-169863">
              <a:buClr>
                <a:srgbClr val="6CAB44"/>
              </a:buClr>
              <a:buFont typeface="Arial" panose="020B0604020202020204" pitchFamily="34" charset="0"/>
              <a:buChar char="•"/>
            </a:pPr>
            <a:endParaRPr lang="en-US" sz="2000" dirty="0"/>
          </a:p>
          <a:p>
            <a:pPr marL="169863" indent="-169863">
              <a:buClr>
                <a:srgbClr val="6CAB44"/>
              </a:buClr>
              <a:buFont typeface="Arial" panose="020B0604020202020204" pitchFamily="34" charset="0"/>
              <a:buChar char="•"/>
            </a:pPr>
            <a:endParaRPr lang="en-US" sz="2000" dirty="0"/>
          </a:p>
          <a:p>
            <a:pPr marL="169863" indent="-169863">
              <a:buClr>
                <a:srgbClr val="6CAB44"/>
              </a:buClr>
              <a:buFont typeface="Arial" panose="020B0604020202020204" pitchFamily="34" charset="0"/>
              <a:buChar char="•"/>
            </a:pPr>
            <a:r>
              <a:rPr lang="en-US" sz="2000" dirty="0"/>
              <a:t>people with chronic conditions</a:t>
            </a:r>
          </a:p>
          <a:p>
            <a:pPr marL="169863" indent="-169863">
              <a:buClr>
                <a:srgbClr val="6CAB44"/>
              </a:buClr>
              <a:buFont typeface="Arial" panose="020B0604020202020204" pitchFamily="34" charset="0"/>
              <a:buChar char="•"/>
            </a:pPr>
            <a:r>
              <a:rPr lang="en-US" sz="2000" dirty="0"/>
              <a:t>people taking certain medications</a:t>
            </a:r>
          </a:p>
          <a:p>
            <a:pPr marL="169863" indent="-169863">
              <a:buClr>
                <a:srgbClr val="6CAB44"/>
              </a:buClr>
              <a:buFont typeface="Arial" panose="020B0604020202020204" pitchFamily="34" charset="0"/>
              <a:buChar char="•"/>
            </a:pPr>
            <a:endParaRPr lang="en-US" sz="2000" dirty="0"/>
          </a:p>
        </p:txBody>
      </p:sp>
    </p:spTree>
    <p:extLst>
      <p:ext uri="{BB962C8B-B14F-4D97-AF65-F5344CB8AC3E}">
        <p14:creationId xmlns:p14="http://schemas.microsoft.com/office/powerpoint/2010/main" val="1207182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Image result for Boy Playing the Clarine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08165" y="2167200"/>
            <a:ext cx="2695575" cy="4038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79400" y="256266"/>
            <a:ext cx="6582200" cy="966818"/>
          </a:xfrm>
        </p:spPr>
        <p:txBody>
          <a:bodyPr anchor="t">
            <a:normAutofit fontScale="90000"/>
          </a:bodyPr>
          <a:lstStyle/>
          <a:p>
            <a:r>
              <a:rPr lang="en-US" dirty="0"/>
              <a:t>Isaac’s Story </a:t>
            </a:r>
            <a:br>
              <a:rPr lang="en-US" dirty="0"/>
            </a:br>
            <a:r>
              <a:rPr lang="en-US" dirty="0"/>
              <a:t>Dr. Samantha Ahdoot Pediatrician</a:t>
            </a:r>
          </a:p>
        </p:txBody>
      </p:sp>
      <p:sp>
        <p:nvSpPr>
          <p:cNvPr id="3" name="Content Placeholder 2"/>
          <p:cNvSpPr>
            <a:spLocks noGrp="1"/>
          </p:cNvSpPr>
          <p:nvPr>
            <p:ph idx="1"/>
          </p:nvPr>
        </p:nvSpPr>
        <p:spPr/>
        <p:txBody>
          <a:bodyPr>
            <a:normAutofit lnSpcReduction="10000"/>
          </a:bodyPr>
          <a:lstStyle/>
          <a:p>
            <a:endParaRPr lang="en-US" dirty="0"/>
          </a:p>
          <a:p>
            <a:r>
              <a:rPr lang="en-US" dirty="0"/>
              <a:t>Dr. Ahdoot’s 11 year old son, Isaac, was at band camp when she got a call from the ER—Isaac had collapsed while playing clarinet.</a:t>
            </a:r>
          </a:p>
          <a:p>
            <a:r>
              <a:rPr lang="en-US" dirty="0"/>
              <a:t>He experienced heat illness.</a:t>
            </a:r>
          </a:p>
          <a:p>
            <a:r>
              <a:rPr lang="en-US" dirty="0"/>
              <a:t>That day was part of a record-setting heatwave in Washington, DC; the heat index reached higher than 120⁰  </a:t>
            </a:r>
          </a:p>
          <a:p>
            <a:r>
              <a:rPr lang="en-US" dirty="0"/>
              <a:t>That moment was key for her: hear her words on video (next)</a:t>
            </a:r>
          </a:p>
        </p:txBody>
      </p:sp>
      <p:pic>
        <p:nvPicPr>
          <p:cNvPr id="1026" name="Picture 2" descr="Image result for samantha ahdoot"/>
          <p:cNvPicPr>
            <a:picLocks noChangeAspect="1" noChangeArrowheads="1"/>
          </p:cNvPicPr>
          <p:nvPr/>
        </p:nvPicPr>
        <p:blipFill rotWithShape="1">
          <a:blip r:embed="rId3">
            <a:extLst>
              <a:ext uri="{28A0092B-C50C-407E-A947-70E740481C1C}">
                <a14:useLocalDpi xmlns:a14="http://schemas.microsoft.com/office/drawing/2010/main" val="0"/>
              </a:ext>
            </a:extLst>
          </a:blip>
          <a:srcRect l="4139" r="4139" b="28915"/>
          <a:stretch/>
        </p:blipFill>
        <p:spPr bwMode="auto">
          <a:xfrm>
            <a:off x="7214940" y="120129"/>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250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85167" y="6338170"/>
            <a:ext cx="6582428" cy="369332"/>
          </a:xfrm>
          <a:prstGeom prst="rect">
            <a:avLst/>
          </a:prstGeom>
        </p:spPr>
        <p:txBody>
          <a:bodyPr wrap="square">
            <a:spAutoFit/>
          </a:bodyPr>
          <a:lstStyle/>
          <a:p>
            <a:endParaRPr lang="en-US" dirty="0"/>
          </a:p>
        </p:txBody>
      </p:sp>
      <p:sp>
        <p:nvSpPr>
          <p:cNvPr id="4" name="Rectangle 3"/>
          <p:cNvSpPr/>
          <p:nvPr/>
        </p:nvSpPr>
        <p:spPr>
          <a:xfrm>
            <a:off x="5892296" y="5475600"/>
            <a:ext cx="3268800" cy="138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b="2553"/>
          <a:stretch/>
        </p:blipFill>
        <p:spPr bwMode="auto">
          <a:xfrm>
            <a:off x="154370" y="0"/>
            <a:ext cx="9006726" cy="659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5580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b="1" dirty="0"/>
              <a:t>Sport</a:t>
            </a:r>
          </a:p>
        </p:txBody>
      </p:sp>
      <p:sp>
        <p:nvSpPr>
          <p:cNvPr id="3" name="Content Placeholder 2"/>
          <p:cNvSpPr>
            <a:spLocks noGrp="1"/>
          </p:cNvSpPr>
          <p:nvPr>
            <p:ph sz="half" idx="2"/>
          </p:nvPr>
        </p:nvSpPr>
        <p:spPr>
          <a:xfrm>
            <a:off x="629842" y="1368000"/>
            <a:ext cx="3868340" cy="5126400"/>
          </a:xfrm>
        </p:spPr>
        <p:txBody>
          <a:bodyPr>
            <a:normAutofit fontScale="92500" lnSpcReduction="10000"/>
          </a:bodyPr>
          <a:lstStyle/>
          <a:p>
            <a:r>
              <a:rPr lang="en-US" dirty="0"/>
              <a:t>In August 2010, another record hot summer, Logan, a young football player, in Arkansas showed initial signs of heat illness—weakness and fatigue—during practice in his un-air- conditioned gym. </a:t>
            </a:r>
          </a:p>
          <a:p>
            <a:r>
              <a:rPr lang="en-US" dirty="0"/>
              <a:t>He was not treated right away and developed heat stroke, kidney failure and pulmonary edema.</a:t>
            </a:r>
          </a:p>
          <a:p>
            <a:r>
              <a:rPr lang="en-US" dirty="0"/>
              <a:t>Fortunately, kidney dialysis saved him. It was a close call.</a:t>
            </a:r>
          </a:p>
        </p:txBody>
      </p:sp>
      <p:pic>
        <p:nvPicPr>
          <p:cNvPr id="5131" name="Picture 11" descr="Image result for Middle School football play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15200" y="2007745"/>
            <a:ext cx="4286250" cy="3064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28341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Focus on Heat and Children </a:t>
            </a:r>
          </a:p>
        </p:txBody>
      </p:sp>
      <p:sp>
        <p:nvSpPr>
          <p:cNvPr id="3" name="Content Placeholder 2"/>
          <p:cNvSpPr>
            <a:spLocks noGrp="1"/>
          </p:cNvSpPr>
          <p:nvPr>
            <p:ph sz="half" idx="2"/>
          </p:nvPr>
        </p:nvSpPr>
        <p:spPr>
          <a:xfrm>
            <a:off x="629842" y="1396800"/>
            <a:ext cx="3868340" cy="4792863"/>
          </a:xfrm>
        </p:spPr>
        <p:txBody>
          <a:bodyPr>
            <a:normAutofit lnSpcReduction="10000"/>
          </a:bodyPr>
          <a:lstStyle/>
          <a:p>
            <a:r>
              <a:rPr lang="en-US" dirty="0"/>
              <a:t>Young children don’t regulate their body temperatures like adults do and spend more time outdoors.</a:t>
            </a:r>
          </a:p>
          <a:p>
            <a:endParaRPr lang="en-US" dirty="0"/>
          </a:p>
          <a:p>
            <a:r>
              <a:rPr lang="en-US" dirty="0"/>
              <a:t>Emergency room visits for heat illnesses increased by 133 percent between 1997 and 2006. Almost half of these patients were children and adolescents.</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26879" y="2081124"/>
            <a:ext cx="3623311" cy="2740754"/>
          </a:xfrm>
          <a:prstGeom prst="rect">
            <a:avLst/>
          </a:prstGeom>
        </p:spPr>
      </p:pic>
    </p:spTree>
    <p:extLst>
      <p:ext uri="{BB962C8B-B14F-4D97-AF65-F5344CB8AC3E}">
        <p14:creationId xmlns:p14="http://schemas.microsoft.com/office/powerpoint/2010/main" val="32673569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Heat and Young Athletes </a:t>
            </a:r>
          </a:p>
        </p:txBody>
      </p:sp>
      <p:sp>
        <p:nvSpPr>
          <p:cNvPr id="3" name="Content Placeholder 2"/>
          <p:cNvSpPr>
            <a:spLocks noGrp="1"/>
          </p:cNvSpPr>
          <p:nvPr>
            <p:ph idx="1"/>
          </p:nvPr>
        </p:nvSpPr>
        <p:spPr/>
        <p:txBody>
          <a:bodyPr>
            <a:normAutofit/>
          </a:bodyPr>
          <a:lstStyle/>
          <a:p>
            <a:r>
              <a:rPr lang="en-US" b="1" dirty="0"/>
              <a:t>FACT: </a:t>
            </a:r>
            <a:r>
              <a:rPr lang="en-US" dirty="0"/>
              <a:t>Heat illnesses are a leading cause of death and disability in young athletes. Every year, some 9,000 high school athletes are treated for heat-related illnesses.</a:t>
            </a:r>
          </a:p>
          <a:p>
            <a:r>
              <a:rPr lang="en-US" b="1" dirty="0"/>
              <a:t>FACT: </a:t>
            </a:r>
            <a:r>
              <a:rPr lang="en-US" dirty="0"/>
              <a:t>Young men make up a third of all heat- related emergency room visits in the US. </a:t>
            </a:r>
          </a:p>
          <a:p>
            <a:r>
              <a:rPr lang="en-US" b="1" dirty="0"/>
              <a:t>FACT: </a:t>
            </a:r>
            <a:r>
              <a:rPr lang="en-US" dirty="0"/>
              <a:t>Football players may feel the most heat. They are 11 times more likely to suffer exertional heat illnesses than players of all other high school sports combined.</a:t>
            </a:r>
          </a:p>
        </p:txBody>
      </p:sp>
    </p:spTree>
    <p:extLst>
      <p:ext uri="{BB962C8B-B14F-4D97-AF65-F5344CB8AC3E}">
        <p14:creationId xmlns:p14="http://schemas.microsoft.com/office/powerpoint/2010/main" val="32539561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Health Effect 4: Spread of Disease by Ticks and Mosquitos </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7200" y="2198187"/>
            <a:ext cx="4329688" cy="3230613"/>
          </a:xfrm>
        </p:spPr>
      </p:pic>
      <p:pic>
        <p:nvPicPr>
          <p:cNvPr id="6150" name="Picture 6" descr="Close-up of a mosquito feeding on blood : Free Stock Photo"/>
          <p:cNvPicPr>
            <a:picLocks noGrp="1" noChangeAspect="1" noChangeArrowheads="1"/>
          </p:cNvPicPr>
          <p:nvPr>
            <p:ph sz="half"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4578219" y="2280649"/>
            <a:ext cx="4516437" cy="3036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6670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Ticks and Mosquitos </a:t>
            </a:r>
            <a:endParaRPr lang="en-US" dirty="0"/>
          </a:p>
        </p:txBody>
      </p:sp>
      <p:sp>
        <p:nvSpPr>
          <p:cNvPr id="3" name="Content Placeholder 2"/>
          <p:cNvSpPr>
            <a:spLocks noGrp="1"/>
          </p:cNvSpPr>
          <p:nvPr>
            <p:ph idx="1"/>
          </p:nvPr>
        </p:nvSpPr>
        <p:spPr>
          <a:xfrm>
            <a:off x="628650" y="1324800"/>
            <a:ext cx="7886700" cy="4867199"/>
          </a:xfrm>
        </p:spPr>
        <p:txBody>
          <a:bodyPr>
            <a:normAutofit fontScale="92500" lnSpcReduction="20000"/>
          </a:bodyPr>
          <a:lstStyle/>
          <a:p>
            <a:r>
              <a:rPr lang="en-US" b="1" dirty="0"/>
              <a:t>What is happening? </a:t>
            </a:r>
            <a:br>
              <a:rPr lang="en-US" b="1" dirty="0"/>
            </a:br>
            <a:r>
              <a:rPr lang="en-US" dirty="0"/>
              <a:t>Climate change is causing increasing temperatures, too much or too little rain, and severe weather events. Heat extends further north, and at higher altitudes.</a:t>
            </a:r>
          </a:p>
          <a:p>
            <a:r>
              <a:rPr lang="en-US" b="1" dirty="0"/>
              <a:t>How does that harm our health?</a:t>
            </a:r>
            <a:r>
              <a:rPr lang="en-US" dirty="0"/>
              <a:t>  </a:t>
            </a:r>
            <a:br>
              <a:rPr lang="en-US" dirty="0"/>
            </a:br>
            <a:r>
              <a:rPr lang="en-US" dirty="0"/>
              <a:t>These are leading to  increase in the number and geographic range of disease-carrying mosquitoes, fleas, ticks. As these insect carriers of infection move to new areas, diseases not normally found in those areas can spread. </a:t>
            </a:r>
          </a:p>
          <a:p>
            <a:r>
              <a:rPr lang="en-US" b="1" dirty="0"/>
              <a:t>Who is being harmed? </a:t>
            </a:r>
            <a:br>
              <a:rPr lang="en-US" b="1" dirty="0"/>
            </a:br>
            <a:r>
              <a:rPr lang="en-US" dirty="0"/>
              <a:t>Anyone can be harmed, but people spending more time outdoors—where these insects and other disease-carriers live—are most vulnerable . But some mosquitoes like the indoors and bite day or night.</a:t>
            </a:r>
          </a:p>
        </p:txBody>
      </p:sp>
    </p:spTree>
    <p:extLst>
      <p:ext uri="{BB962C8B-B14F-4D97-AF65-F5344CB8AC3E}">
        <p14:creationId xmlns:p14="http://schemas.microsoft.com/office/powerpoint/2010/main" val="22904024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400" y="256266"/>
            <a:ext cx="6697400" cy="966818"/>
          </a:xfrm>
        </p:spPr>
        <p:txBody>
          <a:bodyPr anchor="t">
            <a:normAutofit fontScale="90000"/>
          </a:bodyPr>
          <a:lstStyle/>
          <a:p>
            <a:pPr algn="ctr"/>
            <a:r>
              <a:rPr lang="en-US" sz="4000" b="1" dirty="0"/>
              <a:t>Story of Dr. Nitin Damle, Internist, President, American College of Physicians  </a:t>
            </a:r>
            <a:endParaRPr lang="en-US" dirty="0"/>
          </a:p>
        </p:txBody>
      </p:sp>
      <p:sp>
        <p:nvSpPr>
          <p:cNvPr id="3" name="Content Placeholder 2"/>
          <p:cNvSpPr>
            <a:spLocks noGrp="1"/>
          </p:cNvSpPr>
          <p:nvPr>
            <p:ph idx="1"/>
          </p:nvPr>
        </p:nvSpPr>
        <p:spPr>
          <a:xfrm>
            <a:off x="511200" y="1949069"/>
            <a:ext cx="8004150" cy="4533106"/>
          </a:xfrm>
        </p:spPr>
        <p:txBody>
          <a:bodyPr>
            <a:normAutofit fontScale="85000" lnSpcReduction="20000"/>
          </a:bodyPr>
          <a:lstStyle/>
          <a:p>
            <a:r>
              <a:rPr lang="en-US" dirty="0"/>
              <a:t>It’s not a surprise that over the past five years, my Rhode Island internal medicine practice has seen a rise in the incidence of tick-borne diseases, including Lyme disease and other infections. </a:t>
            </a:r>
          </a:p>
          <a:p>
            <a:r>
              <a:rPr lang="en-US" dirty="0"/>
              <a:t>My physician colleagues used to treat two or three cases a month during tick season; now each of us sees 40 to 50 new cases during each tick season.</a:t>
            </a:r>
          </a:p>
          <a:p>
            <a:r>
              <a:rPr lang="en-US" dirty="0"/>
              <a:t>Those blacklegged ticks, the carriers of Lyme disease, thrive in warm, muggy weather. In Rhode Island, winters are now warmer and shorter, these tiny, sesame seed-sized insects have more time to bite humans and spread Lyme disease. </a:t>
            </a:r>
          </a:p>
          <a:p>
            <a:r>
              <a:rPr lang="en-US" dirty="0"/>
              <a:t>Tick season used to be relegated to summer; it now spans spring and autumn.  And this isn’t limited to the typical tick hotspot states. </a:t>
            </a:r>
          </a:p>
          <a:p>
            <a:pPr marL="0" indent="0">
              <a:buNone/>
            </a:pPr>
            <a:endParaRPr lang="en-US" dirty="0"/>
          </a:p>
          <a:p>
            <a:endParaRPr lang="en-US" dirty="0"/>
          </a:p>
        </p:txBody>
      </p:sp>
      <p:pic>
        <p:nvPicPr>
          <p:cNvPr id="3074" name="Picture 2" descr="Image result for nitin damle"/>
          <p:cNvPicPr>
            <a:picLocks noChangeAspect="1" noChangeArrowheads="1"/>
          </p:cNvPicPr>
          <p:nvPr/>
        </p:nvPicPr>
        <p:blipFill rotWithShape="1">
          <a:blip r:embed="rId2">
            <a:extLst>
              <a:ext uri="{28A0092B-C50C-407E-A947-70E740481C1C}">
                <a14:useLocalDpi xmlns:a14="http://schemas.microsoft.com/office/drawing/2010/main" val="0"/>
              </a:ext>
            </a:extLst>
          </a:blip>
          <a:srcRect t="11616" b="21830"/>
          <a:stretch/>
        </p:blipFill>
        <p:spPr bwMode="auto">
          <a:xfrm>
            <a:off x="7171200" y="95700"/>
            <a:ext cx="1876425" cy="187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11666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Other Impacts of Climate Change</a:t>
            </a:r>
          </a:p>
        </p:txBody>
      </p:sp>
      <p:sp>
        <p:nvSpPr>
          <p:cNvPr id="3" name="Content Placeholder 2"/>
          <p:cNvSpPr>
            <a:spLocks noGrp="1"/>
          </p:cNvSpPr>
          <p:nvPr>
            <p:ph idx="1"/>
          </p:nvPr>
        </p:nvSpPr>
        <p:spPr/>
        <p:txBody>
          <a:bodyPr/>
          <a:lstStyle/>
          <a:p>
            <a:pPr marL="169863" indent="-169863">
              <a:buClr>
                <a:srgbClr val="6CAB44"/>
              </a:buClr>
              <a:buSzPct val="125000"/>
              <a:buFont typeface="Arial" panose="020B0604020202020204" pitchFamily="34" charset="0"/>
              <a:buChar char="•"/>
            </a:pPr>
            <a:r>
              <a:rPr lang="en-US" dirty="0"/>
              <a:t> Contaminated Food</a:t>
            </a:r>
          </a:p>
          <a:p>
            <a:pPr marL="169863" indent="-169863">
              <a:buClr>
                <a:srgbClr val="6CAB44"/>
              </a:buClr>
              <a:buSzPct val="125000"/>
              <a:buFont typeface="Arial" panose="020B0604020202020204" pitchFamily="34" charset="0"/>
              <a:buChar char="•"/>
            </a:pPr>
            <a:r>
              <a:rPr lang="en-US" dirty="0"/>
              <a:t> Contaminated Water</a:t>
            </a:r>
          </a:p>
          <a:p>
            <a:pPr marL="169863" indent="-169863">
              <a:buClr>
                <a:srgbClr val="6CAB44"/>
              </a:buClr>
              <a:buSzPct val="125000"/>
              <a:buFont typeface="Arial" panose="020B0604020202020204" pitchFamily="34" charset="0"/>
              <a:buChar char="•"/>
            </a:pPr>
            <a:r>
              <a:rPr lang="en-US" dirty="0"/>
              <a:t> Threats to Nutrition </a:t>
            </a:r>
          </a:p>
          <a:p>
            <a:pPr marL="169863" indent="-169863">
              <a:buClr>
                <a:srgbClr val="6CAB44"/>
              </a:buClr>
              <a:buSzPct val="125000"/>
              <a:buFont typeface="Arial" panose="020B0604020202020204" pitchFamily="34" charset="0"/>
              <a:buChar char="•"/>
            </a:pPr>
            <a:r>
              <a:rPr lang="en-US" dirty="0"/>
              <a:t> Social Disruption </a:t>
            </a:r>
            <a:br>
              <a:rPr lang="en-US" dirty="0"/>
            </a:br>
            <a:r>
              <a:rPr lang="en-US" dirty="0"/>
              <a:t>Disturbs Well-being/</a:t>
            </a:r>
            <a:br>
              <a:rPr lang="en-US" dirty="0"/>
            </a:br>
            <a:r>
              <a:rPr lang="en-US" dirty="0"/>
              <a:t>Mental Health</a:t>
            </a:r>
          </a:p>
        </p:txBody>
      </p:sp>
      <p:pic>
        <p:nvPicPr>
          <p:cNvPr id="8194" name="Picture 2" descr="Image result for psychological first ai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7150" y="1451052"/>
            <a:ext cx="4457700" cy="2973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69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694944"/>
          </a:xfrm>
        </p:spPr>
        <p:txBody>
          <a:bodyPr>
            <a:normAutofit/>
          </a:bodyPr>
          <a:lstStyle/>
          <a:p>
            <a:pPr algn="ctr"/>
            <a:r>
              <a:rPr lang="en-US" dirty="0"/>
              <a:t>18 Medical Society Members</a:t>
            </a:r>
          </a:p>
        </p:txBody>
      </p:sp>
      <p:sp>
        <p:nvSpPr>
          <p:cNvPr id="5" name="Content Placeholder 4"/>
          <p:cNvSpPr>
            <a:spLocks noGrp="1"/>
          </p:cNvSpPr>
          <p:nvPr>
            <p:ph sz="half" idx="1"/>
          </p:nvPr>
        </p:nvSpPr>
        <p:spPr>
          <a:xfrm>
            <a:off x="412141" y="694944"/>
            <a:ext cx="4300536" cy="5736335"/>
          </a:xfrm>
        </p:spPr>
        <p:txBody>
          <a:bodyPr numCol="1">
            <a:noAutofit/>
          </a:bodyPr>
          <a:lstStyle/>
          <a:p>
            <a:pPr marL="342900" indent="-228600">
              <a:spcBef>
                <a:spcPts val="1200"/>
              </a:spcBef>
              <a:buClr>
                <a:srgbClr val="6CAB44"/>
              </a:buClr>
              <a:buSzPct val="125000"/>
              <a:buFont typeface="Arial" panose="020B0604020202020204" pitchFamily="34" charset="0"/>
              <a:buChar char="•"/>
            </a:pPr>
            <a:r>
              <a:rPr lang="en-US" sz="2100" dirty="0"/>
              <a:t>American Medical Association</a:t>
            </a:r>
          </a:p>
          <a:p>
            <a:pPr marL="342900" indent="-228600">
              <a:spcBef>
                <a:spcPts val="1200"/>
              </a:spcBef>
              <a:buClr>
                <a:srgbClr val="6CAB44"/>
              </a:buClr>
              <a:buSzPct val="125000"/>
              <a:buFont typeface="Arial" panose="020B0604020202020204" pitchFamily="34" charset="0"/>
              <a:buChar char="•"/>
            </a:pPr>
            <a:r>
              <a:rPr lang="en-US" sz="2100" dirty="0"/>
              <a:t>American Academy of Allergy Asthma and Immunology</a:t>
            </a:r>
          </a:p>
          <a:p>
            <a:pPr marL="342900" indent="-228600">
              <a:spcBef>
                <a:spcPts val="1200"/>
              </a:spcBef>
              <a:buClr>
                <a:srgbClr val="6CAB44"/>
              </a:buClr>
              <a:buSzPct val="125000"/>
              <a:buFont typeface="Arial" panose="020B0604020202020204" pitchFamily="34" charset="0"/>
              <a:buChar char="•"/>
            </a:pPr>
            <a:r>
              <a:rPr lang="en-US" sz="2100" dirty="0"/>
              <a:t>American Academy of Family Physicians</a:t>
            </a:r>
          </a:p>
          <a:p>
            <a:pPr marL="342900" indent="-228600">
              <a:spcBef>
                <a:spcPts val="1200"/>
              </a:spcBef>
              <a:buClr>
                <a:srgbClr val="6CAB44"/>
              </a:buClr>
              <a:buSzPct val="125000"/>
              <a:buFont typeface="Arial" panose="020B0604020202020204" pitchFamily="34" charset="0"/>
              <a:buChar char="•"/>
            </a:pPr>
            <a:r>
              <a:rPr lang="en-US" sz="2100" dirty="0"/>
              <a:t>American Academy of Pediatrics</a:t>
            </a:r>
          </a:p>
          <a:p>
            <a:pPr marL="342900" indent="-228600">
              <a:spcBef>
                <a:spcPts val="1200"/>
              </a:spcBef>
              <a:buClr>
                <a:srgbClr val="6CAB44"/>
              </a:buClr>
              <a:buSzPct val="125000"/>
              <a:buFont typeface="Arial" panose="020B0604020202020204" pitchFamily="34" charset="0"/>
              <a:buChar char="•"/>
            </a:pPr>
            <a:r>
              <a:rPr lang="en-US" sz="2100" dirty="0"/>
              <a:t>American College of Physicians</a:t>
            </a:r>
          </a:p>
          <a:p>
            <a:pPr marL="342900" indent="-228600">
              <a:spcBef>
                <a:spcPts val="1200"/>
              </a:spcBef>
              <a:buClr>
                <a:srgbClr val="6CAB44"/>
              </a:buClr>
              <a:buSzPct val="125000"/>
              <a:buFont typeface="Arial" panose="020B0604020202020204" pitchFamily="34" charset="0"/>
              <a:buChar char="•"/>
            </a:pPr>
            <a:r>
              <a:rPr lang="en-US" sz="2100" dirty="0"/>
              <a:t>American College Emergency Physicians (CA chapter)</a:t>
            </a:r>
          </a:p>
          <a:p>
            <a:pPr marL="342900" indent="-228600">
              <a:spcBef>
                <a:spcPts val="1200"/>
              </a:spcBef>
              <a:buClr>
                <a:srgbClr val="6CAB44"/>
              </a:buClr>
              <a:buSzPct val="125000"/>
              <a:buFont typeface="Arial" panose="020B0604020202020204" pitchFamily="34" charset="0"/>
              <a:buChar char="•"/>
            </a:pPr>
            <a:r>
              <a:rPr lang="en-US" sz="2100" dirty="0"/>
              <a:t>American College of Preventive Medicine</a:t>
            </a:r>
          </a:p>
          <a:p>
            <a:pPr marL="342900" indent="-228600">
              <a:spcBef>
                <a:spcPts val="1200"/>
              </a:spcBef>
              <a:buClr>
                <a:srgbClr val="6CAB44"/>
              </a:buClr>
              <a:buSzPct val="125000"/>
              <a:buFont typeface="Arial" panose="020B0604020202020204" pitchFamily="34" charset="0"/>
              <a:buChar char="•"/>
            </a:pPr>
            <a:r>
              <a:rPr lang="en-US" sz="2100" dirty="0"/>
              <a:t>American Association of Community Psychiatrists</a:t>
            </a:r>
          </a:p>
          <a:p>
            <a:pPr marL="342900" indent="-228600">
              <a:spcBef>
                <a:spcPts val="1200"/>
              </a:spcBef>
              <a:buClr>
                <a:srgbClr val="6CAB44"/>
              </a:buClr>
              <a:buSzPct val="125000"/>
              <a:buFont typeface="Arial" panose="020B0604020202020204" pitchFamily="34" charset="0"/>
              <a:buChar char="•"/>
            </a:pPr>
            <a:r>
              <a:rPr lang="en-US" sz="2100" dirty="0"/>
              <a:t>American Congress of Obstetrics and Gynecologists</a:t>
            </a:r>
          </a:p>
        </p:txBody>
      </p:sp>
      <p:sp>
        <p:nvSpPr>
          <p:cNvPr id="3" name="Content Placeholder 2"/>
          <p:cNvSpPr>
            <a:spLocks noGrp="1"/>
          </p:cNvSpPr>
          <p:nvPr>
            <p:ph sz="half" idx="2"/>
          </p:nvPr>
        </p:nvSpPr>
        <p:spPr>
          <a:xfrm>
            <a:off x="4572000" y="694944"/>
            <a:ext cx="4366009" cy="5390301"/>
          </a:xfrm>
        </p:spPr>
        <p:txBody>
          <a:bodyPr>
            <a:noAutofit/>
          </a:bodyPr>
          <a:lstStyle/>
          <a:p>
            <a:pPr marL="342900" indent="-228600">
              <a:spcBef>
                <a:spcPts val="1200"/>
              </a:spcBef>
              <a:buClr>
                <a:srgbClr val="6CAB44"/>
              </a:buClr>
              <a:buSzPct val="125000"/>
              <a:buFont typeface="Arial" panose="020B0604020202020204" pitchFamily="34" charset="0"/>
              <a:buChar char="•"/>
            </a:pPr>
            <a:r>
              <a:rPr lang="en-US" sz="2100" dirty="0"/>
              <a:t>Academy of Integrative Health &amp; Medicine</a:t>
            </a:r>
          </a:p>
          <a:p>
            <a:pPr marL="342900" indent="-228600">
              <a:spcBef>
                <a:spcPts val="1200"/>
              </a:spcBef>
              <a:buClr>
                <a:srgbClr val="6CAB44"/>
              </a:buClr>
              <a:buSzPct val="125000"/>
              <a:buFont typeface="Arial" panose="020B0604020202020204" pitchFamily="34" charset="0"/>
              <a:buChar char="•"/>
            </a:pPr>
            <a:r>
              <a:rPr lang="en-US" sz="2100" dirty="0"/>
              <a:t>American Geriatric Society </a:t>
            </a:r>
          </a:p>
          <a:p>
            <a:pPr marL="342900" indent="-228600">
              <a:spcBef>
                <a:spcPts val="1200"/>
              </a:spcBef>
              <a:buClr>
                <a:srgbClr val="6CAB44"/>
              </a:buClr>
              <a:buSzPct val="125000"/>
              <a:buFont typeface="Arial" panose="020B0604020202020204" pitchFamily="34" charset="0"/>
              <a:buChar char="•"/>
            </a:pPr>
            <a:r>
              <a:rPr lang="en-US" sz="2100" dirty="0"/>
              <a:t>American Podiatric Medical Association </a:t>
            </a:r>
          </a:p>
          <a:p>
            <a:pPr marL="342900" indent="-228600">
              <a:spcBef>
                <a:spcPts val="1200"/>
              </a:spcBef>
              <a:buClr>
                <a:srgbClr val="6CAB44"/>
              </a:buClr>
              <a:buSzPct val="125000"/>
              <a:buFont typeface="Arial" panose="020B0604020202020204" pitchFamily="34" charset="0"/>
              <a:buChar char="•"/>
            </a:pPr>
            <a:r>
              <a:rPr lang="en-US" sz="2100" dirty="0"/>
              <a:t>American Telemedicine Association  </a:t>
            </a:r>
          </a:p>
          <a:p>
            <a:pPr marL="342900" indent="-228600">
              <a:lnSpc>
                <a:spcPct val="70000"/>
              </a:lnSpc>
              <a:spcBef>
                <a:spcPts val="1200"/>
              </a:spcBef>
              <a:buClr>
                <a:srgbClr val="6CAB44"/>
              </a:buClr>
              <a:buSzPct val="125000"/>
              <a:buFont typeface="Arial" panose="020B0604020202020204" pitchFamily="34" charset="0"/>
              <a:buChar char="•"/>
            </a:pPr>
            <a:r>
              <a:rPr lang="en-US" sz="2100" dirty="0"/>
              <a:t>American Medical Women’s Association</a:t>
            </a:r>
          </a:p>
          <a:p>
            <a:pPr marL="342900" indent="-228600">
              <a:spcBef>
                <a:spcPts val="1200"/>
              </a:spcBef>
              <a:buClr>
                <a:srgbClr val="6CAB44"/>
              </a:buClr>
              <a:buSzPct val="125000"/>
              <a:buFont typeface="Arial" panose="020B0604020202020204" pitchFamily="34" charset="0"/>
              <a:buChar char="•"/>
            </a:pPr>
            <a:r>
              <a:rPr lang="en-US" sz="2100" dirty="0"/>
              <a:t>National Medical Association </a:t>
            </a:r>
          </a:p>
          <a:p>
            <a:pPr marL="342900" indent="-228600">
              <a:spcBef>
                <a:spcPts val="1200"/>
              </a:spcBef>
              <a:buClr>
                <a:srgbClr val="6CAB44"/>
              </a:buClr>
              <a:buSzPct val="125000"/>
              <a:buFont typeface="Arial" panose="020B0604020202020204" pitchFamily="34" charset="0"/>
              <a:buChar char="•"/>
            </a:pPr>
            <a:r>
              <a:rPr lang="en-US" sz="2100" dirty="0"/>
              <a:t>Society of General Internal Medicine </a:t>
            </a:r>
          </a:p>
          <a:p>
            <a:pPr marL="342900" indent="-228600">
              <a:spcBef>
                <a:spcPts val="1200"/>
              </a:spcBef>
              <a:buClr>
                <a:srgbClr val="6CAB44"/>
              </a:buClr>
              <a:buSzPct val="125000"/>
              <a:buFont typeface="Arial" panose="020B0604020202020204" pitchFamily="34" charset="0"/>
              <a:buChar char="•"/>
            </a:pPr>
            <a:r>
              <a:rPr lang="en-US" sz="2100" dirty="0"/>
              <a:t>Academy of Integrative Health and Medicine</a:t>
            </a:r>
          </a:p>
          <a:p>
            <a:pPr marL="342900" indent="-228600">
              <a:spcBef>
                <a:spcPts val="1200"/>
              </a:spcBef>
              <a:buClr>
                <a:srgbClr val="6CAB44"/>
              </a:buClr>
              <a:buSzPct val="125000"/>
              <a:buFont typeface="Arial" panose="020B0604020202020204" pitchFamily="34" charset="0"/>
              <a:buChar char="•"/>
            </a:pPr>
            <a:r>
              <a:rPr lang="en-US" sz="2100" dirty="0"/>
              <a:t>American College of Lifestyle Medicine</a:t>
            </a:r>
          </a:p>
          <a:p>
            <a:pPr marL="114300">
              <a:spcBef>
                <a:spcPts val="1200"/>
              </a:spcBef>
              <a:buClr>
                <a:srgbClr val="6CAB44"/>
              </a:buClr>
              <a:buSzPct val="125000"/>
            </a:pPr>
            <a:endParaRPr lang="en-US" sz="2100" dirty="0"/>
          </a:p>
        </p:txBody>
      </p:sp>
    </p:spTree>
    <p:extLst>
      <p:ext uri="{BB962C8B-B14F-4D97-AF65-F5344CB8AC3E}">
        <p14:creationId xmlns:p14="http://schemas.microsoft.com/office/powerpoint/2010/main" val="7407594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Social Disruption &amp; Mental Health </a:t>
            </a:r>
          </a:p>
        </p:txBody>
      </p:sp>
      <p:sp>
        <p:nvSpPr>
          <p:cNvPr id="3" name="Content Placeholder 2"/>
          <p:cNvSpPr>
            <a:spLocks noGrp="1"/>
          </p:cNvSpPr>
          <p:nvPr>
            <p:ph idx="1"/>
          </p:nvPr>
        </p:nvSpPr>
        <p:spPr/>
        <p:txBody>
          <a:bodyPr>
            <a:normAutofit/>
          </a:bodyPr>
          <a:lstStyle/>
          <a:p>
            <a:r>
              <a:rPr lang="en-US" dirty="0"/>
              <a:t>People exposed to the worst extreme weather events experience stress and serious mental health consequences including depression, anxiety, post-traumatic stress disorder (PTSD), and increases in suicidal thoughts and behavior.  (Think Syria , etc.)</a:t>
            </a:r>
          </a:p>
          <a:p>
            <a:endParaRPr lang="en-US" dirty="0"/>
          </a:p>
          <a:p>
            <a:endParaRPr lang="en-US" dirty="0"/>
          </a:p>
          <a:p>
            <a:endParaRPr lang="en-US" dirty="0"/>
          </a:p>
        </p:txBody>
      </p:sp>
      <p:pic>
        <p:nvPicPr>
          <p:cNvPr id="4" name="Picture 3"/>
          <p:cNvPicPr>
            <a:picLocks noChangeAspect="1"/>
          </p:cNvPicPr>
          <p:nvPr/>
        </p:nvPicPr>
        <p:blipFill>
          <a:blip r:embed="rId2" cstate="print"/>
          <a:stretch>
            <a:fillRect/>
          </a:stretch>
        </p:blipFill>
        <p:spPr>
          <a:xfrm>
            <a:off x="732168" y="3721771"/>
            <a:ext cx="4338863" cy="2871306"/>
          </a:xfrm>
          <a:prstGeom prst="rect">
            <a:avLst/>
          </a:prstGeom>
        </p:spPr>
      </p:pic>
    </p:spTree>
    <p:extLst>
      <p:ext uri="{BB962C8B-B14F-4D97-AF65-F5344CB8AC3E}">
        <p14:creationId xmlns:p14="http://schemas.microsoft.com/office/powerpoint/2010/main" val="17342152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Mental Health </a:t>
            </a:r>
          </a:p>
        </p:txBody>
      </p:sp>
      <p:sp>
        <p:nvSpPr>
          <p:cNvPr id="3" name="Content Placeholder 2"/>
          <p:cNvSpPr>
            <a:spLocks noGrp="1"/>
          </p:cNvSpPr>
          <p:nvPr>
            <p:ph idx="1"/>
          </p:nvPr>
        </p:nvSpPr>
        <p:spPr>
          <a:xfrm>
            <a:off x="628650" y="1473868"/>
            <a:ext cx="3943350" cy="4847732"/>
          </a:xfrm>
        </p:spPr>
        <p:txBody>
          <a:bodyPr>
            <a:normAutofit fontScale="92500" lnSpcReduction="10000"/>
          </a:bodyPr>
          <a:lstStyle/>
          <a:p>
            <a:r>
              <a:rPr lang="en-US" dirty="0"/>
              <a:t>Weather disasters are also associated with increases in alcohol or drug abuse. Children may experience prolonged separation from their parents. </a:t>
            </a:r>
          </a:p>
          <a:p>
            <a:r>
              <a:rPr lang="en-US" dirty="0"/>
              <a:t>Beyond the well-known risks specific disasters pose to our mental health, the physical, social, and economic stresses created by climate change all increase our risk of mental health problems.</a:t>
            </a:r>
          </a:p>
        </p:txBody>
      </p:sp>
      <p:pic>
        <p:nvPicPr>
          <p:cNvPr id="2050" name="Picture 2" descr="http://kansaskidlink.org/wp-content/uploads/2013/08/4childre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5999" y="2134713"/>
            <a:ext cx="4314289" cy="2588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77040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What the Public and Doctors Think about Climate Change and Health</a:t>
            </a:r>
            <a:endParaRPr lang="en-US" dirty="0"/>
          </a:p>
        </p:txBody>
      </p:sp>
      <p:sp>
        <p:nvSpPr>
          <p:cNvPr id="3" name="Content Placeholder 2"/>
          <p:cNvSpPr>
            <a:spLocks noGrp="1"/>
          </p:cNvSpPr>
          <p:nvPr>
            <p:ph idx="1"/>
          </p:nvPr>
        </p:nvSpPr>
        <p:spPr/>
        <p:txBody>
          <a:bodyPr>
            <a:normAutofit fontScale="92500" lnSpcReduction="20000"/>
          </a:bodyPr>
          <a:lstStyle/>
          <a:p>
            <a:r>
              <a:rPr lang="en-US" dirty="0"/>
              <a:t>Only about </a:t>
            </a:r>
            <a:r>
              <a:rPr lang="en-US" b="1" dirty="0"/>
              <a:t>one in three Americans </a:t>
            </a:r>
            <a:r>
              <a:rPr lang="en-US" dirty="0"/>
              <a:t>are aware that people in the US are being harmed “right now” by climate change.</a:t>
            </a:r>
          </a:p>
          <a:p>
            <a:r>
              <a:rPr lang="en-US" dirty="0"/>
              <a:t>Physicians in three medical societies were asked the following question: In which of the following ways, if any, do you think your patients are currently being affected by climate change? (N=1868-1908)  </a:t>
            </a:r>
            <a:r>
              <a:rPr lang="en-US" b="1" dirty="0"/>
              <a:t>Two out of three doctors </a:t>
            </a:r>
            <a:r>
              <a:rPr lang="en-US" dirty="0"/>
              <a:t>think climate change has direct relevance right now to patient care.</a:t>
            </a:r>
          </a:p>
          <a:p>
            <a:r>
              <a:rPr lang="en-US" dirty="0"/>
              <a:t>Physicians say the most common ways in which climate change is harming their patients’ health are through poor air quality, worsening allergies, injuries due to storms, heat-related illness, and infections spread by mosquitoes and ticks.</a:t>
            </a:r>
          </a:p>
          <a:p>
            <a:endParaRPr lang="en-US" dirty="0"/>
          </a:p>
        </p:txBody>
      </p:sp>
    </p:spTree>
    <p:extLst>
      <p:ext uri="{BB962C8B-B14F-4D97-AF65-F5344CB8AC3E}">
        <p14:creationId xmlns:p14="http://schemas.microsoft.com/office/powerpoint/2010/main" val="8292597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0" y="-88900"/>
            <a:ext cx="9144000" cy="7065818"/>
          </a:xfrm>
          <a:prstGeom prst="rect">
            <a:avLst/>
          </a:prstGeom>
        </p:spPr>
      </p:pic>
    </p:spTree>
    <p:extLst>
      <p:ext uri="{BB962C8B-B14F-4D97-AF65-F5344CB8AC3E}">
        <p14:creationId xmlns:p14="http://schemas.microsoft.com/office/powerpoint/2010/main" val="23001597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896" y="146304"/>
            <a:ext cx="8425688" cy="625676"/>
          </a:xfrm>
        </p:spPr>
        <p:txBody>
          <a:bodyPr>
            <a:normAutofit fontScale="90000"/>
          </a:bodyPr>
          <a:lstStyle/>
          <a:p>
            <a:pPr algn="ctr"/>
            <a:r>
              <a:rPr lang="en-US" dirty="0"/>
              <a:t>What We Can Do</a:t>
            </a:r>
          </a:p>
        </p:txBody>
      </p:sp>
      <p:sp>
        <p:nvSpPr>
          <p:cNvPr id="3" name="Content Placeholder 2"/>
          <p:cNvSpPr>
            <a:spLocks noGrp="1"/>
          </p:cNvSpPr>
          <p:nvPr>
            <p:ph idx="1"/>
          </p:nvPr>
        </p:nvSpPr>
        <p:spPr>
          <a:xfrm>
            <a:off x="628650" y="950976"/>
            <a:ext cx="7886700" cy="5705856"/>
          </a:xfrm>
        </p:spPr>
        <p:txBody>
          <a:bodyPr>
            <a:normAutofit fontScale="92500"/>
          </a:bodyPr>
          <a:lstStyle/>
          <a:p>
            <a:r>
              <a:rPr lang="en-US" dirty="0"/>
              <a:t>Talk about this  </a:t>
            </a:r>
          </a:p>
          <a:p>
            <a:r>
              <a:rPr lang="en-US" dirty="0"/>
              <a:t>Speak out for energy efficiency &amp; clean renewable energy</a:t>
            </a:r>
          </a:p>
          <a:p>
            <a:pPr lvl="1">
              <a:buFont typeface="Wingdings" panose="05000000000000000000" pitchFamily="2" charset="2"/>
              <a:buChar char="ü"/>
            </a:pPr>
            <a:r>
              <a:rPr lang="en-US" dirty="0"/>
              <a:t>Save energy; buy Energy Star appliances    </a:t>
            </a:r>
          </a:p>
          <a:p>
            <a:pPr lvl="1">
              <a:buFont typeface="Wingdings" panose="05000000000000000000" pitchFamily="2" charset="2"/>
              <a:buChar char="ü"/>
            </a:pPr>
            <a:r>
              <a:rPr lang="en-US" dirty="0"/>
              <a:t>Communicate support for your hospital greening efforts </a:t>
            </a:r>
          </a:p>
          <a:p>
            <a:pPr lvl="1">
              <a:buFont typeface="Wingdings" panose="05000000000000000000" pitchFamily="2" charset="2"/>
              <a:buChar char="ü"/>
            </a:pPr>
            <a:r>
              <a:rPr lang="en-US" dirty="0"/>
              <a:t>Purchase renewable energy from suppliers in your area  </a:t>
            </a:r>
          </a:p>
          <a:p>
            <a:pPr lvl="1">
              <a:buFont typeface="Wingdings" panose="05000000000000000000" pitchFamily="2" charset="2"/>
              <a:buChar char="ü"/>
            </a:pPr>
            <a:r>
              <a:rPr lang="en-US" dirty="0"/>
              <a:t>Speak up, prevent anti-competitive laws on clean energy</a:t>
            </a:r>
          </a:p>
          <a:p>
            <a:r>
              <a:rPr lang="en-US" dirty="0"/>
              <a:t>Increase plant-based food choices (meat production has a big carbon footprint); buy local food that travels little</a:t>
            </a:r>
          </a:p>
          <a:p>
            <a:r>
              <a:rPr lang="en-US" dirty="0"/>
              <a:t>Support public transportation and reforestation  </a:t>
            </a:r>
          </a:p>
          <a:p>
            <a:r>
              <a:rPr lang="en-US" dirty="0"/>
              <a:t>Write letters or call your legislators.</a:t>
            </a:r>
          </a:p>
          <a:p>
            <a:pPr marL="227013" indent="-227013">
              <a:buClr>
                <a:srgbClr val="6CAB44"/>
              </a:buClr>
              <a:buSzPct val="125000"/>
              <a:buFont typeface="Arial" panose="020B0604020202020204" pitchFamily="34" charset="0"/>
              <a:buChar char="•"/>
            </a:pPr>
            <a:endParaRPr lang="en-US" dirty="0"/>
          </a:p>
          <a:p>
            <a:pPr marL="227013" indent="-227013">
              <a:buClr>
                <a:srgbClr val="6CAB44"/>
              </a:buClr>
              <a:buSzPct val="125000"/>
              <a:buFont typeface="Arial" panose="020B0604020202020204" pitchFamily="34" charset="0"/>
              <a:buChar char="•"/>
            </a:pPr>
            <a:endParaRPr lang="en-US" dirty="0"/>
          </a:p>
        </p:txBody>
      </p:sp>
    </p:spTree>
    <p:extLst>
      <p:ext uri="{BB962C8B-B14F-4D97-AF65-F5344CB8AC3E}">
        <p14:creationId xmlns:p14="http://schemas.microsoft.com/office/powerpoint/2010/main" val="22745246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dirty="0"/>
              <a:t>More Clean Renewable Energy is Available </a:t>
            </a:r>
          </a:p>
        </p:txBody>
      </p:sp>
      <p:pic>
        <p:nvPicPr>
          <p:cNvPr id="6"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28650" y="1974764"/>
            <a:ext cx="3886200" cy="3518073"/>
          </a:xfrm>
        </p:spPr>
      </p:pic>
      <p:pic>
        <p:nvPicPr>
          <p:cNvPr id="9218" name="Picture 2" descr="Image result for wind turbines"/>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bwMode="auto">
          <a:xfrm>
            <a:off x="5066301" y="1468438"/>
            <a:ext cx="3011898" cy="4519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30976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Mediterranean Diets are Healthier </a:t>
            </a:r>
          </a:p>
        </p:txBody>
      </p:sp>
      <p:pic>
        <p:nvPicPr>
          <p:cNvPr id="4" name="Picture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074227" y="1800526"/>
            <a:ext cx="6995546" cy="4206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12644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Support Low Fossil Fuel Transportation</a:t>
            </a:r>
          </a:p>
        </p:txBody>
      </p:sp>
      <p:pic>
        <p:nvPicPr>
          <p:cNvPr id="11266" name="Picture 2" descr="Image result for bicycli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381235" y="1685628"/>
            <a:ext cx="5227565" cy="3486745"/>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File:NYC Transit New Flyer 840.jpg"/>
          <p:cNvPicPr>
            <a:picLocks noGrp="1" noChangeAspect="1" noChangeArrowheads="1"/>
          </p:cNvPicPr>
          <p:nvPr>
            <p:ph sz="half"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5973158" y="1814399"/>
            <a:ext cx="3012441" cy="3210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5195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a:t>Remember that Solutions Offer </a:t>
            </a:r>
            <a:br>
              <a:rPr lang="en-US" sz="3600" dirty="0"/>
            </a:br>
            <a:r>
              <a:rPr lang="en-US" sz="3600" dirty="0"/>
              <a:t>Health Benefits </a:t>
            </a:r>
          </a:p>
        </p:txBody>
      </p:sp>
      <p:sp>
        <p:nvSpPr>
          <p:cNvPr id="3" name="Content Placeholder 2"/>
          <p:cNvSpPr>
            <a:spLocks noGrp="1"/>
          </p:cNvSpPr>
          <p:nvPr>
            <p:ph idx="1"/>
          </p:nvPr>
        </p:nvSpPr>
        <p:spPr/>
        <p:txBody>
          <a:bodyPr>
            <a:normAutofit fontScale="92500" lnSpcReduction="10000"/>
          </a:bodyPr>
          <a:lstStyle/>
          <a:p>
            <a:pPr marL="227013" indent="-227013">
              <a:buClr>
                <a:srgbClr val="6CAB44"/>
              </a:buClr>
              <a:buSzPct val="125000"/>
              <a:buFont typeface="Arial" panose="020B0604020202020204" pitchFamily="34" charset="0"/>
              <a:buChar char="•"/>
            </a:pPr>
            <a:r>
              <a:rPr lang="en-US" dirty="0"/>
              <a:t>Many chronic diseases can be prevented (primary and secondary) in ways that improve health &amp; the environment, and stabilize the climate  </a:t>
            </a:r>
          </a:p>
          <a:p>
            <a:pPr marL="227013" indent="-227013">
              <a:buClr>
                <a:srgbClr val="6CAB44"/>
              </a:buClr>
              <a:buSzPct val="125000"/>
              <a:buFont typeface="Arial" panose="020B0604020202020204" pitchFamily="34" charset="0"/>
              <a:buChar char="•"/>
            </a:pPr>
            <a:r>
              <a:rPr lang="en-US" dirty="0"/>
              <a:t>Cities with more trees and cooling greenery help protect people from the heat  </a:t>
            </a:r>
          </a:p>
          <a:p>
            <a:pPr marL="227013" indent="-227013">
              <a:buClr>
                <a:srgbClr val="6CAB44"/>
              </a:buClr>
              <a:buSzPct val="125000"/>
              <a:buFont typeface="Arial" panose="020B0604020202020204" pitchFamily="34" charset="0"/>
              <a:buChar char="•"/>
            </a:pPr>
            <a:r>
              <a:rPr lang="en-US" dirty="0"/>
              <a:t>Diets with more vegetables and less meat are healthier</a:t>
            </a:r>
          </a:p>
          <a:p>
            <a:pPr marL="227013" indent="-227013">
              <a:buClr>
                <a:srgbClr val="6CAB44"/>
              </a:buClr>
              <a:buSzPct val="125000"/>
              <a:buFont typeface="Arial" panose="020B0604020202020204" pitchFamily="34" charset="0"/>
              <a:buChar char="•"/>
            </a:pPr>
            <a:r>
              <a:rPr lang="en-US" dirty="0"/>
              <a:t>Clean energy creates less soot, less pollution, and healthier air</a:t>
            </a:r>
          </a:p>
          <a:p>
            <a:pPr marL="227013" indent="-227013">
              <a:buClr>
                <a:srgbClr val="6CAB44"/>
              </a:buClr>
              <a:buSzPct val="125000"/>
              <a:buFont typeface="Arial" panose="020B0604020202020204" pitchFamily="34" charset="0"/>
              <a:buChar char="•"/>
            </a:pPr>
            <a:r>
              <a:rPr lang="en-US" dirty="0"/>
              <a:t>Active transportation (walking, biking, public transportation) is better for your health</a:t>
            </a:r>
            <a:endParaRPr lang="en-US" sz="3200" dirty="0"/>
          </a:p>
        </p:txBody>
      </p:sp>
    </p:spTree>
    <p:extLst>
      <p:ext uri="{BB962C8B-B14F-4D97-AF65-F5344CB8AC3E}">
        <p14:creationId xmlns:p14="http://schemas.microsoft.com/office/powerpoint/2010/main" val="1718616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99978" y="6326266"/>
            <a:ext cx="3280022" cy="531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p:cNvSpPr/>
          <p:nvPr/>
        </p:nvSpPr>
        <p:spPr>
          <a:xfrm>
            <a:off x="1449976" y="5657744"/>
            <a:ext cx="5510264" cy="584775"/>
          </a:xfrm>
          <a:prstGeom prst="rect">
            <a:avLst/>
          </a:prstGeom>
        </p:spPr>
        <p:txBody>
          <a:bodyPr wrap="square">
            <a:spAutoFit/>
          </a:bodyPr>
          <a:lstStyle/>
          <a:p>
            <a:pPr algn="ctr"/>
            <a:endParaRPr lang="en-US" sz="3200" dirty="0"/>
          </a:p>
        </p:txBody>
      </p:sp>
      <p:sp>
        <p:nvSpPr>
          <p:cNvPr id="5" name="Title 4"/>
          <p:cNvSpPr>
            <a:spLocks noGrp="1"/>
          </p:cNvSpPr>
          <p:nvPr>
            <p:ph type="ctrTitle"/>
          </p:nvPr>
        </p:nvSpPr>
        <p:spPr/>
        <p:txBody>
          <a:bodyPr/>
          <a:lstStyle/>
          <a:p>
            <a:r>
              <a:rPr lang="en-US" dirty="0"/>
              <a:t>Thank You</a:t>
            </a:r>
          </a:p>
        </p:txBody>
      </p:sp>
      <p:sp>
        <p:nvSpPr>
          <p:cNvPr id="9" name="Rectangle 8"/>
          <p:cNvSpPr/>
          <p:nvPr/>
        </p:nvSpPr>
        <p:spPr>
          <a:xfrm>
            <a:off x="2286000" y="3560123"/>
            <a:ext cx="4572000" cy="1200329"/>
          </a:xfrm>
          <a:prstGeom prst="rect">
            <a:avLst/>
          </a:prstGeom>
        </p:spPr>
        <p:txBody>
          <a:bodyPr>
            <a:spAutoFit/>
          </a:bodyPr>
          <a:lstStyle/>
          <a:p>
            <a:pPr algn="ctr"/>
            <a:r>
              <a:rPr lang="en-US" u="sng" dirty="0">
                <a:solidFill>
                  <a:srgbClr val="3C64A1"/>
                </a:solidFill>
              </a:rPr>
              <a:t>www.medsocietiesforclimatehealth.org</a:t>
            </a:r>
          </a:p>
          <a:p>
            <a:pPr algn="ctr"/>
            <a:r>
              <a:rPr lang="en-US" dirty="0">
                <a:solidFill>
                  <a:srgbClr val="3C64A1"/>
                </a:solidFill>
              </a:rPr>
              <a:t>Facebook: Medical Society Consortium </a:t>
            </a:r>
          </a:p>
          <a:p>
            <a:pPr algn="ctr"/>
            <a:r>
              <a:rPr lang="en-US" dirty="0">
                <a:solidFill>
                  <a:srgbClr val="3C64A1"/>
                </a:solidFill>
              </a:rPr>
              <a:t>Twitter: @docsforclimate</a:t>
            </a:r>
          </a:p>
          <a:p>
            <a:pPr algn="ctr"/>
            <a:r>
              <a:rPr lang="en-US" dirty="0">
                <a:solidFill>
                  <a:srgbClr val="3C64A1"/>
                </a:solidFill>
              </a:rPr>
              <a:t>#climateandhealth  </a:t>
            </a:r>
            <a:endParaRPr lang="en-US" dirty="0"/>
          </a:p>
        </p:txBody>
      </p:sp>
      <p:sp>
        <p:nvSpPr>
          <p:cNvPr id="12" name="Rectangle 11"/>
          <p:cNvSpPr/>
          <p:nvPr/>
        </p:nvSpPr>
        <p:spPr>
          <a:xfrm>
            <a:off x="6282778" y="5976652"/>
            <a:ext cx="2861222" cy="8813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80222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99978" y="6326266"/>
            <a:ext cx="3280022" cy="531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p>
            <a:pPr algn="ctr"/>
            <a:r>
              <a:rPr lang="en-US" dirty="0"/>
              <a:t>Why was this Report Released?</a:t>
            </a:r>
          </a:p>
        </p:txBody>
      </p:sp>
      <p:sp>
        <p:nvSpPr>
          <p:cNvPr id="3" name="Content Placeholder 2"/>
          <p:cNvSpPr>
            <a:spLocks noGrp="1"/>
          </p:cNvSpPr>
          <p:nvPr>
            <p:ph idx="1"/>
          </p:nvPr>
        </p:nvSpPr>
        <p:spPr/>
        <p:txBody>
          <a:bodyPr>
            <a:normAutofit fontScale="70000" lnSpcReduction="20000"/>
          </a:bodyPr>
          <a:lstStyle/>
          <a:p>
            <a:pPr marL="228600" indent="-228600">
              <a:lnSpc>
                <a:spcPct val="100000"/>
              </a:lnSpc>
              <a:spcBef>
                <a:spcPts val="1800"/>
              </a:spcBef>
              <a:buClr>
                <a:srgbClr val="6CAB44"/>
              </a:buClr>
              <a:buSzPct val="125000"/>
              <a:buFont typeface="Arial" panose="020B0604020202020204" pitchFamily="34" charset="0"/>
              <a:buChar char="•"/>
            </a:pPr>
            <a:r>
              <a:rPr lang="en-US" sz="3300" dirty="0"/>
              <a:t>Most Americans (70%) understand that climate change is real and are concerned about it. </a:t>
            </a:r>
            <a:endParaRPr lang="en-US" sz="1600" dirty="0"/>
          </a:p>
          <a:p>
            <a:pPr marL="228600" indent="-228600">
              <a:lnSpc>
                <a:spcPct val="100000"/>
              </a:lnSpc>
              <a:spcBef>
                <a:spcPts val="1800"/>
              </a:spcBef>
              <a:buClr>
                <a:srgbClr val="6CAB44"/>
              </a:buClr>
              <a:buSzPct val="125000"/>
              <a:buFont typeface="Arial" panose="020B0604020202020204" pitchFamily="34" charset="0"/>
              <a:buChar char="•"/>
            </a:pPr>
            <a:r>
              <a:rPr lang="en-US" sz="3300" b="1" u="sng" dirty="0"/>
              <a:t>However,</a:t>
            </a:r>
            <a:r>
              <a:rPr lang="en-US" sz="3300" dirty="0"/>
              <a:t> most still see climate change as a faraway threat, in both time and place, and as something that threatens the future of polar bears not people.</a:t>
            </a:r>
            <a:endParaRPr lang="en-US" sz="1600" dirty="0"/>
          </a:p>
          <a:p>
            <a:pPr marL="228600" indent="-228600">
              <a:lnSpc>
                <a:spcPct val="100000"/>
              </a:lnSpc>
              <a:spcBef>
                <a:spcPts val="1800"/>
              </a:spcBef>
              <a:buClr>
                <a:srgbClr val="6CAB44"/>
              </a:buClr>
              <a:buSzPct val="125000"/>
              <a:buFont typeface="Arial" panose="020B0604020202020204" pitchFamily="34" charset="0"/>
              <a:buChar char="•"/>
            </a:pPr>
            <a:r>
              <a:rPr lang="en-US" sz="3300" dirty="0"/>
              <a:t>A minority understand believe that climate change is a threat to Americans.</a:t>
            </a:r>
          </a:p>
          <a:p>
            <a:pPr marL="228600" indent="-228600">
              <a:lnSpc>
                <a:spcPct val="100000"/>
              </a:lnSpc>
              <a:spcBef>
                <a:spcPts val="1800"/>
              </a:spcBef>
              <a:buClr>
                <a:srgbClr val="6CAB44"/>
              </a:buClr>
              <a:buSzPct val="125000"/>
              <a:buFont typeface="Arial" panose="020B0604020202020204" pitchFamily="34" charset="0"/>
              <a:buChar char="•"/>
            </a:pPr>
            <a:r>
              <a:rPr lang="en-US" sz="3300" b="1" dirty="0"/>
              <a:t>The reality is starkly different: climate change is already causing problems in communities in every region of our nation, and from the perspective of physicians, </a:t>
            </a:r>
            <a:r>
              <a:rPr lang="en-US" sz="3300" b="1" i="1" dirty="0"/>
              <a:t>it’s harming our health</a:t>
            </a:r>
            <a:r>
              <a:rPr lang="en-US" sz="3300" b="1" dirty="0"/>
              <a:t>.</a:t>
            </a:r>
            <a:r>
              <a:rPr lang="en-US" sz="3300" dirty="0"/>
              <a:t> </a:t>
            </a:r>
          </a:p>
          <a:p>
            <a:pPr marL="228600" indent="-228600">
              <a:lnSpc>
                <a:spcPct val="100000"/>
              </a:lnSpc>
              <a:spcBef>
                <a:spcPts val="1800"/>
              </a:spcBef>
              <a:buClr>
                <a:srgbClr val="6CAB44"/>
              </a:buClr>
              <a:buSzPct val="125000"/>
              <a:buFont typeface="Arial" panose="020B0604020202020204" pitchFamily="34" charset="0"/>
              <a:buChar char="•"/>
            </a:pPr>
            <a:r>
              <a:rPr lang="en-US" sz="3300" dirty="0"/>
              <a:t>This report is intended to fill this knowledge gap.</a:t>
            </a:r>
          </a:p>
        </p:txBody>
      </p:sp>
      <p:sp>
        <p:nvSpPr>
          <p:cNvPr id="4" name="TextBox 3"/>
          <p:cNvSpPr txBox="1"/>
          <p:nvPr/>
        </p:nvSpPr>
        <p:spPr>
          <a:xfrm>
            <a:off x="499978" y="6326266"/>
            <a:ext cx="5462338" cy="492443"/>
          </a:xfrm>
          <a:prstGeom prst="rect">
            <a:avLst/>
          </a:prstGeom>
          <a:noFill/>
        </p:spPr>
        <p:txBody>
          <a:bodyPr wrap="square" rtlCol="0">
            <a:spAutoFit/>
          </a:bodyPr>
          <a:lstStyle/>
          <a:p>
            <a:r>
              <a:rPr lang="en-US" sz="1300" i="1" dirty="0"/>
              <a:t>Source: Leiserowitz, A., Maibach, E., et.al. Climate change in the American mind: November 2016. Yale University and George Mason University. </a:t>
            </a:r>
          </a:p>
        </p:txBody>
      </p:sp>
    </p:spTree>
    <p:extLst>
      <p:ext uri="{BB962C8B-B14F-4D97-AF65-F5344CB8AC3E}">
        <p14:creationId xmlns:p14="http://schemas.microsoft.com/office/powerpoint/2010/main" val="3082131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Scientific Agreement is Overwhelming</a:t>
            </a:r>
          </a:p>
        </p:txBody>
      </p:sp>
      <p:sp>
        <p:nvSpPr>
          <p:cNvPr id="3" name="Content Placeholder 2"/>
          <p:cNvSpPr>
            <a:spLocks noGrp="1"/>
          </p:cNvSpPr>
          <p:nvPr>
            <p:ph idx="1"/>
          </p:nvPr>
        </p:nvSpPr>
        <p:spPr/>
        <p:txBody>
          <a:bodyPr>
            <a:normAutofit/>
          </a:bodyPr>
          <a:lstStyle/>
          <a:p>
            <a:pPr marL="228600" lvl="0" indent="-228600">
              <a:spcBef>
                <a:spcPts val="1800"/>
              </a:spcBef>
              <a:buClr>
                <a:srgbClr val="6CAB44"/>
              </a:buClr>
              <a:buSzPct val="125000"/>
              <a:buFont typeface="Arial" panose="020B0604020202020204" pitchFamily="34" charset="0"/>
              <a:buChar char="•"/>
            </a:pPr>
            <a:r>
              <a:rPr lang="en-US" dirty="0"/>
              <a:t>There is a scientific consensus about </a:t>
            </a:r>
            <a:r>
              <a:rPr lang="en-US" b="1" dirty="0"/>
              <a:t>human-caused</a:t>
            </a:r>
            <a:r>
              <a:rPr lang="en-US" dirty="0"/>
              <a:t> climate change. </a:t>
            </a:r>
          </a:p>
          <a:p>
            <a:pPr marL="228600" lvl="0" indent="-228600">
              <a:spcBef>
                <a:spcPts val="1800"/>
              </a:spcBef>
              <a:buClr>
                <a:srgbClr val="6CAB44"/>
              </a:buClr>
              <a:buSzPct val="125000"/>
              <a:buFont typeface="Arial" panose="020B0604020202020204" pitchFamily="34" charset="0"/>
              <a:buChar char="•"/>
            </a:pPr>
            <a:r>
              <a:rPr lang="en-US" dirty="0"/>
              <a:t>The reality of human-caused climate change is no longer a matter of debate. </a:t>
            </a:r>
          </a:p>
          <a:p>
            <a:pPr marL="228600" lvl="0" indent="-228600">
              <a:spcBef>
                <a:spcPts val="1800"/>
              </a:spcBef>
              <a:buClr>
                <a:srgbClr val="6CAB44"/>
              </a:buClr>
              <a:buSzPct val="125000"/>
              <a:buFont typeface="Arial" panose="020B0604020202020204" pitchFamily="34" charset="0"/>
              <a:buChar char="•"/>
            </a:pPr>
            <a:r>
              <a:rPr lang="en-US" dirty="0"/>
              <a:t>Based on the evidence, more than </a:t>
            </a:r>
            <a:r>
              <a:rPr lang="en-US" b="1" u="sng" dirty="0"/>
              <a:t>97 percent of climate scientists</a:t>
            </a:r>
            <a:r>
              <a:rPr lang="en-US" b="1" dirty="0"/>
              <a:t> </a:t>
            </a:r>
            <a:r>
              <a:rPr lang="en-US" dirty="0"/>
              <a:t>have concluded that human-caused climate change is happening.</a:t>
            </a:r>
          </a:p>
          <a:p>
            <a:pPr marL="228600" lvl="0" indent="-228600">
              <a:spcBef>
                <a:spcPts val="1800"/>
              </a:spcBef>
              <a:buClr>
                <a:srgbClr val="6CAB44"/>
              </a:buClr>
              <a:buSzPct val="125000"/>
              <a:buFont typeface="Arial" panose="020B0604020202020204" pitchFamily="34" charset="0"/>
              <a:buChar char="•"/>
            </a:pPr>
            <a:r>
              <a:rPr lang="en-US" dirty="0"/>
              <a:t>Many studies have proven this fact.   </a:t>
            </a:r>
          </a:p>
          <a:p>
            <a:pPr marL="228600" indent="-228600">
              <a:spcBef>
                <a:spcPts val="1800"/>
              </a:spcBef>
              <a:buClr>
                <a:srgbClr val="6CAB44"/>
              </a:buClr>
              <a:buSzPct val="125000"/>
              <a:buFont typeface="Arial" panose="020B0604020202020204" pitchFamily="34" charset="0"/>
              <a:buChar char="•"/>
            </a:pPr>
            <a:r>
              <a:rPr lang="en-US" dirty="0"/>
              <a:t>There are many sources of converging evidence</a:t>
            </a:r>
          </a:p>
        </p:txBody>
      </p:sp>
    </p:spTree>
    <p:extLst>
      <p:ext uri="{BB962C8B-B14F-4D97-AF65-F5344CB8AC3E}">
        <p14:creationId xmlns:p14="http://schemas.microsoft.com/office/powerpoint/2010/main" val="2989423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99978" y="6333466"/>
            <a:ext cx="3280022" cy="531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fontScale="90000"/>
          </a:bodyPr>
          <a:lstStyle/>
          <a:p>
            <a:pPr algn="ctr"/>
            <a:r>
              <a:rPr lang="en-US" dirty="0"/>
              <a:t>Climate Change is Harming Our Health</a:t>
            </a:r>
          </a:p>
        </p:txBody>
      </p:sp>
      <p:sp>
        <p:nvSpPr>
          <p:cNvPr id="3" name="Content Placeholder 2"/>
          <p:cNvSpPr>
            <a:spLocks noGrp="1"/>
          </p:cNvSpPr>
          <p:nvPr>
            <p:ph idx="1"/>
          </p:nvPr>
        </p:nvSpPr>
        <p:spPr/>
        <p:txBody>
          <a:bodyPr>
            <a:normAutofit fontScale="92500" lnSpcReduction="20000"/>
          </a:bodyPr>
          <a:lstStyle/>
          <a:p>
            <a:pPr lvl="0"/>
            <a:r>
              <a:rPr lang="en-US" b="1" dirty="0"/>
              <a:t>In communities across the nation, climate change is harming our health now. </a:t>
            </a:r>
          </a:p>
          <a:p>
            <a:pPr marL="457200" lvl="0" indent="-228600">
              <a:buClr>
                <a:srgbClr val="6CAB44"/>
              </a:buClr>
              <a:buSzPct val="125000"/>
              <a:buFont typeface="Arial" panose="020B0604020202020204" pitchFamily="34" charset="0"/>
              <a:buChar char="•"/>
            </a:pPr>
            <a:r>
              <a:rPr lang="en-US" dirty="0"/>
              <a:t>Doctors know this because they’re seeing the health of their patients being harmed.* </a:t>
            </a:r>
          </a:p>
          <a:p>
            <a:pPr marL="457200" lvl="0" indent="-228600">
              <a:buClr>
                <a:srgbClr val="6CAB44"/>
              </a:buClr>
              <a:buSzPct val="125000"/>
              <a:buFont typeface="Arial" panose="020B0604020202020204" pitchFamily="34" charset="0"/>
              <a:buChar char="•"/>
            </a:pPr>
            <a:r>
              <a:rPr lang="en-US" dirty="0"/>
              <a:t>Public health professionals know this too, because they’re seeing increasing rates of health problems associated with climate change in their communities.</a:t>
            </a:r>
          </a:p>
          <a:p>
            <a:pPr marL="457200" lvl="0" indent="-228600">
              <a:buClr>
                <a:srgbClr val="6CAB44"/>
              </a:buClr>
              <a:buSzPct val="125000"/>
              <a:buFont typeface="Arial" panose="020B0604020202020204" pitchFamily="34" charset="0"/>
              <a:buChar char="•"/>
            </a:pPr>
            <a:r>
              <a:rPr lang="en-US" dirty="0"/>
              <a:t>These harms include heat-related illness, worsening chronic illnesses, injuries and deaths from dangerous weather events, infectious diseases spread by mosquitoes and ticks, illnesses from contaminated food and water, and mental health problems.</a:t>
            </a:r>
          </a:p>
        </p:txBody>
      </p:sp>
      <p:sp>
        <p:nvSpPr>
          <p:cNvPr id="5" name="TextBox 4"/>
          <p:cNvSpPr txBox="1"/>
          <p:nvPr/>
        </p:nvSpPr>
        <p:spPr>
          <a:xfrm>
            <a:off x="499978" y="6326266"/>
            <a:ext cx="5462338" cy="492443"/>
          </a:xfrm>
          <a:prstGeom prst="rect">
            <a:avLst/>
          </a:prstGeom>
          <a:noFill/>
        </p:spPr>
        <p:txBody>
          <a:bodyPr wrap="square" rtlCol="0">
            <a:spAutoFit/>
          </a:bodyPr>
          <a:lstStyle/>
          <a:p>
            <a:endParaRPr lang="en-US" sz="1300" i="1" dirty="0"/>
          </a:p>
          <a:p>
            <a:r>
              <a:rPr lang="en-US" sz="1300" i="1" dirty="0"/>
              <a:t>*Sarfaty M, et. al., physician survey publications available on request </a:t>
            </a:r>
          </a:p>
        </p:txBody>
      </p:sp>
    </p:spTree>
    <p:extLst>
      <p:ext uri="{BB962C8B-B14F-4D97-AF65-F5344CB8AC3E}">
        <p14:creationId xmlns:p14="http://schemas.microsoft.com/office/powerpoint/2010/main" val="712088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Some Americans Face Greater Risk</a:t>
            </a:r>
          </a:p>
        </p:txBody>
      </p:sp>
      <p:sp>
        <p:nvSpPr>
          <p:cNvPr id="3" name="Content Placeholder 2"/>
          <p:cNvSpPr>
            <a:spLocks noGrp="1"/>
          </p:cNvSpPr>
          <p:nvPr>
            <p:ph idx="1"/>
          </p:nvPr>
        </p:nvSpPr>
        <p:spPr/>
        <p:txBody>
          <a:bodyPr>
            <a:normAutofit fontScale="92500"/>
          </a:bodyPr>
          <a:lstStyle/>
          <a:p>
            <a:pPr>
              <a:buClr>
                <a:srgbClr val="6CAB44"/>
              </a:buClr>
            </a:pPr>
            <a:r>
              <a:rPr lang="en-US" b="1" dirty="0"/>
              <a:t>The health of any American can be harmed by climate change, but some of us face greater risk than others.</a:t>
            </a:r>
          </a:p>
          <a:p>
            <a:pPr marL="457200" indent="-228600">
              <a:buClr>
                <a:srgbClr val="6CAB44"/>
              </a:buClr>
              <a:buSzPct val="125000"/>
              <a:buFont typeface="Arial" panose="020B0604020202020204" pitchFamily="34" charset="0"/>
              <a:buChar char="•"/>
            </a:pPr>
            <a:r>
              <a:rPr lang="en-US" dirty="0"/>
              <a:t>Children</a:t>
            </a:r>
          </a:p>
          <a:p>
            <a:pPr marL="457200" indent="-228600">
              <a:buClr>
                <a:srgbClr val="6CAB44"/>
              </a:buClr>
              <a:buSzPct val="125000"/>
              <a:buFont typeface="Arial" panose="020B0604020202020204" pitchFamily="34" charset="0"/>
              <a:buChar char="•"/>
            </a:pPr>
            <a:r>
              <a:rPr lang="en-US" dirty="0"/>
              <a:t>Student athletes </a:t>
            </a:r>
          </a:p>
          <a:p>
            <a:pPr marL="457200" indent="-228600">
              <a:buClr>
                <a:srgbClr val="6CAB44"/>
              </a:buClr>
              <a:buSzPct val="125000"/>
              <a:buFont typeface="Arial" panose="020B0604020202020204" pitchFamily="34" charset="0"/>
              <a:buChar char="•"/>
            </a:pPr>
            <a:r>
              <a:rPr lang="en-US" dirty="0"/>
              <a:t>Pregnant women </a:t>
            </a:r>
          </a:p>
          <a:p>
            <a:pPr marL="457200" indent="-228600">
              <a:buClr>
                <a:srgbClr val="6CAB44"/>
              </a:buClr>
              <a:buSzPct val="125000"/>
              <a:buFont typeface="Arial" panose="020B0604020202020204" pitchFamily="34" charset="0"/>
              <a:buChar char="•"/>
            </a:pPr>
            <a:r>
              <a:rPr lang="en-US" dirty="0"/>
              <a:t>Elderly individuals </a:t>
            </a:r>
          </a:p>
          <a:p>
            <a:pPr marL="457200" indent="-228600">
              <a:buClr>
                <a:srgbClr val="6CAB44"/>
              </a:buClr>
              <a:buSzPct val="125000"/>
              <a:buFont typeface="Arial" panose="020B0604020202020204" pitchFamily="34" charset="0"/>
              <a:buChar char="•"/>
            </a:pPr>
            <a:r>
              <a:rPr lang="en-US" dirty="0"/>
              <a:t>People with chronic illnesses and allergies </a:t>
            </a:r>
          </a:p>
          <a:p>
            <a:pPr marL="457200" indent="-228600">
              <a:buClr>
                <a:srgbClr val="6CAB44"/>
              </a:buClr>
              <a:buSzPct val="125000"/>
              <a:buFont typeface="Arial" panose="020B0604020202020204" pitchFamily="34" charset="0"/>
              <a:buChar char="•"/>
            </a:pPr>
            <a:r>
              <a:rPr lang="en-US" dirty="0"/>
              <a:t>People with limited resources </a:t>
            </a:r>
          </a:p>
        </p:txBody>
      </p:sp>
    </p:spTree>
    <p:extLst>
      <p:ext uri="{BB962C8B-B14F-4D97-AF65-F5344CB8AC3E}">
        <p14:creationId xmlns:p14="http://schemas.microsoft.com/office/powerpoint/2010/main" val="3654416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ctr"/>
            <a:r>
              <a:rPr lang="en-US" dirty="0"/>
              <a:t>Concerted Action is Needed</a:t>
            </a:r>
          </a:p>
        </p:txBody>
      </p:sp>
      <p:sp>
        <p:nvSpPr>
          <p:cNvPr id="9" name="Text Placeholder 8"/>
          <p:cNvSpPr>
            <a:spLocks noGrp="1"/>
          </p:cNvSpPr>
          <p:nvPr>
            <p:ph type="body" idx="1"/>
          </p:nvPr>
        </p:nvSpPr>
        <p:spPr/>
        <p:txBody>
          <a:bodyPr>
            <a:normAutofit/>
          </a:bodyPr>
          <a:lstStyle/>
          <a:p>
            <a:r>
              <a:rPr lang="en-US" dirty="0"/>
              <a:t>Unless we take concerted action, these harms to our health are going to get much worse. </a:t>
            </a:r>
          </a:p>
        </p:txBody>
      </p:sp>
      <p:sp>
        <p:nvSpPr>
          <p:cNvPr id="3" name="Content Placeholder 2"/>
          <p:cNvSpPr>
            <a:spLocks noGrp="1"/>
          </p:cNvSpPr>
          <p:nvPr>
            <p:ph sz="half" idx="2"/>
          </p:nvPr>
        </p:nvSpPr>
        <p:spPr/>
        <p:txBody>
          <a:bodyPr>
            <a:normAutofit fontScale="92500"/>
          </a:bodyPr>
          <a:lstStyle/>
          <a:p>
            <a:pPr marL="457200" lvl="0" indent="-228600">
              <a:buClr>
                <a:srgbClr val="6CAB44"/>
              </a:buClr>
              <a:buSzPct val="125000"/>
              <a:buFont typeface="Arial" panose="020B0604020202020204" pitchFamily="34" charset="0"/>
              <a:buChar char="•"/>
            </a:pPr>
            <a:r>
              <a:rPr lang="en-US" dirty="0"/>
              <a:t>The sooner we take action, the more we can prevent more harm and protect the health of all Americans.</a:t>
            </a:r>
          </a:p>
          <a:p>
            <a:pPr marL="457200" lvl="0" indent="-228600">
              <a:buClr>
                <a:srgbClr val="6CAB44"/>
              </a:buClr>
              <a:buSzPct val="125000"/>
              <a:buFont typeface="Arial" panose="020B0604020202020204" pitchFamily="34" charset="0"/>
              <a:buChar char="•"/>
            </a:pPr>
            <a:r>
              <a:rPr lang="en-US" dirty="0"/>
              <a:t>More efficient and cleaner energy will give us cleaner air and water and help prevent further climate change.  </a:t>
            </a:r>
          </a:p>
          <a:p>
            <a:endParaRPr lang="en-US" dirty="0"/>
          </a:p>
        </p:txBody>
      </p:sp>
      <p:sp>
        <p:nvSpPr>
          <p:cNvPr id="10" name="Content Placeholder 9"/>
          <p:cNvSpPr>
            <a:spLocks noGrp="1"/>
          </p:cNvSpPr>
          <p:nvPr>
            <p:ph sz="quarter" idx="4"/>
          </p:nvPr>
        </p:nvSpPr>
        <p:spPr/>
        <p:txBody>
          <a:bodyPr/>
          <a:lstStyle/>
          <a:p>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4911" b="15178"/>
          <a:stretch/>
        </p:blipFill>
        <p:spPr>
          <a:xfrm>
            <a:off x="4628311" y="2312074"/>
            <a:ext cx="3982290" cy="150427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3179" y="4239523"/>
            <a:ext cx="1392554" cy="1423918"/>
          </a:xfrm>
          <a:prstGeom prst="rect">
            <a:avLst/>
          </a:prstGeom>
        </p:spPr>
      </p:pic>
    </p:spTree>
    <p:extLst>
      <p:ext uri="{BB962C8B-B14F-4D97-AF65-F5344CB8AC3E}">
        <p14:creationId xmlns:p14="http://schemas.microsoft.com/office/powerpoint/2010/main" val="3179960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lstStyle/>
          <a:p>
            <a:r>
              <a:rPr lang="en-US" dirty="0"/>
              <a:t>The Health Harms of    Climate Change?</a:t>
            </a:r>
          </a:p>
        </p:txBody>
      </p:sp>
      <p:sp>
        <p:nvSpPr>
          <p:cNvPr id="3" name="Text Placeholder 2"/>
          <p:cNvSpPr>
            <a:spLocks noGrp="1"/>
          </p:cNvSpPr>
          <p:nvPr>
            <p:ph type="body" idx="1"/>
          </p:nvPr>
        </p:nvSpPr>
        <p:spPr/>
        <p:txBody>
          <a:bodyPr/>
          <a:lstStyle/>
          <a:p>
            <a:r>
              <a:rPr lang="en-US" dirty="0"/>
              <a:t>Now for harms and physician stories that illustrate those harms…</a:t>
            </a:r>
          </a:p>
        </p:txBody>
      </p:sp>
    </p:spTree>
    <p:extLst>
      <p:ext uri="{BB962C8B-B14F-4D97-AF65-F5344CB8AC3E}">
        <p14:creationId xmlns:p14="http://schemas.microsoft.com/office/powerpoint/2010/main" val="15453760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2821</TotalTime>
  <Words>1914</Words>
  <Application>Microsoft Office PowerPoint</Application>
  <PresentationFormat>On-screen Show (4:3)</PresentationFormat>
  <Paragraphs>188</Paragraphs>
  <Slides>39</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Wingdings</vt:lpstr>
      <vt:lpstr>Office Theme</vt:lpstr>
      <vt:lpstr>Medical Alert!  Climate Change is Harming  our Health </vt:lpstr>
      <vt:lpstr>Report Released March 15, 2017</vt:lpstr>
      <vt:lpstr>18 Medical Society Members</vt:lpstr>
      <vt:lpstr>Why was this Report Released?</vt:lpstr>
      <vt:lpstr>Scientific Agreement is Overwhelming</vt:lpstr>
      <vt:lpstr>Climate Change is Harming Our Health</vt:lpstr>
      <vt:lpstr>Some Americans Face Greater Risk</vt:lpstr>
      <vt:lpstr>Concerted Action is Needed</vt:lpstr>
      <vt:lpstr>The Health Harms of    Climate Change?</vt:lpstr>
      <vt:lpstr>Health Effect 1: Air Pollution</vt:lpstr>
      <vt:lpstr>  Health Effect: Air Pollution</vt:lpstr>
      <vt:lpstr>Story of Dr. John Meredith  Emergency Physician  Eastern Carolina University </vt:lpstr>
      <vt:lpstr>PowerPoint Presentation</vt:lpstr>
      <vt:lpstr>The Comparison of Counties</vt:lpstr>
      <vt:lpstr>PowerPoint Presentation</vt:lpstr>
      <vt:lpstr>Health Effect 2: Extreme Weather</vt:lpstr>
      <vt:lpstr>PowerPoint Presentation</vt:lpstr>
      <vt:lpstr>Story of Dr. Claude Tellis  Retired Critical Care MD August 2016 </vt:lpstr>
      <vt:lpstr>A Battered City </vt:lpstr>
      <vt:lpstr>Health Effect 3: Extreme Heat</vt:lpstr>
      <vt:lpstr>Isaac’s Story  Dr. Samantha Ahdoot Pediatrician</vt:lpstr>
      <vt:lpstr>PowerPoint Presentation</vt:lpstr>
      <vt:lpstr>Sport</vt:lpstr>
      <vt:lpstr>Focus on Heat and Children </vt:lpstr>
      <vt:lpstr>Heat and Young Athletes </vt:lpstr>
      <vt:lpstr>Health Effect 4: Spread of Disease by Ticks and Mosquitos </vt:lpstr>
      <vt:lpstr>Ticks and Mosquitos </vt:lpstr>
      <vt:lpstr>Story of Dr. Nitin Damle, Internist, President, American College of Physicians  </vt:lpstr>
      <vt:lpstr>Other Impacts of Climate Change</vt:lpstr>
      <vt:lpstr>Social Disruption &amp; Mental Health </vt:lpstr>
      <vt:lpstr>Mental Health </vt:lpstr>
      <vt:lpstr>What the Public and Doctors Think about Climate Change and Health</vt:lpstr>
      <vt:lpstr>PowerPoint Presentation</vt:lpstr>
      <vt:lpstr>What We Can Do</vt:lpstr>
      <vt:lpstr>More Clean Renewable Energy is Available </vt:lpstr>
      <vt:lpstr>Mediterranean Diets are Healthier </vt:lpstr>
      <vt:lpstr>Support Low Fossil Fuel Transportation</vt:lpstr>
      <vt:lpstr>Remember that Solutions Offer  Health Benefits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Medical Society consortium on Climate and Health</dc:title>
  <dc:creator>Mona Sarfaty</dc:creator>
  <cp:lastModifiedBy>Marybeth Montoro</cp:lastModifiedBy>
  <cp:revision>63</cp:revision>
  <dcterms:created xsi:type="dcterms:W3CDTF">2017-04-04T20:44:53Z</dcterms:created>
  <dcterms:modified xsi:type="dcterms:W3CDTF">2017-10-27T17:24:16Z</dcterms:modified>
</cp:coreProperties>
</file>